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notesMasterIdLst>
    <p:notesMasterId r:id="rId10"/>
  </p:notesMasterIdLst>
  <p:handoutMasterIdLst>
    <p:handoutMasterId r:id="rId11"/>
  </p:handoutMasterIdLst>
  <p:sldIdLst>
    <p:sldId id="590" r:id="rId2"/>
    <p:sldId id="495" r:id="rId3"/>
    <p:sldId id="585" r:id="rId4"/>
    <p:sldId id="545" r:id="rId5"/>
    <p:sldId id="515" r:id="rId6"/>
    <p:sldId id="496" r:id="rId7"/>
    <p:sldId id="512" r:id="rId8"/>
    <p:sldId id="554" r:id="rId9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Times" charset="0"/>
        <a:ea typeface="ＭＳ Ｐゴシック" panose="020B0600070205080204" pitchFamily="34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Times" charset="0"/>
        <a:ea typeface="ＭＳ Ｐゴシック" panose="020B0600070205080204" pitchFamily="34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Times" charset="0"/>
        <a:ea typeface="ＭＳ Ｐゴシック" panose="020B0600070205080204" pitchFamily="34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Times" charset="0"/>
        <a:ea typeface="ＭＳ Ｐゴシック" panose="020B0600070205080204" pitchFamily="34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Times" charset="0"/>
        <a:ea typeface="ＭＳ Ｐゴシック" panose="020B0600070205080204" pitchFamily="34" charset="-128"/>
        <a:cs typeface="+mn-cs"/>
      </a:defRPr>
    </a:lvl5pPr>
    <a:lvl6pPr marL="2286000" algn="l" defTabSz="914400" rtl="0" eaLnBrk="1" latinLnBrk="0" hangingPunct="1">
      <a:defRPr sz="2400" b="1" kern="1200">
        <a:solidFill>
          <a:schemeClr val="tx1"/>
        </a:solidFill>
        <a:latin typeface="Times" charset="0"/>
        <a:ea typeface="ＭＳ Ｐゴシック" panose="020B0600070205080204" pitchFamily="34" charset="-128"/>
        <a:cs typeface="+mn-cs"/>
      </a:defRPr>
    </a:lvl6pPr>
    <a:lvl7pPr marL="2743200" algn="l" defTabSz="914400" rtl="0" eaLnBrk="1" latinLnBrk="0" hangingPunct="1">
      <a:defRPr sz="2400" b="1" kern="1200">
        <a:solidFill>
          <a:schemeClr val="tx1"/>
        </a:solidFill>
        <a:latin typeface="Times" charset="0"/>
        <a:ea typeface="ＭＳ Ｐゴシック" panose="020B0600070205080204" pitchFamily="34" charset="-128"/>
        <a:cs typeface="+mn-cs"/>
      </a:defRPr>
    </a:lvl7pPr>
    <a:lvl8pPr marL="3200400" algn="l" defTabSz="914400" rtl="0" eaLnBrk="1" latinLnBrk="0" hangingPunct="1">
      <a:defRPr sz="2400" b="1" kern="1200">
        <a:solidFill>
          <a:schemeClr val="tx1"/>
        </a:solidFill>
        <a:latin typeface="Times" charset="0"/>
        <a:ea typeface="ＭＳ Ｐゴシック" panose="020B0600070205080204" pitchFamily="34" charset="-128"/>
        <a:cs typeface="+mn-cs"/>
      </a:defRPr>
    </a:lvl8pPr>
    <a:lvl9pPr marL="3657600" algn="l" defTabSz="914400" rtl="0" eaLnBrk="1" latinLnBrk="0" hangingPunct="1">
      <a:defRPr sz="2400" b="1" kern="1200">
        <a:solidFill>
          <a:schemeClr val="tx1"/>
        </a:solidFill>
        <a:latin typeface="Times" charset="0"/>
        <a:ea typeface="ＭＳ Ｐゴシック" panose="020B0600070205080204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ECFF"/>
    <a:srgbClr val="FFEFA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6812"/>
    <p:restoredTop sz="96979"/>
  </p:normalViewPr>
  <p:slideViewPr>
    <p:cSldViewPr>
      <p:cViewPr varScale="1">
        <p:scale>
          <a:sx n="227" d="100"/>
          <a:sy n="227" d="100"/>
        </p:scale>
        <p:origin x="6280" y="1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80" d="100"/>
          <a:sy n="80" d="100"/>
        </p:scale>
        <p:origin x="-1856" y="-120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A61C81B4-956D-C24A-A261-FEE1322951C7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ea typeface="ＭＳ Ｐゴシック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CF68677-0E97-1D4C-A788-44C6500D0CB8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ea typeface="ＭＳ Ｐゴシック" charset="-128"/>
              </a:defRPr>
            </a:lvl1pPr>
          </a:lstStyle>
          <a:p>
            <a:pPr>
              <a:defRPr/>
            </a:pPr>
            <a:fld id="{D5623C8A-9033-AE49-9C7D-E11C5DD13452}" type="datetimeFigureOut">
              <a:rPr lang="en-US"/>
              <a:pPr>
                <a:defRPr/>
              </a:pPr>
              <a:t>10/1/25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0790689-B27E-6649-AFF9-D29F52C0CC60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ea typeface="ＭＳ Ｐゴシック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D07EE4C-0AE9-3F41-9F7B-B67220919F94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B649FDB2-8C78-BC45-AD39-5EFE478DE16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>
            <a:extLst>
              <a:ext uri="{FF2B5EF4-FFF2-40B4-BE49-F238E27FC236}">
                <a16:creationId xmlns:a16="http://schemas.microsoft.com/office/drawing/2014/main" id="{C8D4F0BC-1BE7-3347-BC1C-D415036934CA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200" b="0">
                <a:ea typeface="ＭＳ Ｐゴシック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171" name="Rectangle 3">
            <a:extLst>
              <a:ext uri="{FF2B5EF4-FFF2-40B4-BE49-F238E27FC236}">
                <a16:creationId xmlns:a16="http://schemas.microsoft.com/office/drawing/2014/main" id="{098B9701-76AE-F44F-BE41-D262FAE6CC4B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b="0">
                <a:ea typeface="ＭＳ Ｐゴシック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3316" name="Rectangle 4">
            <a:extLst>
              <a:ext uri="{FF2B5EF4-FFF2-40B4-BE49-F238E27FC236}">
                <a16:creationId xmlns:a16="http://schemas.microsoft.com/office/drawing/2014/main" id="{B03FCD77-1807-314C-B9B4-BA14E34CCF98}"/>
              </a:ext>
            </a:extLst>
          </p:cNvPr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173" name="Rectangle 5">
            <a:extLst>
              <a:ext uri="{FF2B5EF4-FFF2-40B4-BE49-F238E27FC236}">
                <a16:creationId xmlns:a16="http://schemas.microsoft.com/office/drawing/2014/main" id="{37EF0B7B-75FA-0C4E-B764-1E04A85B6AC5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7174" name="Rectangle 6">
            <a:extLst>
              <a:ext uri="{FF2B5EF4-FFF2-40B4-BE49-F238E27FC236}">
                <a16:creationId xmlns:a16="http://schemas.microsoft.com/office/drawing/2014/main" id="{71FDAD0E-9AC0-2444-B136-632C202197D9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 b="0">
                <a:ea typeface="ＭＳ Ｐゴシック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175" name="Rectangle 7">
            <a:extLst>
              <a:ext uri="{FF2B5EF4-FFF2-40B4-BE49-F238E27FC236}">
                <a16:creationId xmlns:a16="http://schemas.microsoft.com/office/drawing/2014/main" id="{25FC1F04-E5D1-D94F-A10C-799115D5E71D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b="0"/>
            </a:lvl1pPr>
          </a:lstStyle>
          <a:p>
            <a:fld id="{66C070B7-2283-8243-977C-761D71816512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charset="0"/>
        <a:ea typeface="ＭＳ Ｐゴシック" charset="0"/>
        <a:cs typeface="ＭＳ Ｐゴシック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charset="0"/>
        <a:ea typeface="ＭＳ Ｐゴシック" charset="0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charset="0"/>
        <a:ea typeface="ＭＳ Ｐゴシック" charset="0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charset="0"/>
        <a:ea typeface="ＭＳ Ｐゴシック" charset="0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charset="0"/>
        <a:ea typeface="ＭＳ Ｐゴシック" charset="0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7">
            <a:extLst>
              <a:ext uri="{FF2B5EF4-FFF2-40B4-BE49-F238E27FC236}">
                <a16:creationId xmlns:a16="http://schemas.microsoft.com/office/drawing/2014/main" id="{9B21AC5C-0FDD-FB42-B6D9-F58D3EF0CEB7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fld id="{DCF51860-D9F0-A14C-9DEF-F704D4832704}" type="slidenum">
              <a:rPr lang="en-US" altLang="en-US" sz="1200" smtClean="0"/>
              <a:pPr/>
              <a:t>1</a:t>
            </a:fld>
            <a:endParaRPr lang="en-US" altLang="en-US" sz="1200"/>
          </a:p>
        </p:txBody>
      </p:sp>
      <p:sp>
        <p:nvSpPr>
          <p:cNvPr id="16386" name="Rectangle 2">
            <a:extLst>
              <a:ext uri="{FF2B5EF4-FFF2-40B4-BE49-F238E27FC236}">
                <a16:creationId xmlns:a16="http://schemas.microsoft.com/office/drawing/2014/main" id="{E0E440F0-2B8B-EA42-BBB2-B79B6908BD34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6387" name="Rectangle 3">
            <a:extLst>
              <a:ext uri="{FF2B5EF4-FFF2-40B4-BE49-F238E27FC236}">
                <a16:creationId xmlns:a16="http://schemas.microsoft.com/office/drawing/2014/main" id="{4566E525-ACE6-D24B-B67F-CD338E28B6D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 altLang="en-US"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09" name="Rectangle 7">
            <a:extLst>
              <a:ext uri="{FF2B5EF4-FFF2-40B4-BE49-F238E27FC236}">
                <a16:creationId xmlns:a16="http://schemas.microsoft.com/office/drawing/2014/main" id="{CF9C25E3-D6E1-8C4E-B71B-FA6D32A7811C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fld id="{CA41C2BC-34BF-1D44-92B2-4315B5BD6386}" type="slidenum">
              <a:rPr lang="en-US" altLang="en-US" sz="1200" b="0" smtClean="0"/>
              <a:pPr/>
              <a:t>2</a:t>
            </a:fld>
            <a:endParaRPr lang="en-US" altLang="en-US" sz="1200" b="0"/>
          </a:p>
        </p:txBody>
      </p:sp>
      <p:sp>
        <p:nvSpPr>
          <p:cNvPr id="94210" name="Rectangle 2">
            <a:extLst>
              <a:ext uri="{FF2B5EF4-FFF2-40B4-BE49-F238E27FC236}">
                <a16:creationId xmlns:a16="http://schemas.microsoft.com/office/drawing/2014/main" id="{CC5AA3FB-47CC-264F-8871-8B21D2B67E32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4211" name="Rectangle 3">
            <a:extLst>
              <a:ext uri="{FF2B5EF4-FFF2-40B4-BE49-F238E27FC236}">
                <a16:creationId xmlns:a16="http://schemas.microsoft.com/office/drawing/2014/main" id="{3A7411B0-9893-404B-91B3-6C573FBC9C8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5" name="Rectangle 7">
            <a:extLst>
              <a:ext uri="{FF2B5EF4-FFF2-40B4-BE49-F238E27FC236}">
                <a16:creationId xmlns:a16="http://schemas.microsoft.com/office/drawing/2014/main" id="{03016FB6-A613-8746-8C6F-D96389F7D196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fld id="{B4CAC942-7ACA-3C41-BA3D-FE16513AD494}" type="slidenum">
              <a:rPr lang="en-US" altLang="en-US" sz="1200" b="0" smtClean="0"/>
              <a:pPr/>
              <a:t>3</a:t>
            </a:fld>
            <a:endParaRPr lang="en-US" altLang="en-US" sz="1200" b="0"/>
          </a:p>
        </p:txBody>
      </p:sp>
      <p:sp>
        <p:nvSpPr>
          <p:cNvPr id="98306" name="Rectangle 2">
            <a:extLst>
              <a:ext uri="{FF2B5EF4-FFF2-40B4-BE49-F238E27FC236}">
                <a16:creationId xmlns:a16="http://schemas.microsoft.com/office/drawing/2014/main" id="{42AFCDCE-4336-EF4A-9EDF-882D6ED24018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8307" name="Rectangle 3">
            <a:extLst>
              <a:ext uri="{FF2B5EF4-FFF2-40B4-BE49-F238E27FC236}">
                <a16:creationId xmlns:a16="http://schemas.microsoft.com/office/drawing/2014/main" id="{00801201-64DE-5640-A8DF-68D0B00EE4E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0186812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1" name="Rectangle 7">
            <a:extLst>
              <a:ext uri="{FF2B5EF4-FFF2-40B4-BE49-F238E27FC236}">
                <a16:creationId xmlns:a16="http://schemas.microsoft.com/office/drawing/2014/main" id="{371DFDC8-1459-7C4B-8B1B-D513DCBB4830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fld id="{0D49BF75-9FC6-FA49-93A7-D4CE2F5838FF}" type="slidenum">
              <a:rPr lang="en-US" altLang="en-US" sz="1200" b="0" smtClean="0"/>
              <a:pPr/>
              <a:t>4</a:t>
            </a:fld>
            <a:endParaRPr lang="en-US" altLang="en-US" sz="1200" b="0"/>
          </a:p>
        </p:txBody>
      </p:sp>
      <p:sp>
        <p:nvSpPr>
          <p:cNvPr id="102402" name="Rectangle 2">
            <a:extLst>
              <a:ext uri="{FF2B5EF4-FFF2-40B4-BE49-F238E27FC236}">
                <a16:creationId xmlns:a16="http://schemas.microsoft.com/office/drawing/2014/main" id="{42129829-F1DE-004B-B67B-C247B7507D45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02403" name="Rectangle 3">
            <a:extLst>
              <a:ext uri="{FF2B5EF4-FFF2-40B4-BE49-F238E27FC236}">
                <a16:creationId xmlns:a16="http://schemas.microsoft.com/office/drawing/2014/main" id="{7EA2A714-3988-E54E-B999-7DEFC1F9E23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7" name="Rectangle 7">
            <a:extLst>
              <a:ext uri="{FF2B5EF4-FFF2-40B4-BE49-F238E27FC236}">
                <a16:creationId xmlns:a16="http://schemas.microsoft.com/office/drawing/2014/main" id="{A202291F-55FB-434C-9D2B-2A884C3BE4D2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fld id="{A6F31CCE-2FDD-3949-897A-64F98E4A0D31}" type="slidenum">
              <a:rPr lang="en-US" altLang="en-US" sz="1200" b="0" smtClean="0"/>
              <a:pPr/>
              <a:t>5</a:t>
            </a:fld>
            <a:endParaRPr lang="en-US" altLang="en-US" sz="1200" b="0"/>
          </a:p>
        </p:txBody>
      </p:sp>
      <p:sp>
        <p:nvSpPr>
          <p:cNvPr id="106498" name="Rectangle 2">
            <a:extLst>
              <a:ext uri="{FF2B5EF4-FFF2-40B4-BE49-F238E27FC236}">
                <a16:creationId xmlns:a16="http://schemas.microsoft.com/office/drawing/2014/main" id="{6DA52A1B-067A-0B4E-B68B-963EBBBF4A92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06499" name="Rectangle 3">
            <a:extLst>
              <a:ext uri="{FF2B5EF4-FFF2-40B4-BE49-F238E27FC236}">
                <a16:creationId xmlns:a16="http://schemas.microsoft.com/office/drawing/2014/main" id="{563588C7-3C3D-8541-8374-4617909AB77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7" name="Rectangle 7">
            <a:extLst>
              <a:ext uri="{FF2B5EF4-FFF2-40B4-BE49-F238E27FC236}">
                <a16:creationId xmlns:a16="http://schemas.microsoft.com/office/drawing/2014/main" id="{E7E2AD9B-D6A3-5C48-A460-EAE75ADF12E9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fld id="{A8735B29-7162-9544-8336-B1CBC370A00F}" type="slidenum">
              <a:rPr lang="en-US" altLang="en-US" sz="1200" b="0" smtClean="0"/>
              <a:pPr/>
              <a:t>6</a:t>
            </a:fld>
            <a:endParaRPr lang="en-US" altLang="en-US" sz="1200" b="0"/>
          </a:p>
        </p:txBody>
      </p:sp>
      <p:sp>
        <p:nvSpPr>
          <p:cNvPr id="96258" name="Rectangle 2">
            <a:extLst>
              <a:ext uri="{FF2B5EF4-FFF2-40B4-BE49-F238E27FC236}">
                <a16:creationId xmlns:a16="http://schemas.microsoft.com/office/drawing/2014/main" id="{4C152210-DEED-BB41-9419-3A471065980A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6259" name="Rectangle 3">
            <a:extLst>
              <a:ext uri="{FF2B5EF4-FFF2-40B4-BE49-F238E27FC236}">
                <a16:creationId xmlns:a16="http://schemas.microsoft.com/office/drawing/2014/main" id="{64AE2E32-6BB0-DA42-9275-52FD679AA90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5" name="Rectangle 7">
            <a:extLst>
              <a:ext uri="{FF2B5EF4-FFF2-40B4-BE49-F238E27FC236}">
                <a16:creationId xmlns:a16="http://schemas.microsoft.com/office/drawing/2014/main" id="{03016FB6-A613-8746-8C6F-D96389F7D196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fld id="{B4CAC942-7ACA-3C41-BA3D-FE16513AD494}" type="slidenum">
              <a:rPr lang="en-US" altLang="en-US" sz="1200" b="0" smtClean="0"/>
              <a:pPr/>
              <a:t>7</a:t>
            </a:fld>
            <a:endParaRPr lang="en-US" altLang="en-US" sz="1200" b="0"/>
          </a:p>
        </p:txBody>
      </p:sp>
      <p:sp>
        <p:nvSpPr>
          <p:cNvPr id="98306" name="Rectangle 2">
            <a:extLst>
              <a:ext uri="{FF2B5EF4-FFF2-40B4-BE49-F238E27FC236}">
                <a16:creationId xmlns:a16="http://schemas.microsoft.com/office/drawing/2014/main" id="{42AFCDCE-4336-EF4A-9EDF-882D6ED24018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8307" name="Rectangle 3">
            <a:extLst>
              <a:ext uri="{FF2B5EF4-FFF2-40B4-BE49-F238E27FC236}">
                <a16:creationId xmlns:a16="http://schemas.microsoft.com/office/drawing/2014/main" id="{00801201-64DE-5640-A8DF-68D0B00EE4E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3" name="Rectangle 7">
            <a:extLst>
              <a:ext uri="{FF2B5EF4-FFF2-40B4-BE49-F238E27FC236}">
                <a16:creationId xmlns:a16="http://schemas.microsoft.com/office/drawing/2014/main" id="{6F11D098-160D-104D-8393-AA6AEAD72740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fld id="{04F50F60-6478-7246-B22A-0390253B4FF7}" type="slidenum">
              <a:rPr lang="en-US" altLang="en-US" sz="1200" b="0" smtClean="0"/>
              <a:pPr/>
              <a:t>8</a:t>
            </a:fld>
            <a:endParaRPr lang="en-US" altLang="en-US" sz="1200" b="0"/>
          </a:p>
        </p:txBody>
      </p:sp>
      <p:sp>
        <p:nvSpPr>
          <p:cNvPr id="100354" name="Rectangle 2">
            <a:extLst>
              <a:ext uri="{FF2B5EF4-FFF2-40B4-BE49-F238E27FC236}">
                <a16:creationId xmlns:a16="http://schemas.microsoft.com/office/drawing/2014/main" id="{3DE4B1FB-4119-DA4E-9330-82255E1608A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00355" name="Rectangle 3">
            <a:extLst>
              <a:ext uri="{FF2B5EF4-FFF2-40B4-BE49-F238E27FC236}">
                <a16:creationId xmlns:a16="http://schemas.microsoft.com/office/drawing/2014/main" id="{701E099B-13F7-464A-A626-07829D31D81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BA792A18-67DC-B741-8281-B16C409D86C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AB04C8B9-ECBC-C748-8D55-907015A2231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C426B66D-A666-2247-B3DA-1E7182E3DA6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4D1C1F2-C0BC-1041-A0CE-59BF7A4748C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477280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A390F2DA-7D2F-5145-8D36-6303280467F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31EB9673-FC67-0443-9EC6-E3B42C16761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C21B2379-AAF5-9049-BA25-97811D4A571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53B5401-2D09-8B4D-8874-8C5F111699B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272197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C2A94E41-75A6-4445-B7F6-D014A8FE05D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D734E83A-61E8-0B43-886B-436E0D6CAF1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5E013A91-9A2E-C142-8559-088A6EF0CE3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B1D6EDD-D7BC-AA4E-A4D2-0FD4AF8109D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243176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80C38FAD-C358-5A4F-AE7C-9CCBAA66BFB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373288EB-CAFB-EC47-A56A-EFE90C1BC33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4B3373F4-E370-A94E-9961-92DA46C0B83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7CB5630-40E4-E748-869D-3E851C0B95D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147991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82E18A0F-07BB-2F41-A70C-B88F3276695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5EB72922-189E-FB41-AA1C-95ED32D4D26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7E808277-43BC-3943-92B1-254CD225220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CFBE0AF-7C97-1943-B74B-2B6A0944B86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589874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C1E58AAD-D1C3-6B44-A102-80AA2FFC794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E100B4AE-ABB3-2A47-8E51-4037262B76F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F41CD2D3-263A-C24E-BFF8-2CAFD14B9FE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99FF63D-C91C-7144-AE69-2EA5D3352E0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251305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A70F98D1-C3FA-194C-8325-EAC73368081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C430D8AC-644B-2048-912A-1346004A170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014F8E49-7F96-8D41-8367-0529694EBCD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2E31373-360D-CD42-A670-6FD2013DAD6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310709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EBE2ED6C-3E2D-EC47-A5D1-36BB7FAB59D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6309A0E6-7281-A84F-800D-1562A42E5C1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8ADCD3E0-ACB9-4049-860A-1CB48BB6F45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9F591A9-B021-3E44-BA27-2138A213B5D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073893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2E772FF9-20C1-D542-A182-342245A8066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1C40227E-0A64-B548-A766-37754B89026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7DEE7FFB-9223-C740-B765-4D3E59BED22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B55203A-19C6-3046-AFF1-39DF58C62B1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484217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2D0DB559-3C6E-214C-9DFD-0A5BE6ADBC2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036A57D2-204C-6C42-B534-322136D0C18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26F584A5-08CB-8E4A-9A9D-DBE0A5A906A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EEEF4DF-CCE4-E94F-93BA-0F13B84E32E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207610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C71A4B6A-F790-064E-93DD-CFD7F2D540E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01FBE19-BEFA-6E45-8D4F-79F866C6F30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F5A39EC4-3D11-3341-B4D5-FF9BF00CE2B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050ABB3-67A4-2548-81D2-E0F1BB320C6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700072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6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083E373D-58AA-D246-B717-8EB3843EAA4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80D8CC9C-50CC-C74A-B4D3-44EC064C915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66EBD9EC-BB64-8743-BBD8-011B06699CA5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 b="0">
                <a:ea typeface="ＭＳ Ｐゴシック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290D0115-5A93-0D44-BCA8-D6E2789274A1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b="0">
                <a:ea typeface="ＭＳ Ｐゴシック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3D3F86B9-AA85-7242-A105-A268CCEB7F32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b="0"/>
            </a:lvl1pPr>
          </a:lstStyle>
          <a:p>
            <a:fld id="{881DADE9-4192-BB4A-808F-927DD77990A1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charset="0"/>
          <a:ea typeface="ＭＳ Ｐゴシック" charset="0"/>
          <a:cs typeface="ＭＳ Ｐゴシック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charset="0"/>
          <a:ea typeface="ＭＳ Ｐゴシック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charset="0"/>
          <a:ea typeface="ＭＳ Ｐゴシック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charset="0"/>
          <a:ea typeface="ＭＳ Ｐゴシック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charset="0"/>
          <a:ea typeface="ＭＳ Ｐゴシック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Rectangle 1026">
            <a:extLst>
              <a:ext uri="{FF2B5EF4-FFF2-40B4-BE49-F238E27FC236}">
                <a16:creationId xmlns:a16="http://schemas.microsoft.com/office/drawing/2014/main" id="{BC9FA7AF-FEEF-8446-8EDC-FF81C64EA878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33800" y="304800"/>
            <a:ext cx="39624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800" b="1">
                <a:solidFill>
                  <a:srgbClr val="FF0000"/>
                </a:solidFill>
              </a:rPr>
              <a:t>Prepare your scantron:</a:t>
            </a:r>
            <a:endParaRPr lang="en-US" altLang="en-US" sz="4400" b="1">
              <a:solidFill>
                <a:schemeClr val="tx2"/>
              </a:solidFill>
            </a:endParaRPr>
          </a:p>
        </p:txBody>
      </p:sp>
      <p:sp>
        <p:nvSpPr>
          <p:cNvPr id="15362" name="Text Box 1027">
            <a:extLst>
              <a:ext uri="{FF2B5EF4-FFF2-40B4-BE49-F238E27FC236}">
                <a16:creationId xmlns:a16="http://schemas.microsoft.com/office/drawing/2014/main" id="{768DA87F-2EBF-064A-86BC-B35007CB9B5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90800" y="806450"/>
            <a:ext cx="5105400" cy="181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en-US" sz="2000" dirty="0">
                <a:solidFill>
                  <a:schemeClr val="accent2"/>
                </a:solidFill>
              </a:rPr>
              <a:t> Fill in your name and fill the bubbles under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000" dirty="0">
                <a:solidFill>
                  <a:schemeClr val="accent2"/>
                </a:solidFill>
              </a:rPr>
              <a:t>       your name.</a:t>
            </a:r>
          </a:p>
          <a:p>
            <a:pPr>
              <a:spcBef>
                <a:spcPct val="0"/>
              </a:spcBef>
            </a:pPr>
            <a:r>
              <a:rPr lang="en-US" altLang="en-US" sz="2000" dirty="0">
                <a:solidFill>
                  <a:schemeClr val="accent2"/>
                </a:solidFill>
              </a:rPr>
              <a:t> LAST NAME FIRST, First name second</a:t>
            </a:r>
          </a:p>
          <a:p>
            <a:pPr>
              <a:spcBef>
                <a:spcPct val="0"/>
              </a:spcBef>
            </a:pPr>
            <a:r>
              <a:rPr lang="en-US" altLang="en-US" sz="2000" dirty="0">
                <a:solidFill>
                  <a:schemeClr val="accent2"/>
                </a:solidFill>
              </a:rPr>
              <a:t> Put </a:t>
            </a:r>
            <a:r>
              <a:rPr lang="en-US" altLang="en-US" sz="2000" dirty="0">
                <a:solidFill>
                  <a:srgbClr val="FF3300"/>
                </a:solidFill>
              </a:rPr>
              <a:t>your</a:t>
            </a:r>
            <a:r>
              <a:rPr lang="en-US" altLang="en-US" sz="2000" dirty="0">
                <a:solidFill>
                  <a:schemeClr val="accent2"/>
                </a:solidFill>
              </a:rPr>
              <a:t> 4-digit code instead of </a:t>
            </a:r>
            <a:r>
              <a:rPr lang="ja-JP" altLang="en-US" sz="1600">
                <a:solidFill>
                  <a:schemeClr val="accent2"/>
                </a:solidFill>
                <a:latin typeface="Arial" panose="020B0604020202020204" pitchFamily="34" charset="0"/>
              </a:rPr>
              <a:t>“</a:t>
            </a:r>
            <a:r>
              <a:rPr lang="en-US" altLang="ja-JP" sz="1600" dirty="0">
                <a:solidFill>
                  <a:schemeClr val="accent2"/>
                </a:solidFill>
              </a:rPr>
              <a:t>IDENTIFICATION NUMBER</a:t>
            </a:r>
            <a:r>
              <a:rPr lang="ja-JP" altLang="en-US" sz="1600">
                <a:solidFill>
                  <a:schemeClr val="accent2"/>
                </a:solidFill>
                <a:latin typeface="Arial" panose="020B0604020202020204" pitchFamily="34" charset="0"/>
              </a:rPr>
              <a:t>”</a:t>
            </a:r>
            <a:r>
              <a:rPr lang="en-US" altLang="ja-JP" sz="1600" dirty="0">
                <a:solidFill>
                  <a:schemeClr val="accent2"/>
                </a:solidFill>
              </a:rPr>
              <a:t>.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1600" dirty="0">
                <a:solidFill>
                  <a:schemeClr val="accent2"/>
                </a:solidFill>
              </a:rPr>
              <a:t>  ---  </a:t>
            </a:r>
            <a:r>
              <a:rPr lang="en-US" altLang="en-US" sz="1600" i="1" dirty="0">
                <a:solidFill>
                  <a:schemeClr val="accent2"/>
                </a:solidFill>
              </a:rPr>
              <a:t>(The last 4 digits of your </a:t>
            </a:r>
            <a:r>
              <a:rPr lang="en-US" altLang="en-US" sz="1600" i="1" dirty="0" err="1">
                <a:solidFill>
                  <a:schemeClr val="accent2"/>
                </a:solidFill>
              </a:rPr>
              <a:t>OleMiss</a:t>
            </a:r>
            <a:r>
              <a:rPr lang="en-US" altLang="en-US" sz="1600" i="1" dirty="0">
                <a:solidFill>
                  <a:schemeClr val="accent2"/>
                </a:solidFill>
              </a:rPr>
              <a:t> ID.)</a:t>
            </a:r>
            <a:endParaRPr lang="en-US" altLang="en-US" sz="2400" i="1" dirty="0"/>
          </a:p>
        </p:txBody>
      </p:sp>
      <p:sp>
        <p:nvSpPr>
          <p:cNvPr id="15363" name="Rectangle 1028">
            <a:extLst>
              <a:ext uri="{FF2B5EF4-FFF2-40B4-BE49-F238E27FC236}">
                <a16:creationId xmlns:a16="http://schemas.microsoft.com/office/drawing/2014/main" id="{B8939ECB-1928-9548-A60B-0085CEDB1961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2000" y="3886200"/>
            <a:ext cx="2743200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000" dirty="0">
                <a:solidFill>
                  <a:srgbClr val="FF0000"/>
                </a:solidFill>
              </a:rPr>
              <a:t>Question # 1: </a:t>
            </a:r>
            <a:r>
              <a:rPr lang="en-US" altLang="en-US" sz="2000" dirty="0"/>
              <a:t>answer </a:t>
            </a:r>
            <a:r>
              <a:rPr lang="en-US" altLang="en-US" sz="2000" b="1" dirty="0">
                <a:solidFill>
                  <a:schemeClr val="accent2"/>
                </a:solidFill>
              </a:rPr>
              <a:t>A</a:t>
            </a:r>
            <a:r>
              <a:rPr lang="en-US" altLang="en-US" sz="2000" dirty="0">
                <a:solidFill>
                  <a:srgbClr val="FF0000"/>
                </a:solidFill>
              </a:rPr>
              <a:t>        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000" dirty="0">
                <a:solidFill>
                  <a:srgbClr val="FF0000"/>
                </a:solidFill>
              </a:rPr>
              <a:t>Question # 2: </a:t>
            </a:r>
            <a:r>
              <a:rPr lang="en-US" altLang="en-US" sz="2000" dirty="0"/>
              <a:t>answer </a:t>
            </a:r>
            <a:r>
              <a:rPr lang="en-US" altLang="en-US" sz="2000" b="1" dirty="0">
                <a:solidFill>
                  <a:schemeClr val="accent2"/>
                </a:solidFill>
              </a:rPr>
              <a:t>D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000" dirty="0">
                <a:solidFill>
                  <a:srgbClr val="FF0000"/>
                </a:solidFill>
              </a:rPr>
              <a:t>Question # 3: </a:t>
            </a:r>
            <a:r>
              <a:rPr lang="en-US" altLang="en-US" sz="2000" dirty="0"/>
              <a:t>answer </a:t>
            </a:r>
            <a:r>
              <a:rPr lang="en-US" altLang="en-US" sz="2000" b="1" dirty="0">
                <a:solidFill>
                  <a:schemeClr val="accent2"/>
                </a:solidFill>
              </a:rPr>
              <a:t>D</a:t>
            </a:r>
          </a:p>
        </p:txBody>
      </p:sp>
      <p:sp>
        <p:nvSpPr>
          <p:cNvPr id="110597" name="Rectangle 1029">
            <a:extLst>
              <a:ext uri="{FF2B5EF4-FFF2-40B4-BE49-F238E27FC236}">
                <a16:creationId xmlns:a16="http://schemas.microsoft.com/office/drawing/2014/main" id="{38ED574B-34C2-0140-AE6B-E825F158C2C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505200" y="4267200"/>
            <a:ext cx="1219200" cy="304800"/>
          </a:xfrm>
        </p:spPr>
        <p:txBody>
          <a:bodyPr/>
          <a:lstStyle/>
          <a:p>
            <a:r>
              <a:rPr lang="en-US" altLang="en-US" sz="2800" b="1">
                <a:solidFill>
                  <a:srgbClr val="FF0000"/>
                </a:solidFill>
              </a:rPr>
              <a:t>Setup:</a:t>
            </a:r>
          </a:p>
        </p:txBody>
      </p:sp>
      <p:sp>
        <p:nvSpPr>
          <p:cNvPr id="110599" name="Text Box 1031">
            <a:extLst>
              <a:ext uri="{FF2B5EF4-FFF2-40B4-BE49-F238E27FC236}">
                <a16:creationId xmlns:a16="http://schemas.microsoft.com/office/drawing/2014/main" id="{0B184107-C386-B448-9902-1BA5C0CE76A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14400" y="6381751"/>
            <a:ext cx="607695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i="1" u="sng" dirty="0">
                <a:effectLst>
                  <a:outerShdw blurRad="38100" dist="38100" dir="2700000" algn="tl">
                    <a:srgbClr val="FFFFFF"/>
                  </a:outerShdw>
                </a:effectLst>
                <a:ea typeface="ＭＳ Ｐゴシック" charset="0"/>
              </a:rPr>
              <a:t>Please take a moment to mute your cell phone!</a:t>
            </a:r>
            <a:endParaRPr lang="en-US" dirty="0">
              <a:ea typeface="ＭＳ Ｐゴシック" charset="0"/>
            </a:endParaRPr>
          </a:p>
        </p:txBody>
      </p:sp>
      <p:pic>
        <p:nvPicPr>
          <p:cNvPr id="15366" name="Picture 1032">
            <a:extLst>
              <a:ext uri="{FF2B5EF4-FFF2-40B4-BE49-F238E27FC236}">
                <a16:creationId xmlns:a16="http://schemas.microsoft.com/office/drawing/2014/main" id="{1916D5F0-79B7-894E-B402-2274F61E21A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1000" y="1524000"/>
            <a:ext cx="869950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7" name="Text Box 1033">
            <a:extLst>
              <a:ext uri="{FF2B5EF4-FFF2-40B4-BE49-F238E27FC236}">
                <a16:creationId xmlns:a16="http://schemas.microsoft.com/office/drawing/2014/main" id="{0442931B-E898-0749-B40F-C7CED0A7BAC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56513" y="381000"/>
            <a:ext cx="1487487" cy="1187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400"/>
              <a:t>Use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400"/>
              <a:t>a pencil,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400"/>
              <a:t>not a pen!</a:t>
            </a:r>
          </a:p>
        </p:txBody>
      </p:sp>
      <p:pic>
        <p:nvPicPr>
          <p:cNvPr id="15368" name="Picture 1034" descr="Scantron2b">
            <a:extLst>
              <a:ext uri="{FF2B5EF4-FFF2-40B4-BE49-F238E27FC236}">
                <a16:creationId xmlns:a16="http://schemas.microsoft.com/office/drawing/2014/main" id="{A78BC932-3427-8249-85D3-E21B9D377E2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24725" y="2841625"/>
            <a:ext cx="1819275" cy="401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9" name="Line 1038">
            <a:extLst>
              <a:ext uri="{FF2B5EF4-FFF2-40B4-BE49-F238E27FC236}">
                <a16:creationId xmlns:a16="http://schemas.microsoft.com/office/drawing/2014/main" id="{6A5D2584-B0FE-B54F-94E0-D349E408AA3B}"/>
              </a:ext>
            </a:extLst>
          </p:cNvPr>
          <p:cNvSpPr>
            <a:spLocks noChangeShapeType="1"/>
          </p:cNvSpPr>
          <p:nvPr/>
        </p:nvSpPr>
        <p:spPr bwMode="auto">
          <a:xfrm>
            <a:off x="7239000" y="4114800"/>
            <a:ext cx="381000" cy="7620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370" name="Line 1039">
            <a:extLst>
              <a:ext uri="{FF2B5EF4-FFF2-40B4-BE49-F238E27FC236}">
                <a16:creationId xmlns:a16="http://schemas.microsoft.com/office/drawing/2014/main" id="{0515E687-7755-9940-9696-0B77FBB88365}"/>
              </a:ext>
            </a:extLst>
          </p:cNvPr>
          <p:cNvSpPr>
            <a:spLocks noChangeShapeType="1"/>
          </p:cNvSpPr>
          <p:nvPr/>
        </p:nvSpPr>
        <p:spPr bwMode="auto">
          <a:xfrm>
            <a:off x="7239000" y="4419600"/>
            <a:ext cx="304800" cy="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371" name="Rectangle 1040">
            <a:extLst>
              <a:ext uri="{FF2B5EF4-FFF2-40B4-BE49-F238E27FC236}">
                <a16:creationId xmlns:a16="http://schemas.microsoft.com/office/drawing/2014/main" id="{A00D181F-420B-4140-9274-89AB5EB3DDAF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96200" y="4572000"/>
            <a:ext cx="228600" cy="1524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endParaRPr lang="en-US" altLang="en-US" sz="2400">
              <a:solidFill>
                <a:schemeClr val="bg1"/>
              </a:solidFill>
            </a:endParaRPr>
          </a:p>
        </p:txBody>
      </p:sp>
      <p:sp>
        <p:nvSpPr>
          <p:cNvPr id="15372" name="Line 1041">
            <a:extLst>
              <a:ext uri="{FF2B5EF4-FFF2-40B4-BE49-F238E27FC236}">
                <a16:creationId xmlns:a16="http://schemas.microsoft.com/office/drawing/2014/main" id="{268440FB-C9ED-474D-B843-0D0A017DAB42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7239000" y="4572000"/>
            <a:ext cx="609600" cy="15240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15373" name="Picture 1" descr="Scantron3.png">
            <a:extLst>
              <a:ext uri="{FF2B5EF4-FFF2-40B4-BE49-F238E27FC236}">
                <a16:creationId xmlns:a16="http://schemas.microsoft.com/office/drawing/2014/main" id="{818EDBAD-7C28-1A4A-9378-776FC23AFE4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5400" y="0"/>
            <a:ext cx="2387600" cy="4256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74" name="Line 1036">
            <a:extLst>
              <a:ext uri="{FF2B5EF4-FFF2-40B4-BE49-F238E27FC236}">
                <a16:creationId xmlns:a16="http://schemas.microsoft.com/office/drawing/2014/main" id="{30F9B2BD-11FC-3F4D-BBB3-16676E448BDE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914400" y="1905000"/>
            <a:ext cx="1828800" cy="175260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375" name="Line 1037">
            <a:extLst>
              <a:ext uri="{FF2B5EF4-FFF2-40B4-BE49-F238E27FC236}">
                <a16:creationId xmlns:a16="http://schemas.microsoft.com/office/drawing/2014/main" id="{F17347E1-4A43-4F47-9985-43FBE6A021C0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685800" y="990600"/>
            <a:ext cx="2057400" cy="15240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" name="TextBox 1">
            <a:extLst>
              <a:ext uri="{FF2B5EF4-FFF2-40B4-BE49-F238E27FC236}">
                <a16:creationId xmlns:a16="http://schemas.microsoft.com/office/drawing/2014/main" id="{CE6EFE9A-1BE0-E44D-AFF6-FA980B5E5A8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8150" y="5196572"/>
            <a:ext cx="6553200" cy="646331"/>
          </a:xfrm>
          <a:prstGeom prst="rect">
            <a:avLst/>
          </a:prstGeom>
          <a:solidFill>
            <a:srgbClr val="FFFF00"/>
          </a:solidFill>
          <a:ln w="9525">
            <a:solidFill>
              <a:schemeClr val="accent1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None/>
            </a:pPr>
            <a:r>
              <a:rPr lang="en-US" altLang="en-US" sz="1800" dirty="0"/>
              <a:t>• Pass/fail test on Friday,  Oct. 10.</a:t>
            </a:r>
          </a:p>
          <a:p>
            <a:pPr>
              <a:spcBef>
                <a:spcPct val="0"/>
              </a:spcBef>
              <a:buNone/>
            </a:pPr>
            <a:r>
              <a:rPr lang="en-US" altLang="en-US" sz="1800" dirty="0"/>
              <a:t>• The solutions to Test 1 are available, click ‘tests’ on the website.</a:t>
            </a:r>
          </a:p>
        </p:txBody>
      </p:sp>
      <p:sp>
        <p:nvSpPr>
          <p:cNvPr id="19" name="Text Box 1042">
            <a:extLst>
              <a:ext uri="{FF2B5EF4-FFF2-40B4-BE49-F238E27FC236}">
                <a16:creationId xmlns:a16="http://schemas.microsoft.com/office/drawing/2014/main" id="{2F7B3157-7C79-344C-81BB-0C7E47B5613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76500" y="2971800"/>
            <a:ext cx="4724400" cy="769441"/>
          </a:xfrm>
          <a:prstGeom prst="rect">
            <a:avLst/>
          </a:prstGeom>
          <a:noFill/>
          <a:ln w="9525">
            <a:solidFill>
              <a:srgbClr val="FF33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400" b="1" dirty="0">
                <a:solidFill>
                  <a:srgbClr val="00CC00"/>
                </a:solidFill>
              </a:rPr>
              <a:t>Recall reading assignment</a:t>
            </a:r>
            <a:endParaRPr lang="en-US" altLang="en-US" sz="2400" b="1" dirty="0"/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000" b="1" dirty="0"/>
              <a:t>Chapter 5</a:t>
            </a:r>
            <a:r>
              <a:rPr lang="en-US" altLang="en-US" sz="2000" dirty="0"/>
              <a:t>, </a:t>
            </a:r>
            <a:r>
              <a:rPr lang="en-US" altLang="en-US" sz="2000" i="1" dirty="0"/>
              <a:t>Light and matter,</a:t>
            </a:r>
            <a:r>
              <a:rPr lang="en-US" altLang="en-US" sz="2000" dirty="0"/>
              <a:t> </a:t>
            </a:r>
            <a:r>
              <a:rPr lang="en-US" altLang="en-US" sz="2000" b="1" dirty="0"/>
              <a:t>pp. 137 – 164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5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05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0597" grpId="0" autoUpdateAnimBg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Text Box 2">
            <a:extLst>
              <a:ext uri="{FF2B5EF4-FFF2-40B4-BE49-F238E27FC236}">
                <a16:creationId xmlns:a16="http://schemas.microsoft.com/office/drawing/2014/main" id="{51AA680D-2ABC-3846-8CE0-18D2EC21E59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746125"/>
            <a:ext cx="8458200" cy="1616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000" b="0">
                <a:solidFill>
                  <a:srgbClr val="FFFF00"/>
                </a:solidFill>
              </a:rPr>
              <a:t>• Light source moves towards observer: spectral lines are shifted towards blue</a:t>
            </a:r>
          </a:p>
          <a:p>
            <a:pPr>
              <a:spcBef>
                <a:spcPct val="0"/>
              </a:spcBef>
              <a:buFontTx/>
              <a:buNone/>
            </a:pPr>
            <a:endParaRPr lang="en-US" altLang="en-US" sz="2000" b="0">
              <a:solidFill>
                <a:srgbClr val="FFFF00"/>
              </a:solidFill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000" b="0">
                <a:solidFill>
                  <a:srgbClr val="FFFF00"/>
                </a:solidFill>
              </a:rPr>
              <a:t>• Light source moves away from observer: spectral lines are shifted towards red</a:t>
            </a:r>
          </a:p>
          <a:p>
            <a:pPr>
              <a:spcBef>
                <a:spcPct val="0"/>
              </a:spcBef>
              <a:buFontTx/>
              <a:buNone/>
            </a:pPr>
            <a:endParaRPr lang="en-US" altLang="en-US" sz="2000" b="0">
              <a:solidFill>
                <a:srgbClr val="FFFF00"/>
              </a:solidFill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000" b="0">
                <a:solidFill>
                  <a:srgbClr val="FFFF00"/>
                </a:solidFill>
              </a:rPr>
              <a:t>• Light source moves sideways: no change</a:t>
            </a:r>
            <a:endParaRPr lang="en-US" altLang="en-US" sz="2400" b="0"/>
          </a:p>
        </p:txBody>
      </p:sp>
      <p:sp>
        <p:nvSpPr>
          <p:cNvPr id="93187" name="Text Box 3">
            <a:extLst>
              <a:ext uri="{FF2B5EF4-FFF2-40B4-BE49-F238E27FC236}">
                <a16:creationId xmlns:a16="http://schemas.microsoft.com/office/drawing/2014/main" id="{F4968E75-4C6F-F043-A3B9-F2B6E69B4D5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44575" y="46038"/>
            <a:ext cx="4189413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000" i="1">
                <a:solidFill>
                  <a:srgbClr val="FF0000"/>
                </a:solidFill>
              </a:rPr>
              <a:t>The effect of motion on spectral lines:</a:t>
            </a:r>
            <a:endParaRPr lang="en-US" altLang="en-US" sz="2400" b="0"/>
          </a:p>
        </p:txBody>
      </p:sp>
      <p:sp>
        <p:nvSpPr>
          <p:cNvPr id="93188" name="Rectangle 4">
            <a:extLst>
              <a:ext uri="{FF2B5EF4-FFF2-40B4-BE49-F238E27FC236}">
                <a16:creationId xmlns:a16="http://schemas.microsoft.com/office/drawing/2014/main" id="{6645AB95-8299-624E-936F-579FBE61CD10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5334000" y="152400"/>
            <a:ext cx="2971800" cy="533400"/>
          </a:xfrm>
        </p:spPr>
        <p:txBody>
          <a:bodyPr/>
          <a:lstStyle/>
          <a:p>
            <a:r>
              <a:rPr lang="en-US" altLang="en-US" sz="2400" b="1">
                <a:solidFill>
                  <a:srgbClr val="FF0000"/>
                </a:solidFill>
              </a:rPr>
              <a:t>The Doppler effect</a:t>
            </a:r>
            <a:endParaRPr lang="en-US" altLang="en-US"/>
          </a:p>
        </p:txBody>
      </p:sp>
      <p:pic>
        <p:nvPicPr>
          <p:cNvPr id="93189" name="Picture 5" descr="Picture 6">
            <a:extLst>
              <a:ext uri="{FF2B5EF4-FFF2-40B4-BE49-F238E27FC236}">
                <a16:creationId xmlns:a16="http://schemas.microsoft.com/office/drawing/2014/main" id="{F06CAE8F-A456-0343-BA8C-2EC3D4A14E2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2362200"/>
            <a:ext cx="5908675" cy="4476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3190" name="TextBox 1">
            <a:extLst>
              <a:ext uri="{FF2B5EF4-FFF2-40B4-BE49-F238E27FC236}">
                <a16:creationId xmlns:a16="http://schemas.microsoft.com/office/drawing/2014/main" id="{37C60ADD-2D9B-1845-ABDD-06D11529957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00800" y="2228850"/>
            <a:ext cx="231140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chemeClr val="bg1"/>
                </a:solidFill>
              </a:rPr>
              <a:t>How large is the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chemeClr val="bg1"/>
                </a:solidFill>
              </a:rPr>
              <a:t>Doppler effect?</a:t>
            </a:r>
            <a:endParaRPr lang="en-US" altLang="en-US" sz="2400">
              <a:solidFill>
                <a:srgbClr val="0432FF"/>
              </a:solidFill>
            </a:endParaRP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400" u="sng">
                <a:solidFill>
                  <a:srgbClr val="FF0000"/>
                </a:solidFill>
              </a:rPr>
              <a:t>Usually tiny.</a:t>
            </a:r>
          </a:p>
        </p:txBody>
      </p:sp>
      <p:sp>
        <p:nvSpPr>
          <p:cNvPr id="96263" name="TextBox 2">
            <a:extLst>
              <a:ext uri="{FF2B5EF4-FFF2-40B4-BE49-F238E27FC236}">
                <a16:creationId xmlns:a16="http://schemas.microsoft.com/office/drawing/2014/main" id="{0B83246D-EE56-764D-A800-C8C24230179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62663" y="3689350"/>
            <a:ext cx="2800350" cy="1200150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  <a:defRPr/>
            </a:pPr>
            <a:r>
              <a:rPr lang="en-US" altLang="en-US" sz="2400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% shift in </a:t>
            </a:r>
            <a:r>
              <a:rPr lang="en-US" altLang="en-US" sz="2400" dirty="0">
                <a:solidFill>
                  <a:schemeClr val="accent2">
                    <a:lumMod val="40000"/>
                    <a:lumOff val="60000"/>
                  </a:schemeClr>
                </a:solidFill>
                <a:latin typeface="Symbol" pitchFamily="2" charset="2"/>
              </a:rPr>
              <a:t>l</a:t>
            </a:r>
            <a:r>
              <a:rPr lang="en-US" altLang="en-US" sz="2400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   </a:t>
            </a:r>
            <a:r>
              <a:rPr lang="en-US" altLang="en-US" sz="2400" dirty="0">
                <a:solidFill>
                  <a:srgbClr val="FF2600"/>
                </a:solidFill>
              </a:rPr>
              <a:t>=</a:t>
            </a:r>
          </a:p>
          <a:p>
            <a:pPr>
              <a:spcBef>
                <a:spcPct val="0"/>
              </a:spcBef>
              <a:buFontTx/>
              <a:buNone/>
              <a:defRPr/>
            </a:pPr>
            <a:r>
              <a:rPr lang="en-US" altLang="en-US" sz="2400" dirty="0">
                <a:solidFill>
                  <a:srgbClr val="0432FF"/>
                </a:solidFill>
              </a:rPr>
              <a:t>    </a:t>
            </a:r>
            <a:r>
              <a:rPr lang="en-US" altLang="en-US" sz="2400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speed in % of</a:t>
            </a:r>
          </a:p>
          <a:p>
            <a:pPr>
              <a:spcBef>
                <a:spcPct val="0"/>
              </a:spcBef>
              <a:buFontTx/>
              <a:buNone/>
              <a:defRPr/>
            </a:pPr>
            <a:r>
              <a:rPr lang="en-US" altLang="en-US" sz="2400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    the speed of light</a:t>
            </a:r>
          </a:p>
        </p:txBody>
      </p:sp>
      <p:sp>
        <p:nvSpPr>
          <p:cNvPr id="93192" name="TextBox 3">
            <a:extLst>
              <a:ext uri="{FF2B5EF4-FFF2-40B4-BE49-F238E27FC236}">
                <a16:creationId xmlns:a16="http://schemas.microsoft.com/office/drawing/2014/main" id="{1B0ABBFA-1A07-F747-8363-58C04D8B50C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78538" y="5384800"/>
            <a:ext cx="3063875" cy="1323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i="1">
                <a:solidFill>
                  <a:srgbClr val="00FF00"/>
                </a:solidFill>
              </a:rPr>
              <a:t>   Realistic example: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 i="1">
                <a:solidFill>
                  <a:srgbClr val="00FF00"/>
                </a:solidFill>
              </a:rPr>
              <a:t>30 km/s      0.01% shift</a:t>
            </a:r>
          </a:p>
          <a:p>
            <a:pPr>
              <a:spcBef>
                <a:spcPct val="0"/>
              </a:spcBef>
              <a:buFontTx/>
              <a:buNone/>
            </a:pPr>
            <a:endParaRPr lang="en-US" altLang="en-US" sz="1600" i="1">
              <a:solidFill>
                <a:srgbClr val="00FF00"/>
              </a:solidFill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1600" i="1">
                <a:solidFill>
                  <a:srgbClr val="00FF00"/>
                </a:solidFill>
              </a:rPr>
              <a:t>(this is the orbital speed of Earth)</a:t>
            </a:r>
          </a:p>
        </p:txBody>
      </p:sp>
      <p:cxnSp>
        <p:nvCxnSpPr>
          <p:cNvPr id="93193" name="Straight Arrow Connector 5">
            <a:extLst>
              <a:ext uri="{FF2B5EF4-FFF2-40B4-BE49-F238E27FC236}">
                <a16:creationId xmlns:a16="http://schemas.microsoft.com/office/drawing/2014/main" id="{01C8ADF3-20D9-0741-8D13-21DB20FC734D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7239000" y="6019800"/>
            <a:ext cx="295275" cy="0"/>
          </a:xfrm>
          <a:prstGeom prst="straightConnector1">
            <a:avLst/>
          </a:prstGeom>
          <a:noFill/>
          <a:ln w="9525">
            <a:solidFill>
              <a:srgbClr val="00FF00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93194" name="Straight Connector 8">
            <a:extLst>
              <a:ext uri="{FF2B5EF4-FFF2-40B4-BE49-F238E27FC236}">
                <a16:creationId xmlns:a16="http://schemas.microsoft.com/office/drawing/2014/main" id="{FE07579E-9A7D-8B48-803F-A572FFBA6F3A}"/>
              </a:ext>
            </a:extLst>
          </p:cNvPr>
          <p:cNvCxnSpPr>
            <a:cxnSpLocks noChangeShapeType="1"/>
          </p:cNvCxnSpPr>
          <p:nvPr/>
        </p:nvCxnSpPr>
        <p:spPr bwMode="auto">
          <a:xfrm flipH="1">
            <a:off x="6408738" y="6172200"/>
            <a:ext cx="68262" cy="22860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Rectangle 2">
            <a:extLst>
              <a:ext uri="{FF2B5EF4-FFF2-40B4-BE49-F238E27FC236}">
                <a16:creationId xmlns:a16="http://schemas.microsoft.com/office/drawing/2014/main" id="{F18A71DD-638B-E14C-877F-A40183D6E6A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762000" y="3048000"/>
            <a:ext cx="7772400" cy="1143000"/>
          </a:xfrm>
        </p:spPr>
        <p:txBody>
          <a:bodyPr/>
          <a:lstStyle/>
          <a:p>
            <a:r>
              <a:rPr lang="en-US" altLang="en-US" sz="6000">
                <a:solidFill>
                  <a:srgbClr val="00FFFF"/>
                </a:solidFill>
              </a:rPr>
              <a:t>Questions coming …</a:t>
            </a:r>
            <a:endParaRPr lang="en-US" altLang="en-US">
              <a:solidFill>
                <a:srgbClr val="00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377993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0674" name="Text Box 2">
            <a:extLst>
              <a:ext uri="{FF2B5EF4-FFF2-40B4-BE49-F238E27FC236}">
                <a16:creationId xmlns:a16="http://schemas.microsoft.com/office/drawing/2014/main" id="{5B88E1F4-50CF-B143-B75C-22CEABC3630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15200" y="0"/>
            <a:ext cx="1600200" cy="2678113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7200">
                <a:solidFill>
                  <a:srgbClr val="FF0000"/>
                </a:solidFill>
              </a:rPr>
              <a:t> </a:t>
            </a:r>
            <a:endParaRPr lang="en-US" altLang="en-US" sz="6000">
              <a:solidFill>
                <a:srgbClr val="FF0000"/>
              </a:solidFill>
            </a:endParaRP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6000">
                <a:solidFill>
                  <a:srgbClr val="FF0000"/>
                </a:solidFill>
              </a:rPr>
              <a:t>sec</a:t>
            </a:r>
            <a:r>
              <a:rPr lang="en-US" altLang="en-US" sz="9600">
                <a:solidFill>
                  <a:srgbClr val="FF0000"/>
                </a:solidFill>
              </a:rPr>
              <a:t>   </a:t>
            </a:r>
          </a:p>
        </p:txBody>
      </p:sp>
      <p:sp>
        <p:nvSpPr>
          <p:cNvPr id="540675" name="Text Box 3">
            <a:extLst>
              <a:ext uri="{FF2B5EF4-FFF2-40B4-BE49-F238E27FC236}">
                <a16:creationId xmlns:a16="http://schemas.microsoft.com/office/drawing/2014/main" id="{EE5D6C72-5DE7-9942-BDE0-1EBCD578858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914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>
                <a:solidFill>
                  <a:srgbClr val="FF0000"/>
                </a:solidFill>
              </a:rPr>
              <a:t>45</a:t>
            </a:r>
          </a:p>
        </p:txBody>
      </p:sp>
      <p:sp>
        <p:nvSpPr>
          <p:cNvPr id="540676" name="Rectangle 4">
            <a:extLst>
              <a:ext uri="{FF2B5EF4-FFF2-40B4-BE49-F238E27FC236}">
                <a16:creationId xmlns:a16="http://schemas.microsoft.com/office/drawing/2014/main" id="{26C14A9C-773F-FE44-818B-EFFD4839950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676400" y="76200"/>
            <a:ext cx="4876800" cy="914400"/>
          </a:xfrm>
        </p:spPr>
        <p:txBody>
          <a:bodyPr/>
          <a:lstStyle/>
          <a:p>
            <a:pPr>
              <a:defRPr/>
            </a:pPr>
            <a:r>
              <a:rPr lang="en-US" sz="6000" b="1" dirty="0">
                <a:solidFill>
                  <a:srgbClr val="FF0000"/>
                </a:solidFill>
                <a:ea typeface="+mj-ea"/>
                <a:cs typeface="+mj-cs"/>
              </a:rPr>
              <a:t>Question 4 </a:t>
            </a:r>
          </a:p>
        </p:txBody>
      </p:sp>
      <p:sp>
        <p:nvSpPr>
          <p:cNvPr id="540677" name="Text Box 5">
            <a:extLst>
              <a:ext uri="{FF2B5EF4-FFF2-40B4-BE49-F238E27FC236}">
                <a16:creationId xmlns:a16="http://schemas.microsoft.com/office/drawing/2014/main" id="{F0452D1F-CE0E-4846-BD8A-C8FFA5A10CF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914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>
                <a:solidFill>
                  <a:srgbClr val="FF0000"/>
                </a:solidFill>
              </a:rPr>
              <a:t>40</a:t>
            </a:r>
          </a:p>
        </p:txBody>
      </p:sp>
      <p:sp>
        <p:nvSpPr>
          <p:cNvPr id="540678" name="Text Box 6">
            <a:extLst>
              <a:ext uri="{FF2B5EF4-FFF2-40B4-BE49-F238E27FC236}">
                <a16:creationId xmlns:a16="http://schemas.microsoft.com/office/drawing/2014/main" id="{82CC4203-97F2-3A41-93DB-938962B2696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914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>
                <a:solidFill>
                  <a:srgbClr val="FF0000"/>
                </a:solidFill>
              </a:rPr>
              <a:t>35</a:t>
            </a:r>
          </a:p>
        </p:txBody>
      </p:sp>
      <p:sp>
        <p:nvSpPr>
          <p:cNvPr id="540679" name="Text Box 7">
            <a:extLst>
              <a:ext uri="{FF2B5EF4-FFF2-40B4-BE49-F238E27FC236}">
                <a16:creationId xmlns:a16="http://schemas.microsoft.com/office/drawing/2014/main" id="{7A0E13DD-6B57-FE4D-BEC0-FC01F09DEDA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914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>
                <a:solidFill>
                  <a:srgbClr val="FF0000"/>
                </a:solidFill>
              </a:rPr>
              <a:t>30</a:t>
            </a:r>
          </a:p>
        </p:txBody>
      </p:sp>
      <p:sp>
        <p:nvSpPr>
          <p:cNvPr id="540680" name="Text Box 8">
            <a:extLst>
              <a:ext uri="{FF2B5EF4-FFF2-40B4-BE49-F238E27FC236}">
                <a16:creationId xmlns:a16="http://schemas.microsoft.com/office/drawing/2014/main" id="{C3644866-6D26-E04B-AF7F-0375EB76A71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914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>
                <a:solidFill>
                  <a:srgbClr val="FF0000"/>
                </a:solidFill>
              </a:rPr>
              <a:t>25</a:t>
            </a:r>
          </a:p>
        </p:txBody>
      </p:sp>
      <p:sp>
        <p:nvSpPr>
          <p:cNvPr id="540681" name="Text Box 9">
            <a:extLst>
              <a:ext uri="{FF2B5EF4-FFF2-40B4-BE49-F238E27FC236}">
                <a16:creationId xmlns:a16="http://schemas.microsoft.com/office/drawing/2014/main" id="{0ACBF7DE-B1BF-7641-A91A-3B0D52C30E5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426325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>
                <a:solidFill>
                  <a:srgbClr val="FF0000"/>
                </a:solidFill>
              </a:rPr>
              <a:t>20</a:t>
            </a:r>
          </a:p>
        </p:txBody>
      </p:sp>
      <p:sp>
        <p:nvSpPr>
          <p:cNvPr id="540682" name="Text Box 10">
            <a:extLst>
              <a:ext uri="{FF2B5EF4-FFF2-40B4-BE49-F238E27FC236}">
                <a16:creationId xmlns:a16="http://schemas.microsoft.com/office/drawing/2014/main" id="{4EED3986-0294-8D43-98EE-45BFC933A51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914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>
                <a:solidFill>
                  <a:srgbClr val="FF0000"/>
                </a:solidFill>
              </a:rPr>
              <a:t>19</a:t>
            </a:r>
          </a:p>
        </p:txBody>
      </p:sp>
      <p:sp>
        <p:nvSpPr>
          <p:cNvPr id="540683" name="Text Box 11">
            <a:extLst>
              <a:ext uri="{FF2B5EF4-FFF2-40B4-BE49-F238E27FC236}">
                <a16:creationId xmlns:a16="http://schemas.microsoft.com/office/drawing/2014/main" id="{9FD682A6-8333-F74A-8BC2-12C23B3B4C4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914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>
                <a:solidFill>
                  <a:srgbClr val="FF0000"/>
                </a:solidFill>
              </a:rPr>
              <a:t>18</a:t>
            </a:r>
          </a:p>
        </p:txBody>
      </p:sp>
      <p:sp>
        <p:nvSpPr>
          <p:cNvPr id="540684" name="Text Box 12">
            <a:extLst>
              <a:ext uri="{FF2B5EF4-FFF2-40B4-BE49-F238E27FC236}">
                <a16:creationId xmlns:a16="http://schemas.microsoft.com/office/drawing/2014/main" id="{9029B371-E6AB-9446-852F-568A4A330B7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914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>
                <a:solidFill>
                  <a:srgbClr val="FF0000"/>
                </a:solidFill>
              </a:rPr>
              <a:t>17</a:t>
            </a:r>
          </a:p>
        </p:txBody>
      </p:sp>
      <p:sp>
        <p:nvSpPr>
          <p:cNvPr id="540685" name="Text Box 13">
            <a:extLst>
              <a:ext uri="{FF2B5EF4-FFF2-40B4-BE49-F238E27FC236}">
                <a16:creationId xmlns:a16="http://schemas.microsoft.com/office/drawing/2014/main" id="{46180949-4B91-A74B-9524-C6275E2BFA9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914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>
                <a:solidFill>
                  <a:srgbClr val="FF0000"/>
                </a:solidFill>
              </a:rPr>
              <a:t>16</a:t>
            </a:r>
          </a:p>
        </p:txBody>
      </p:sp>
      <p:sp>
        <p:nvSpPr>
          <p:cNvPr id="540686" name="Text Box 14">
            <a:extLst>
              <a:ext uri="{FF2B5EF4-FFF2-40B4-BE49-F238E27FC236}">
                <a16:creationId xmlns:a16="http://schemas.microsoft.com/office/drawing/2014/main" id="{35751659-F541-7440-B85C-1BFE29E80C3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914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>
                <a:solidFill>
                  <a:srgbClr val="FF0000"/>
                </a:solidFill>
              </a:rPr>
              <a:t>15</a:t>
            </a:r>
          </a:p>
        </p:txBody>
      </p:sp>
      <p:sp>
        <p:nvSpPr>
          <p:cNvPr id="540687" name="Text Box 15">
            <a:extLst>
              <a:ext uri="{FF2B5EF4-FFF2-40B4-BE49-F238E27FC236}">
                <a16:creationId xmlns:a16="http://schemas.microsoft.com/office/drawing/2014/main" id="{0D2E0A99-0AE1-D042-B2F5-CD48DBFFD8F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914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>
                <a:solidFill>
                  <a:srgbClr val="FF0000"/>
                </a:solidFill>
              </a:rPr>
              <a:t>14</a:t>
            </a:r>
          </a:p>
        </p:txBody>
      </p:sp>
      <p:sp>
        <p:nvSpPr>
          <p:cNvPr id="540688" name="Text Box 16">
            <a:extLst>
              <a:ext uri="{FF2B5EF4-FFF2-40B4-BE49-F238E27FC236}">
                <a16:creationId xmlns:a16="http://schemas.microsoft.com/office/drawing/2014/main" id="{EBF12000-D220-7646-B328-E12A0205486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914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>
                <a:solidFill>
                  <a:srgbClr val="FF0000"/>
                </a:solidFill>
              </a:rPr>
              <a:t>13</a:t>
            </a:r>
          </a:p>
        </p:txBody>
      </p:sp>
      <p:sp>
        <p:nvSpPr>
          <p:cNvPr id="540689" name="Text Box 17">
            <a:extLst>
              <a:ext uri="{FF2B5EF4-FFF2-40B4-BE49-F238E27FC236}">
                <a16:creationId xmlns:a16="http://schemas.microsoft.com/office/drawing/2014/main" id="{117AB538-4C2D-A64E-BE25-6ED5DFE0B19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914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>
                <a:solidFill>
                  <a:srgbClr val="FF0000"/>
                </a:solidFill>
              </a:rPr>
              <a:t>12</a:t>
            </a:r>
          </a:p>
        </p:txBody>
      </p:sp>
      <p:sp>
        <p:nvSpPr>
          <p:cNvPr id="540690" name="Text Box 18">
            <a:extLst>
              <a:ext uri="{FF2B5EF4-FFF2-40B4-BE49-F238E27FC236}">
                <a16:creationId xmlns:a16="http://schemas.microsoft.com/office/drawing/2014/main" id="{BCB34DF7-AB38-584A-B334-FEEF162773B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914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>
                <a:solidFill>
                  <a:srgbClr val="FF0000"/>
                </a:solidFill>
              </a:rPr>
              <a:t>11</a:t>
            </a:r>
          </a:p>
        </p:txBody>
      </p:sp>
      <p:sp>
        <p:nvSpPr>
          <p:cNvPr id="540691" name="Text Box 19">
            <a:extLst>
              <a:ext uri="{FF2B5EF4-FFF2-40B4-BE49-F238E27FC236}">
                <a16:creationId xmlns:a16="http://schemas.microsoft.com/office/drawing/2014/main" id="{F584A849-DF6A-8943-8065-D13FA7725A2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914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>
                <a:solidFill>
                  <a:srgbClr val="FF0000"/>
                </a:solidFill>
              </a:rPr>
              <a:t>10</a:t>
            </a:r>
          </a:p>
        </p:txBody>
      </p:sp>
      <p:sp>
        <p:nvSpPr>
          <p:cNvPr id="540692" name="Text Box 20">
            <a:extLst>
              <a:ext uri="{FF2B5EF4-FFF2-40B4-BE49-F238E27FC236}">
                <a16:creationId xmlns:a16="http://schemas.microsoft.com/office/drawing/2014/main" id="{4A2DA63B-2CE8-1646-B304-A696B597F3F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91400" y="0"/>
            <a:ext cx="1447800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>
                <a:solidFill>
                  <a:srgbClr val="FF0000"/>
                </a:solidFill>
              </a:rPr>
              <a:t> 9</a:t>
            </a:r>
          </a:p>
        </p:txBody>
      </p:sp>
      <p:sp>
        <p:nvSpPr>
          <p:cNvPr id="540693" name="Text Box 21">
            <a:extLst>
              <a:ext uri="{FF2B5EF4-FFF2-40B4-BE49-F238E27FC236}">
                <a16:creationId xmlns:a16="http://schemas.microsoft.com/office/drawing/2014/main" id="{0683B174-4965-644A-BC15-CDF10C9E579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914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>
                <a:solidFill>
                  <a:srgbClr val="FF0000"/>
                </a:solidFill>
              </a:rPr>
              <a:t> 8 </a:t>
            </a:r>
          </a:p>
        </p:txBody>
      </p:sp>
      <p:sp>
        <p:nvSpPr>
          <p:cNvPr id="540694" name="Text Box 22">
            <a:extLst>
              <a:ext uri="{FF2B5EF4-FFF2-40B4-BE49-F238E27FC236}">
                <a16:creationId xmlns:a16="http://schemas.microsoft.com/office/drawing/2014/main" id="{C8654F6C-4F5E-C342-9FDE-66C72D1FD5D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914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>
                <a:solidFill>
                  <a:srgbClr val="FF0000"/>
                </a:solidFill>
              </a:rPr>
              <a:t> 7 </a:t>
            </a:r>
          </a:p>
        </p:txBody>
      </p:sp>
      <p:sp>
        <p:nvSpPr>
          <p:cNvPr id="540695" name="Text Box 23">
            <a:extLst>
              <a:ext uri="{FF2B5EF4-FFF2-40B4-BE49-F238E27FC236}">
                <a16:creationId xmlns:a16="http://schemas.microsoft.com/office/drawing/2014/main" id="{4E964458-27EC-C342-9E41-68FC456E453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914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>
                <a:solidFill>
                  <a:srgbClr val="FF0000"/>
                </a:solidFill>
              </a:rPr>
              <a:t> 6 </a:t>
            </a:r>
          </a:p>
        </p:txBody>
      </p:sp>
      <p:sp>
        <p:nvSpPr>
          <p:cNvPr id="540696" name="Text Box 24">
            <a:extLst>
              <a:ext uri="{FF2B5EF4-FFF2-40B4-BE49-F238E27FC236}">
                <a16:creationId xmlns:a16="http://schemas.microsoft.com/office/drawing/2014/main" id="{B8B2DFB0-2CC0-A041-A7F0-229EA7875FD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4676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>
                <a:solidFill>
                  <a:srgbClr val="FF0000"/>
                </a:solidFill>
              </a:rPr>
              <a:t> 5 </a:t>
            </a:r>
          </a:p>
        </p:txBody>
      </p:sp>
      <p:sp>
        <p:nvSpPr>
          <p:cNvPr id="540697" name="Text Box 25">
            <a:extLst>
              <a:ext uri="{FF2B5EF4-FFF2-40B4-BE49-F238E27FC236}">
                <a16:creationId xmlns:a16="http://schemas.microsoft.com/office/drawing/2014/main" id="{99C5F4CC-1D78-2443-94A4-BB44C349622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914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>
                <a:solidFill>
                  <a:srgbClr val="FF0000"/>
                </a:solidFill>
              </a:rPr>
              <a:t> 4 </a:t>
            </a:r>
          </a:p>
        </p:txBody>
      </p:sp>
      <p:sp>
        <p:nvSpPr>
          <p:cNvPr id="540698" name="Text Box 26">
            <a:extLst>
              <a:ext uri="{FF2B5EF4-FFF2-40B4-BE49-F238E27FC236}">
                <a16:creationId xmlns:a16="http://schemas.microsoft.com/office/drawing/2014/main" id="{FE93AC8C-847E-B14E-B704-05424D60A42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914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>
                <a:solidFill>
                  <a:srgbClr val="FF0000"/>
                </a:solidFill>
              </a:rPr>
              <a:t> 3 </a:t>
            </a:r>
          </a:p>
        </p:txBody>
      </p:sp>
      <p:sp>
        <p:nvSpPr>
          <p:cNvPr id="540699" name="Text Box 27">
            <a:extLst>
              <a:ext uri="{FF2B5EF4-FFF2-40B4-BE49-F238E27FC236}">
                <a16:creationId xmlns:a16="http://schemas.microsoft.com/office/drawing/2014/main" id="{0E03DEE3-A8FE-9949-84B4-FD6F39C8838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914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>
                <a:solidFill>
                  <a:srgbClr val="FF0000"/>
                </a:solidFill>
              </a:rPr>
              <a:t> 2 </a:t>
            </a:r>
          </a:p>
        </p:txBody>
      </p:sp>
      <p:sp>
        <p:nvSpPr>
          <p:cNvPr id="540700" name="Text Box 28">
            <a:extLst>
              <a:ext uri="{FF2B5EF4-FFF2-40B4-BE49-F238E27FC236}">
                <a16:creationId xmlns:a16="http://schemas.microsoft.com/office/drawing/2014/main" id="{23F5D096-266E-284D-B608-EABDE0CB01A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914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>
                <a:solidFill>
                  <a:srgbClr val="FF0000"/>
                </a:solidFill>
              </a:rPr>
              <a:t> 1 </a:t>
            </a:r>
          </a:p>
        </p:txBody>
      </p:sp>
      <p:sp>
        <p:nvSpPr>
          <p:cNvPr id="540701" name="Text Box 29">
            <a:extLst>
              <a:ext uri="{FF2B5EF4-FFF2-40B4-BE49-F238E27FC236}">
                <a16:creationId xmlns:a16="http://schemas.microsoft.com/office/drawing/2014/main" id="{C30CBBB1-EA19-DF4E-9F9A-F92C7593FEB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914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>
                <a:solidFill>
                  <a:srgbClr val="FF0000"/>
                </a:solidFill>
              </a:rPr>
              <a:t> 0 </a:t>
            </a:r>
          </a:p>
        </p:txBody>
      </p:sp>
      <p:sp>
        <p:nvSpPr>
          <p:cNvPr id="540702" name="Text Box 30">
            <a:extLst>
              <a:ext uri="{FF2B5EF4-FFF2-40B4-BE49-F238E27FC236}">
                <a16:creationId xmlns:a16="http://schemas.microsoft.com/office/drawing/2014/main" id="{D28DE62F-F677-3F46-9F0F-8D66EC9EB5E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5800" y="5562600"/>
            <a:ext cx="8164513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6000">
                <a:solidFill>
                  <a:schemeClr val="accent2"/>
                </a:solidFill>
              </a:rPr>
              <a:t>Next question coming …</a:t>
            </a:r>
          </a:p>
        </p:txBody>
      </p:sp>
      <p:sp>
        <p:nvSpPr>
          <p:cNvPr id="540703" name="Text Box 31">
            <a:extLst>
              <a:ext uri="{FF2B5EF4-FFF2-40B4-BE49-F238E27FC236}">
                <a16:creationId xmlns:a16="http://schemas.microsoft.com/office/drawing/2014/main" id="{D98E76AC-5289-C94D-9928-09F6357376E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1573213"/>
            <a:ext cx="8686800" cy="40318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chemeClr val="accent2"/>
                </a:solidFill>
              </a:rPr>
              <a:t>What is the Doppler effect?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dirty="0">
                <a:solidFill>
                  <a:srgbClr val="00CC00"/>
                </a:solidFill>
              </a:rPr>
              <a:t>A</a:t>
            </a:r>
            <a:r>
              <a:rPr lang="en-US" altLang="en-US" sz="2400" dirty="0"/>
              <a:t> Stars move on tiny circles in the sky, once a year.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dirty="0">
                <a:solidFill>
                  <a:srgbClr val="00CC00"/>
                </a:solidFill>
              </a:rPr>
              <a:t>B </a:t>
            </a:r>
            <a:r>
              <a:rPr lang="en-US" altLang="en-US" sz="2400" dirty="0"/>
              <a:t>The stars appear red when they are rising or setting.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dirty="0">
                <a:solidFill>
                  <a:srgbClr val="00CC00"/>
                </a:solidFill>
              </a:rPr>
              <a:t>C</a:t>
            </a:r>
            <a:r>
              <a:rPr lang="en-US" altLang="en-US" sz="2400" b="0" dirty="0"/>
              <a:t> </a:t>
            </a:r>
            <a:r>
              <a:rPr lang="en-US" altLang="en-US" sz="2400" dirty="0"/>
              <a:t>Far-away stars appear red because the Universe is expanding.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dirty="0">
                <a:solidFill>
                  <a:srgbClr val="FF0000"/>
                </a:solidFill>
              </a:rPr>
              <a:t>D </a:t>
            </a:r>
            <a:r>
              <a:rPr lang="en-US" altLang="en-US" sz="2400" dirty="0">
                <a:solidFill>
                  <a:srgbClr val="FF0000"/>
                </a:solidFill>
              </a:rPr>
              <a:t>The spectral lines of a star are shifted towards red, if the star is moving away from us, and towards blue, if the star is approaching us.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dirty="0">
                <a:solidFill>
                  <a:srgbClr val="00CC00"/>
                </a:solidFill>
              </a:rPr>
              <a:t>E</a:t>
            </a:r>
            <a:r>
              <a:rPr lang="en-US" altLang="en-US" sz="2400" b="0" dirty="0"/>
              <a:t> </a:t>
            </a:r>
            <a:r>
              <a:rPr lang="en-US" altLang="en-US" sz="2400" dirty="0"/>
              <a:t> A fast moving star</a:t>
            </a:r>
            <a:r>
              <a:rPr lang="ja-JP" altLang="en-US" sz="2400">
                <a:latin typeface="Arial" panose="020B0604020202020204" pitchFamily="34" charset="0"/>
              </a:rPr>
              <a:t>’</a:t>
            </a:r>
            <a:r>
              <a:rPr lang="en-US" altLang="ja-JP" sz="2400" dirty="0"/>
              <a:t>s spectral lines are shifted towards red, independently of the direction of motion.</a:t>
            </a:r>
            <a:endParaRPr lang="en-US" altLang="en-US" sz="2400" dirty="0"/>
          </a:p>
        </p:txBody>
      </p:sp>
    </p:spTree>
  </p:cSld>
  <p:clrMapOvr>
    <a:masterClrMapping/>
  </p:clrMapOvr>
  <p:transition advClick="0" advTm="10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07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06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06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" presetClass="entr" presetSubtype="0" fill="hold" grpId="0" nodeType="after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06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16" presetID="1" presetClass="entr" presetSubtype="0" fill="hold" grpId="0" nodeType="after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06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11000"/>
                            </p:stCondLst>
                            <p:childTnLst>
                              <p:par>
                                <p:cTn id="19" presetID="1" presetClass="entr" presetSubtype="0" fill="hold" grpId="0" nodeType="after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06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16000"/>
                            </p:stCondLst>
                            <p:childTnLst>
                              <p:par>
                                <p:cTn id="22" presetID="1" presetClass="entr" presetSubtype="0" fill="hold" grpId="0" nodeType="after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06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21000"/>
                            </p:stCondLst>
                            <p:childTnLst>
                              <p:par>
                                <p:cTn id="25" presetID="1" presetClass="entr" presetSubtype="0" fill="hold" grpId="0" nodeType="after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06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 nodeType="afterGroup">
                            <p:stCondLst>
                              <p:cond delay="26000"/>
                            </p:stCondLst>
                            <p:childTnLst>
                              <p:par>
                                <p:cTn id="2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06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 nodeType="afterGroup">
                            <p:stCondLst>
                              <p:cond delay="27000"/>
                            </p:stCondLst>
                            <p:childTnLst>
                              <p:par>
                                <p:cTn id="3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06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 nodeType="afterGroup">
                            <p:stCondLst>
                              <p:cond delay="28000"/>
                            </p:stCondLst>
                            <p:childTnLst>
                              <p:par>
                                <p:cTn id="3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06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 nodeType="afterGroup">
                            <p:stCondLst>
                              <p:cond delay="29000"/>
                            </p:stCondLst>
                            <p:childTnLst>
                              <p:par>
                                <p:cTn id="3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06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 nodeType="afterGroup">
                            <p:stCondLst>
                              <p:cond delay="30000"/>
                            </p:stCondLst>
                            <p:childTnLst>
                              <p:par>
                                <p:cTn id="4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06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 nodeType="afterGroup">
                            <p:stCondLst>
                              <p:cond delay="31000"/>
                            </p:stCondLst>
                            <p:childTnLst>
                              <p:par>
                                <p:cTn id="43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06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 nodeType="afterGroup">
                            <p:stCondLst>
                              <p:cond delay="32000"/>
                            </p:stCondLst>
                            <p:childTnLst>
                              <p:par>
                                <p:cTn id="46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06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 nodeType="afterGroup">
                            <p:stCondLst>
                              <p:cond delay="33000"/>
                            </p:stCondLst>
                            <p:childTnLst>
                              <p:par>
                                <p:cTn id="49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06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 nodeType="afterGroup">
                            <p:stCondLst>
                              <p:cond delay="34000"/>
                            </p:stCondLst>
                            <p:childTnLst>
                              <p:par>
                                <p:cTn id="52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06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 nodeType="afterGroup">
                            <p:stCondLst>
                              <p:cond delay="35000"/>
                            </p:stCondLst>
                            <p:childTnLst>
                              <p:par>
                                <p:cTn id="5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06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 nodeType="afterGroup">
                            <p:stCondLst>
                              <p:cond delay="36000"/>
                            </p:stCondLst>
                            <p:childTnLst>
                              <p:par>
                                <p:cTn id="5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06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 nodeType="afterGroup">
                            <p:stCondLst>
                              <p:cond delay="37000"/>
                            </p:stCondLst>
                            <p:childTnLst>
                              <p:par>
                                <p:cTn id="6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06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 nodeType="afterGroup">
                            <p:stCondLst>
                              <p:cond delay="38000"/>
                            </p:stCondLst>
                            <p:childTnLst>
                              <p:par>
                                <p:cTn id="6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06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 nodeType="afterGroup">
                            <p:stCondLst>
                              <p:cond delay="39000"/>
                            </p:stCondLst>
                            <p:childTnLst>
                              <p:par>
                                <p:cTn id="6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06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 nodeType="afterGroup">
                            <p:stCondLst>
                              <p:cond delay="40000"/>
                            </p:stCondLst>
                            <p:childTnLst>
                              <p:par>
                                <p:cTn id="7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06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 nodeType="afterGroup">
                            <p:stCondLst>
                              <p:cond delay="41000"/>
                            </p:stCondLst>
                            <p:childTnLst>
                              <p:par>
                                <p:cTn id="73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06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 nodeType="afterGroup">
                            <p:stCondLst>
                              <p:cond delay="42000"/>
                            </p:stCondLst>
                            <p:childTnLst>
                              <p:par>
                                <p:cTn id="76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06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 nodeType="afterGroup">
                            <p:stCondLst>
                              <p:cond delay="43000"/>
                            </p:stCondLst>
                            <p:childTnLst>
                              <p:par>
                                <p:cTn id="79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06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 nodeType="afterGroup">
                            <p:stCondLst>
                              <p:cond delay="44000"/>
                            </p:stCondLst>
                            <p:childTnLst>
                              <p:par>
                                <p:cTn id="82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07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 nodeType="afterGroup">
                            <p:stCondLst>
                              <p:cond delay="45000"/>
                            </p:stCondLst>
                            <p:childTnLst>
                              <p:par>
                                <p:cTn id="8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07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 nodeType="afterGroup">
                            <p:stCondLst>
                              <p:cond delay="46000"/>
                            </p:stCondLst>
                            <p:childTnLst>
                              <p:par>
                                <p:cTn id="88" presetID="1" presetClass="entr" presetSubtype="0" fill="hold" grpId="0" nodeType="after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07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 nodeType="afterGroup">
                            <p:stCondLst>
                              <p:cond delay="51000"/>
                            </p:stCondLst>
                            <p:childTnLst>
                              <p:par>
                                <p:cTn id="91" presetID="17" presetClass="exit" presetSubtype="1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anim calcmode="lin" valueType="num">
                                      <p:cBhvr>
                                        <p:cTn id="92" dur="1000"/>
                                        <p:tgtEl>
                                          <p:spTgt spid="54070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/>
                                        <p:tgtEl>
                                          <p:spTgt spid="54070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407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0674" grpId="0" animBg="1"/>
      <p:bldP spid="540675" grpId="0" animBg="1"/>
      <p:bldP spid="540677" grpId="0" animBg="1"/>
      <p:bldP spid="540678" grpId="0" animBg="1"/>
      <p:bldP spid="540679" grpId="0" animBg="1"/>
      <p:bldP spid="540680" grpId="0" animBg="1"/>
      <p:bldP spid="540681" grpId="0" animBg="1"/>
      <p:bldP spid="540682" grpId="0" animBg="1"/>
      <p:bldP spid="540683" grpId="0" animBg="1"/>
      <p:bldP spid="540684" grpId="0" animBg="1"/>
      <p:bldP spid="540685" grpId="0" animBg="1"/>
      <p:bldP spid="540686" grpId="0" animBg="1"/>
      <p:bldP spid="540687" grpId="0" animBg="1"/>
      <p:bldP spid="540688" grpId="0" animBg="1"/>
      <p:bldP spid="540689" grpId="0" animBg="1"/>
      <p:bldP spid="540690" grpId="0" animBg="1"/>
      <p:bldP spid="540691" grpId="0" animBg="1"/>
      <p:bldP spid="540692" grpId="0" animBg="1"/>
      <p:bldP spid="540693" grpId="0" animBg="1"/>
      <p:bldP spid="540694" grpId="0" animBg="1"/>
      <p:bldP spid="540695" grpId="0" animBg="1"/>
      <p:bldP spid="540696" grpId="0" animBg="1"/>
      <p:bldP spid="540697" grpId="0" animBg="1"/>
      <p:bldP spid="540698" grpId="0" animBg="1"/>
      <p:bldP spid="540699" grpId="0" animBg="1"/>
      <p:bldP spid="540700" grpId="0" animBg="1"/>
      <p:bldP spid="540701" grpId="0" animBg="1"/>
      <p:bldP spid="540702" grpId="0"/>
      <p:bldP spid="540703" grpId="0"/>
      <p:bldP spid="540703" grpId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02" name="Text Box 2">
            <a:extLst>
              <a:ext uri="{FF2B5EF4-FFF2-40B4-BE49-F238E27FC236}">
                <a16:creationId xmlns:a16="http://schemas.microsoft.com/office/drawing/2014/main" id="{82FF05D5-FD4D-924C-9736-9B3F4A1483C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43800" y="0"/>
            <a:ext cx="1600200" cy="2678113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7200">
                <a:solidFill>
                  <a:srgbClr val="FF0000"/>
                </a:solidFill>
              </a:rPr>
              <a:t> </a:t>
            </a:r>
            <a:endParaRPr lang="en-US" altLang="en-US" sz="6000">
              <a:solidFill>
                <a:srgbClr val="FF0000"/>
              </a:solidFill>
            </a:endParaRP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6000">
                <a:solidFill>
                  <a:srgbClr val="FF0000"/>
                </a:solidFill>
              </a:rPr>
              <a:t>sec</a:t>
            </a:r>
            <a:r>
              <a:rPr lang="en-US" altLang="en-US" sz="9600">
                <a:solidFill>
                  <a:srgbClr val="FF0000"/>
                </a:solidFill>
              </a:rPr>
              <a:t>   </a:t>
            </a:r>
          </a:p>
        </p:txBody>
      </p:sp>
      <p:sp>
        <p:nvSpPr>
          <p:cNvPr id="460803" name="Text Box 3">
            <a:extLst>
              <a:ext uri="{FF2B5EF4-FFF2-40B4-BE49-F238E27FC236}">
                <a16:creationId xmlns:a16="http://schemas.microsoft.com/office/drawing/2014/main" id="{639C5400-DA9A-0B49-8C06-FA173236F02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>
                <a:solidFill>
                  <a:srgbClr val="FF0000"/>
                </a:solidFill>
              </a:rPr>
              <a:t>30</a:t>
            </a:r>
          </a:p>
        </p:txBody>
      </p:sp>
      <p:sp>
        <p:nvSpPr>
          <p:cNvPr id="460804" name="Rectangle 4">
            <a:extLst>
              <a:ext uri="{FF2B5EF4-FFF2-40B4-BE49-F238E27FC236}">
                <a16:creationId xmlns:a16="http://schemas.microsoft.com/office/drawing/2014/main" id="{C0822C4B-75EC-7443-B0AF-21178982D9F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676400" y="76200"/>
            <a:ext cx="4876800" cy="914400"/>
          </a:xfrm>
        </p:spPr>
        <p:txBody>
          <a:bodyPr/>
          <a:lstStyle/>
          <a:p>
            <a:pPr>
              <a:defRPr/>
            </a:pPr>
            <a:r>
              <a:rPr lang="en-US" sz="6000" b="1" dirty="0">
                <a:solidFill>
                  <a:srgbClr val="FF0000"/>
                </a:solidFill>
                <a:ea typeface="+mj-ea"/>
                <a:cs typeface="+mj-cs"/>
              </a:rPr>
              <a:t>Question 5 </a:t>
            </a:r>
          </a:p>
        </p:txBody>
      </p:sp>
      <p:sp>
        <p:nvSpPr>
          <p:cNvPr id="460805" name="Text Box 5">
            <a:extLst>
              <a:ext uri="{FF2B5EF4-FFF2-40B4-BE49-F238E27FC236}">
                <a16:creationId xmlns:a16="http://schemas.microsoft.com/office/drawing/2014/main" id="{04EDFD59-92DB-8E49-B78A-84FC86A17CA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>
                <a:solidFill>
                  <a:srgbClr val="FF0000"/>
                </a:solidFill>
              </a:rPr>
              <a:t>29</a:t>
            </a:r>
          </a:p>
        </p:txBody>
      </p:sp>
      <p:sp>
        <p:nvSpPr>
          <p:cNvPr id="460806" name="Text Box 6">
            <a:extLst>
              <a:ext uri="{FF2B5EF4-FFF2-40B4-BE49-F238E27FC236}">
                <a16:creationId xmlns:a16="http://schemas.microsoft.com/office/drawing/2014/main" id="{DF220960-AA9F-844F-93CE-5A5881D5FFE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1000" y="1981200"/>
            <a:ext cx="6934200" cy="35394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914400" indent="-45720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371600" indent="-4572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828800" indent="-4572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286000" indent="-4572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743200" indent="-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3200400" indent="-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657600" indent="-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4114800" indent="-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chemeClr val="accent2"/>
                </a:solidFill>
              </a:rPr>
              <a:t>Which of the following happens to the sound of the whistle coming from a train approaching us at high speed?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/>
              <a:t> </a:t>
            </a:r>
            <a:r>
              <a:rPr lang="en-US" altLang="en-US" sz="2400" dirty="0">
                <a:solidFill>
                  <a:schemeClr val="accent2"/>
                </a:solidFill>
              </a:rPr>
              <a:t>  </a:t>
            </a:r>
            <a:r>
              <a:rPr lang="en-US" altLang="en-US" sz="2400" dirty="0"/>
              <a:t> </a:t>
            </a:r>
            <a:endParaRPr lang="en-US" altLang="en-US" sz="2400" dirty="0">
              <a:solidFill>
                <a:schemeClr val="accent2"/>
              </a:solidFill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dirty="0">
                <a:solidFill>
                  <a:srgbClr val="00CC00"/>
                </a:solidFill>
              </a:rPr>
              <a:t>A</a:t>
            </a:r>
            <a:r>
              <a:rPr lang="en-US" altLang="en-US" sz="2400" dirty="0"/>
              <a:t> It becomes lower-pitched.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dirty="0">
                <a:solidFill>
                  <a:srgbClr val="FF0000"/>
                </a:solidFill>
              </a:rPr>
              <a:t>B </a:t>
            </a:r>
            <a:r>
              <a:rPr lang="en-US" altLang="en-US" sz="2400" dirty="0">
                <a:solidFill>
                  <a:srgbClr val="FF0000"/>
                </a:solidFill>
              </a:rPr>
              <a:t>It becomes higher-pitched.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dirty="0">
                <a:solidFill>
                  <a:srgbClr val="00CC00"/>
                </a:solidFill>
              </a:rPr>
              <a:t>C</a:t>
            </a:r>
            <a:r>
              <a:rPr lang="en-US" altLang="en-US" sz="2400" b="0" dirty="0"/>
              <a:t> </a:t>
            </a:r>
            <a:r>
              <a:rPr lang="en-US" altLang="en-US" sz="2400" dirty="0"/>
              <a:t>It becomes less loud.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dirty="0">
                <a:solidFill>
                  <a:srgbClr val="00CC00"/>
                </a:solidFill>
              </a:rPr>
              <a:t>D</a:t>
            </a:r>
            <a:r>
              <a:rPr lang="en-US" altLang="en-US" sz="2400" b="0" dirty="0"/>
              <a:t> </a:t>
            </a:r>
            <a:r>
              <a:rPr lang="en-US" altLang="en-US" sz="2400" dirty="0"/>
              <a:t>It becomes more loud.</a:t>
            </a:r>
          </a:p>
        </p:txBody>
      </p:sp>
      <p:sp>
        <p:nvSpPr>
          <p:cNvPr id="460807" name="Text Box 7">
            <a:extLst>
              <a:ext uri="{FF2B5EF4-FFF2-40B4-BE49-F238E27FC236}">
                <a16:creationId xmlns:a16="http://schemas.microsoft.com/office/drawing/2014/main" id="{A4C230FF-3998-3943-92AD-C98D70303A3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>
                <a:solidFill>
                  <a:srgbClr val="FF0000"/>
                </a:solidFill>
              </a:rPr>
              <a:t>28</a:t>
            </a:r>
          </a:p>
        </p:txBody>
      </p:sp>
      <p:sp>
        <p:nvSpPr>
          <p:cNvPr id="460808" name="Text Box 8">
            <a:extLst>
              <a:ext uri="{FF2B5EF4-FFF2-40B4-BE49-F238E27FC236}">
                <a16:creationId xmlns:a16="http://schemas.microsoft.com/office/drawing/2014/main" id="{00530E95-AA5E-AE49-A157-4109E0C6B21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>
                <a:solidFill>
                  <a:srgbClr val="FF0000"/>
                </a:solidFill>
              </a:rPr>
              <a:t>27</a:t>
            </a:r>
          </a:p>
        </p:txBody>
      </p:sp>
      <p:sp>
        <p:nvSpPr>
          <p:cNvPr id="460809" name="Text Box 9">
            <a:extLst>
              <a:ext uri="{FF2B5EF4-FFF2-40B4-BE49-F238E27FC236}">
                <a16:creationId xmlns:a16="http://schemas.microsoft.com/office/drawing/2014/main" id="{9B50D784-45E7-1943-B904-D6430CD1BF5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>
                <a:solidFill>
                  <a:srgbClr val="FF0000"/>
                </a:solidFill>
              </a:rPr>
              <a:t>26</a:t>
            </a:r>
          </a:p>
        </p:txBody>
      </p:sp>
      <p:sp>
        <p:nvSpPr>
          <p:cNvPr id="460810" name="Text Box 10">
            <a:extLst>
              <a:ext uri="{FF2B5EF4-FFF2-40B4-BE49-F238E27FC236}">
                <a16:creationId xmlns:a16="http://schemas.microsoft.com/office/drawing/2014/main" id="{E4C8C3C2-C04D-2E41-91EB-D821B1B6830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>
                <a:solidFill>
                  <a:srgbClr val="FF0000"/>
                </a:solidFill>
              </a:rPr>
              <a:t>25</a:t>
            </a:r>
          </a:p>
        </p:txBody>
      </p:sp>
      <p:sp>
        <p:nvSpPr>
          <p:cNvPr id="460811" name="Text Box 11">
            <a:extLst>
              <a:ext uri="{FF2B5EF4-FFF2-40B4-BE49-F238E27FC236}">
                <a16:creationId xmlns:a16="http://schemas.microsoft.com/office/drawing/2014/main" id="{33F77286-9B32-7743-8FC6-BADE845AB55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>
                <a:solidFill>
                  <a:srgbClr val="FF0000"/>
                </a:solidFill>
              </a:rPr>
              <a:t>24</a:t>
            </a:r>
          </a:p>
        </p:txBody>
      </p:sp>
      <p:sp>
        <p:nvSpPr>
          <p:cNvPr id="460812" name="Text Box 12">
            <a:extLst>
              <a:ext uri="{FF2B5EF4-FFF2-40B4-BE49-F238E27FC236}">
                <a16:creationId xmlns:a16="http://schemas.microsoft.com/office/drawing/2014/main" id="{48B63429-AC64-614D-905F-496009A2D5F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>
                <a:solidFill>
                  <a:srgbClr val="FF0000"/>
                </a:solidFill>
              </a:rPr>
              <a:t>23</a:t>
            </a:r>
          </a:p>
        </p:txBody>
      </p:sp>
      <p:sp>
        <p:nvSpPr>
          <p:cNvPr id="460813" name="Text Box 13">
            <a:extLst>
              <a:ext uri="{FF2B5EF4-FFF2-40B4-BE49-F238E27FC236}">
                <a16:creationId xmlns:a16="http://schemas.microsoft.com/office/drawing/2014/main" id="{6F935C6D-7B2E-5B41-80A4-B1AC961BE56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>
                <a:solidFill>
                  <a:srgbClr val="FF0000"/>
                </a:solidFill>
              </a:rPr>
              <a:t>22</a:t>
            </a:r>
          </a:p>
        </p:txBody>
      </p:sp>
      <p:sp>
        <p:nvSpPr>
          <p:cNvPr id="460814" name="Text Box 14">
            <a:extLst>
              <a:ext uri="{FF2B5EF4-FFF2-40B4-BE49-F238E27FC236}">
                <a16:creationId xmlns:a16="http://schemas.microsoft.com/office/drawing/2014/main" id="{46FDF7FE-A433-8246-BD2B-0FC0E5F9744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>
                <a:solidFill>
                  <a:srgbClr val="FF0000"/>
                </a:solidFill>
              </a:rPr>
              <a:t>21</a:t>
            </a:r>
          </a:p>
        </p:txBody>
      </p:sp>
      <p:sp>
        <p:nvSpPr>
          <p:cNvPr id="460815" name="Text Box 15">
            <a:extLst>
              <a:ext uri="{FF2B5EF4-FFF2-40B4-BE49-F238E27FC236}">
                <a16:creationId xmlns:a16="http://schemas.microsoft.com/office/drawing/2014/main" id="{9F8BE823-BABE-3047-AA01-95684492B4C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>
                <a:solidFill>
                  <a:srgbClr val="FF0000"/>
                </a:solidFill>
              </a:rPr>
              <a:t>20</a:t>
            </a:r>
          </a:p>
        </p:txBody>
      </p:sp>
      <p:sp>
        <p:nvSpPr>
          <p:cNvPr id="460816" name="Text Box 16">
            <a:extLst>
              <a:ext uri="{FF2B5EF4-FFF2-40B4-BE49-F238E27FC236}">
                <a16:creationId xmlns:a16="http://schemas.microsoft.com/office/drawing/2014/main" id="{3D6C9F81-74A8-B540-BDB4-522820FF796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34925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>
                <a:solidFill>
                  <a:srgbClr val="FF0000"/>
                </a:solidFill>
              </a:rPr>
              <a:t>19</a:t>
            </a:r>
          </a:p>
        </p:txBody>
      </p:sp>
      <p:sp>
        <p:nvSpPr>
          <p:cNvPr id="460817" name="Text Box 17">
            <a:extLst>
              <a:ext uri="{FF2B5EF4-FFF2-40B4-BE49-F238E27FC236}">
                <a16:creationId xmlns:a16="http://schemas.microsoft.com/office/drawing/2014/main" id="{125328C9-AB67-9B46-8AA9-57AB2B28430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>
                <a:solidFill>
                  <a:srgbClr val="FF0000"/>
                </a:solidFill>
              </a:rPr>
              <a:t>18</a:t>
            </a:r>
          </a:p>
        </p:txBody>
      </p:sp>
      <p:sp>
        <p:nvSpPr>
          <p:cNvPr id="460818" name="Text Box 18">
            <a:extLst>
              <a:ext uri="{FF2B5EF4-FFF2-40B4-BE49-F238E27FC236}">
                <a16:creationId xmlns:a16="http://schemas.microsoft.com/office/drawing/2014/main" id="{5CCC1CF5-75E6-4448-9B67-25275139877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>
                <a:solidFill>
                  <a:srgbClr val="FF0000"/>
                </a:solidFill>
              </a:rPr>
              <a:t>17</a:t>
            </a:r>
          </a:p>
        </p:txBody>
      </p:sp>
      <p:sp>
        <p:nvSpPr>
          <p:cNvPr id="460819" name="Text Box 19">
            <a:extLst>
              <a:ext uri="{FF2B5EF4-FFF2-40B4-BE49-F238E27FC236}">
                <a16:creationId xmlns:a16="http://schemas.microsoft.com/office/drawing/2014/main" id="{112D460F-C83C-4040-93DF-53A1AA95416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>
                <a:solidFill>
                  <a:srgbClr val="FF0000"/>
                </a:solidFill>
              </a:rPr>
              <a:t>16</a:t>
            </a:r>
          </a:p>
        </p:txBody>
      </p:sp>
      <p:sp>
        <p:nvSpPr>
          <p:cNvPr id="460820" name="Text Box 20">
            <a:extLst>
              <a:ext uri="{FF2B5EF4-FFF2-40B4-BE49-F238E27FC236}">
                <a16:creationId xmlns:a16="http://schemas.microsoft.com/office/drawing/2014/main" id="{6BA14AA4-20F4-AC4C-88BD-804A9DC65B2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>
                <a:solidFill>
                  <a:srgbClr val="FF0000"/>
                </a:solidFill>
              </a:rPr>
              <a:t>15</a:t>
            </a:r>
          </a:p>
        </p:txBody>
      </p:sp>
      <p:sp>
        <p:nvSpPr>
          <p:cNvPr id="460821" name="Text Box 21">
            <a:extLst>
              <a:ext uri="{FF2B5EF4-FFF2-40B4-BE49-F238E27FC236}">
                <a16:creationId xmlns:a16="http://schemas.microsoft.com/office/drawing/2014/main" id="{18A78173-BD87-5D42-91C5-FD29A85ED45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>
                <a:solidFill>
                  <a:srgbClr val="FF0000"/>
                </a:solidFill>
              </a:rPr>
              <a:t>14</a:t>
            </a:r>
          </a:p>
        </p:txBody>
      </p:sp>
      <p:sp>
        <p:nvSpPr>
          <p:cNvPr id="460822" name="Text Box 22">
            <a:extLst>
              <a:ext uri="{FF2B5EF4-FFF2-40B4-BE49-F238E27FC236}">
                <a16:creationId xmlns:a16="http://schemas.microsoft.com/office/drawing/2014/main" id="{9F46A019-2B73-C34B-B1B8-F9F5A286F42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>
                <a:solidFill>
                  <a:srgbClr val="FF0000"/>
                </a:solidFill>
              </a:rPr>
              <a:t>13</a:t>
            </a:r>
          </a:p>
        </p:txBody>
      </p:sp>
      <p:sp>
        <p:nvSpPr>
          <p:cNvPr id="460823" name="Text Box 23">
            <a:extLst>
              <a:ext uri="{FF2B5EF4-FFF2-40B4-BE49-F238E27FC236}">
                <a16:creationId xmlns:a16="http://schemas.microsoft.com/office/drawing/2014/main" id="{0AECFE53-E874-3D41-A5E2-8E14B6E5245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>
                <a:solidFill>
                  <a:srgbClr val="FF0000"/>
                </a:solidFill>
              </a:rPr>
              <a:t>12</a:t>
            </a:r>
          </a:p>
        </p:txBody>
      </p:sp>
      <p:sp>
        <p:nvSpPr>
          <p:cNvPr id="460824" name="Text Box 24">
            <a:extLst>
              <a:ext uri="{FF2B5EF4-FFF2-40B4-BE49-F238E27FC236}">
                <a16:creationId xmlns:a16="http://schemas.microsoft.com/office/drawing/2014/main" id="{A4FBB73F-29BA-5943-B874-6CFE6A6C261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>
                <a:solidFill>
                  <a:srgbClr val="FF0000"/>
                </a:solidFill>
              </a:rPr>
              <a:t>11</a:t>
            </a:r>
          </a:p>
        </p:txBody>
      </p:sp>
      <p:sp>
        <p:nvSpPr>
          <p:cNvPr id="460825" name="Text Box 25">
            <a:extLst>
              <a:ext uri="{FF2B5EF4-FFF2-40B4-BE49-F238E27FC236}">
                <a16:creationId xmlns:a16="http://schemas.microsoft.com/office/drawing/2014/main" id="{BBED1A4E-52E3-7C4A-8992-2CC834A685D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>
                <a:solidFill>
                  <a:srgbClr val="FF0000"/>
                </a:solidFill>
              </a:rPr>
              <a:t>10</a:t>
            </a:r>
          </a:p>
        </p:txBody>
      </p:sp>
      <p:sp>
        <p:nvSpPr>
          <p:cNvPr id="460826" name="Text Box 26">
            <a:extLst>
              <a:ext uri="{FF2B5EF4-FFF2-40B4-BE49-F238E27FC236}">
                <a16:creationId xmlns:a16="http://schemas.microsoft.com/office/drawing/2014/main" id="{CD2C4C3A-A1E8-FB41-87C3-73D99BC44E1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47800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>
                <a:solidFill>
                  <a:srgbClr val="FF0000"/>
                </a:solidFill>
              </a:rPr>
              <a:t> 9</a:t>
            </a:r>
          </a:p>
        </p:txBody>
      </p:sp>
      <p:sp>
        <p:nvSpPr>
          <p:cNvPr id="460827" name="Text Box 27">
            <a:extLst>
              <a:ext uri="{FF2B5EF4-FFF2-40B4-BE49-F238E27FC236}">
                <a16:creationId xmlns:a16="http://schemas.microsoft.com/office/drawing/2014/main" id="{891C5F86-DD7B-AB40-B266-E02BA5CAF44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>
                <a:solidFill>
                  <a:srgbClr val="FF0000"/>
                </a:solidFill>
              </a:rPr>
              <a:t> 8 </a:t>
            </a:r>
          </a:p>
        </p:txBody>
      </p:sp>
      <p:sp>
        <p:nvSpPr>
          <p:cNvPr id="460828" name="Text Box 28">
            <a:extLst>
              <a:ext uri="{FF2B5EF4-FFF2-40B4-BE49-F238E27FC236}">
                <a16:creationId xmlns:a16="http://schemas.microsoft.com/office/drawing/2014/main" id="{565CD295-16D0-7246-8CF0-9CCFA799AAD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>
                <a:solidFill>
                  <a:srgbClr val="FF0000"/>
                </a:solidFill>
              </a:rPr>
              <a:t> 7 </a:t>
            </a:r>
          </a:p>
        </p:txBody>
      </p:sp>
      <p:sp>
        <p:nvSpPr>
          <p:cNvPr id="460829" name="Text Box 29">
            <a:extLst>
              <a:ext uri="{FF2B5EF4-FFF2-40B4-BE49-F238E27FC236}">
                <a16:creationId xmlns:a16="http://schemas.microsoft.com/office/drawing/2014/main" id="{DC31E110-9206-C644-B83D-F85000A4771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>
                <a:solidFill>
                  <a:srgbClr val="FF0000"/>
                </a:solidFill>
              </a:rPr>
              <a:t> 6 </a:t>
            </a:r>
          </a:p>
        </p:txBody>
      </p:sp>
      <p:sp>
        <p:nvSpPr>
          <p:cNvPr id="460830" name="Text Box 30">
            <a:extLst>
              <a:ext uri="{FF2B5EF4-FFF2-40B4-BE49-F238E27FC236}">
                <a16:creationId xmlns:a16="http://schemas.microsoft.com/office/drawing/2014/main" id="{860A8B96-42F8-874B-B08B-8F14349D9C1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>
                <a:solidFill>
                  <a:srgbClr val="FF0000"/>
                </a:solidFill>
              </a:rPr>
              <a:t> 5 </a:t>
            </a:r>
          </a:p>
        </p:txBody>
      </p:sp>
      <p:sp>
        <p:nvSpPr>
          <p:cNvPr id="460831" name="Text Box 31">
            <a:extLst>
              <a:ext uri="{FF2B5EF4-FFF2-40B4-BE49-F238E27FC236}">
                <a16:creationId xmlns:a16="http://schemas.microsoft.com/office/drawing/2014/main" id="{82199373-7F3E-CD4A-8DB3-0E2FB59DBF6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>
                <a:solidFill>
                  <a:srgbClr val="FF0000"/>
                </a:solidFill>
              </a:rPr>
              <a:t> 4 </a:t>
            </a:r>
          </a:p>
        </p:txBody>
      </p:sp>
      <p:sp>
        <p:nvSpPr>
          <p:cNvPr id="460832" name="Text Box 32">
            <a:extLst>
              <a:ext uri="{FF2B5EF4-FFF2-40B4-BE49-F238E27FC236}">
                <a16:creationId xmlns:a16="http://schemas.microsoft.com/office/drawing/2014/main" id="{92BAFD2C-A65D-0041-AC7B-D105933A012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>
                <a:solidFill>
                  <a:srgbClr val="FF0000"/>
                </a:solidFill>
              </a:rPr>
              <a:t> 3 </a:t>
            </a:r>
          </a:p>
        </p:txBody>
      </p:sp>
      <p:sp>
        <p:nvSpPr>
          <p:cNvPr id="460833" name="Text Box 33">
            <a:extLst>
              <a:ext uri="{FF2B5EF4-FFF2-40B4-BE49-F238E27FC236}">
                <a16:creationId xmlns:a16="http://schemas.microsoft.com/office/drawing/2014/main" id="{E8864DE0-4114-CF4A-8ED3-09EBBDBFCA9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>
                <a:solidFill>
                  <a:srgbClr val="FF0000"/>
                </a:solidFill>
              </a:rPr>
              <a:t> 2 </a:t>
            </a:r>
          </a:p>
        </p:txBody>
      </p:sp>
      <p:sp>
        <p:nvSpPr>
          <p:cNvPr id="460834" name="Text Box 34">
            <a:extLst>
              <a:ext uri="{FF2B5EF4-FFF2-40B4-BE49-F238E27FC236}">
                <a16:creationId xmlns:a16="http://schemas.microsoft.com/office/drawing/2014/main" id="{D7B77A38-9380-DA45-A328-2138605746B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>
                <a:solidFill>
                  <a:srgbClr val="FF0000"/>
                </a:solidFill>
              </a:rPr>
              <a:t> 1 </a:t>
            </a:r>
          </a:p>
        </p:txBody>
      </p:sp>
      <p:sp>
        <p:nvSpPr>
          <p:cNvPr id="460835" name="Text Box 35">
            <a:extLst>
              <a:ext uri="{FF2B5EF4-FFF2-40B4-BE49-F238E27FC236}">
                <a16:creationId xmlns:a16="http://schemas.microsoft.com/office/drawing/2014/main" id="{EB54BAF0-E720-204D-8581-8B361146102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>
                <a:solidFill>
                  <a:srgbClr val="FF0000"/>
                </a:solidFill>
              </a:rPr>
              <a:t> 0 </a:t>
            </a:r>
          </a:p>
        </p:txBody>
      </p:sp>
    </p:spTree>
  </p:cSld>
  <p:clrMapOvr>
    <a:masterClrMapping/>
  </p:clrMapOvr>
  <p:transition advClick="0" advTm="10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6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9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22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2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2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3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3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 nodeType="afterGroup">
                            <p:stCondLst>
                              <p:cond delay="9000"/>
                            </p:stCondLst>
                            <p:childTnLst>
                              <p:par>
                                <p:cTn id="3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 nodeType="afterGroup">
                            <p:stCondLst>
                              <p:cond delay="10000"/>
                            </p:stCondLst>
                            <p:childTnLst>
                              <p:par>
                                <p:cTn id="4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 nodeType="afterGroup">
                            <p:stCondLst>
                              <p:cond delay="11000"/>
                            </p:stCondLst>
                            <p:childTnLst>
                              <p:par>
                                <p:cTn id="43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 nodeType="afterGroup">
                            <p:stCondLst>
                              <p:cond delay="12000"/>
                            </p:stCondLst>
                            <p:childTnLst>
                              <p:par>
                                <p:cTn id="46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 nodeType="afterGroup">
                            <p:stCondLst>
                              <p:cond delay="13000"/>
                            </p:stCondLst>
                            <p:childTnLst>
                              <p:par>
                                <p:cTn id="49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 nodeType="afterGroup">
                            <p:stCondLst>
                              <p:cond delay="14000"/>
                            </p:stCondLst>
                            <p:childTnLst>
                              <p:par>
                                <p:cTn id="52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 nodeType="afterGroup">
                            <p:stCondLst>
                              <p:cond delay="15000"/>
                            </p:stCondLst>
                            <p:childTnLst>
                              <p:par>
                                <p:cTn id="5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 nodeType="afterGroup">
                            <p:stCondLst>
                              <p:cond delay="16000"/>
                            </p:stCondLst>
                            <p:childTnLst>
                              <p:par>
                                <p:cTn id="5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 nodeType="afterGroup">
                            <p:stCondLst>
                              <p:cond delay="17000"/>
                            </p:stCondLst>
                            <p:childTnLst>
                              <p:par>
                                <p:cTn id="6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 nodeType="afterGroup">
                            <p:stCondLst>
                              <p:cond delay="18000"/>
                            </p:stCondLst>
                            <p:childTnLst>
                              <p:par>
                                <p:cTn id="6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 nodeType="afterGroup">
                            <p:stCondLst>
                              <p:cond delay="19000"/>
                            </p:stCondLst>
                            <p:childTnLst>
                              <p:par>
                                <p:cTn id="6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 nodeType="afterGroup">
                            <p:stCondLst>
                              <p:cond delay="20000"/>
                            </p:stCondLst>
                            <p:childTnLst>
                              <p:par>
                                <p:cTn id="7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 nodeType="afterGroup">
                            <p:stCondLst>
                              <p:cond delay="21000"/>
                            </p:stCondLst>
                            <p:childTnLst>
                              <p:par>
                                <p:cTn id="73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 nodeType="afterGroup">
                            <p:stCondLst>
                              <p:cond delay="22000"/>
                            </p:stCondLst>
                            <p:childTnLst>
                              <p:par>
                                <p:cTn id="76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 nodeType="afterGroup">
                            <p:stCondLst>
                              <p:cond delay="23000"/>
                            </p:stCondLst>
                            <p:childTnLst>
                              <p:par>
                                <p:cTn id="79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 nodeType="afterGroup">
                            <p:stCondLst>
                              <p:cond delay="24000"/>
                            </p:stCondLst>
                            <p:childTnLst>
                              <p:par>
                                <p:cTn id="82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 nodeType="afterGroup">
                            <p:stCondLst>
                              <p:cond delay="25000"/>
                            </p:stCondLst>
                            <p:childTnLst>
                              <p:par>
                                <p:cTn id="8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 nodeType="afterGroup">
                            <p:stCondLst>
                              <p:cond delay="26000"/>
                            </p:stCondLst>
                            <p:childTnLst>
                              <p:par>
                                <p:cTn id="8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 nodeType="afterGroup">
                            <p:stCondLst>
                              <p:cond delay="27000"/>
                            </p:stCondLst>
                            <p:childTnLst>
                              <p:par>
                                <p:cTn id="9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 nodeType="afterGroup">
                            <p:stCondLst>
                              <p:cond delay="28000"/>
                            </p:stCondLst>
                            <p:childTnLst>
                              <p:par>
                                <p:cTn id="9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 nodeType="afterGroup">
                            <p:stCondLst>
                              <p:cond delay="29000"/>
                            </p:stCondLst>
                            <p:childTnLst>
                              <p:par>
                                <p:cTn id="9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 nodeType="afterGroup">
                            <p:stCondLst>
                              <p:cond delay="30000"/>
                            </p:stCondLst>
                            <p:childTnLst>
                              <p:par>
                                <p:cTn id="10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 nodeType="afterGroup">
                            <p:stCondLst>
                              <p:cond delay="31000"/>
                            </p:stCondLst>
                            <p:childTnLst>
                              <p:par>
                                <p:cTn id="103" presetID="17" presetClass="exit" presetSubtype="1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4" dur="1000"/>
                                        <p:tgtEl>
                                          <p:spTgt spid="4608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1000"/>
                                        <p:tgtEl>
                                          <p:spTgt spid="4608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608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0802" grpId="0" animBg="1"/>
      <p:bldP spid="460803" grpId="0" animBg="1"/>
      <p:bldP spid="460805" grpId="0" animBg="1"/>
      <p:bldP spid="460806" grpId="0"/>
      <p:bldP spid="460806" grpId="1"/>
      <p:bldP spid="460807" grpId="0" animBg="1"/>
      <p:bldP spid="460808" grpId="0" animBg="1"/>
      <p:bldP spid="460809" grpId="0" animBg="1"/>
      <p:bldP spid="460810" grpId="0" animBg="1"/>
      <p:bldP spid="460811" grpId="0" animBg="1"/>
      <p:bldP spid="460812" grpId="0" animBg="1"/>
      <p:bldP spid="460813" grpId="0" animBg="1"/>
      <p:bldP spid="460814" grpId="0" animBg="1"/>
      <p:bldP spid="460815" grpId="0" animBg="1"/>
      <p:bldP spid="460816" grpId="0" animBg="1"/>
      <p:bldP spid="460817" grpId="0" animBg="1"/>
      <p:bldP spid="460818" grpId="0" animBg="1"/>
      <p:bldP spid="460819" grpId="0" animBg="1"/>
      <p:bldP spid="460820" grpId="0" animBg="1"/>
      <p:bldP spid="460821" grpId="0" animBg="1"/>
      <p:bldP spid="460822" grpId="0" animBg="1"/>
      <p:bldP spid="460823" grpId="0" animBg="1"/>
      <p:bldP spid="460824" grpId="0" animBg="1"/>
      <p:bldP spid="460825" grpId="0" animBg="1"/>
      <p:bldP spid="460826" grpId="0" animBg="1"/>
      <p:bldP spid="460827" grpId="0" animBg="1"/>
      <p:bldP spid="460828" grpId="0" animBg="1"/>
      <p:bldP spid="460829" grpId="0" animBg="1"/>
      <p:bldP spid="460830" grpId="0" animBg="1"/>
      <p:bldP spid="460831" grpId="0" animBg="1"/>
      <p:bldP spid="460832" grpId="0" animBg="1"/>
      <p:bldP spid="460833" grpId="0" animBg="1"/>
      <p:bldP spid="460834" grpId="0" animBg="1"/>
      <p:bldP spid="46083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Rectangle 2">
            <a:extLst>
              <a:ext uri="{FF2B5EF4-FFF2-40B4-BE49-F238E27FC236}">
                <a16:creationId xmlns:a16="http://schemas.microsoft.com/office/drawing/2014/main" id="{E6C993E6-BAB4-C84B-9BA8-A7612E7B049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5181600" cy="609600"/>
          </a:xfrm>
        </p:spPr>
        <p:txBody>
          <a:bodyPr/>
          <a:lstStyle/>
          <a:p>
            <a:r>
              <a:rPr lang="en-US" altLang="en-US" sz="2800" b="1">
                <a:solidFill>
                  <a:srgbClr val="FF0000"/>
                </a:solidFill>
              </a:rPr>
              <a:t>The spectrum of another star</a:t>
            </a:r>
            <a:endParaRPr lang="en-US" altLang="en-US"/>
          </a:p>
        </p:txBody>
      </p:sp>
      <p:pic>
        <p:nvPicPr>
          <p:cNvPr id="95235" name="Picture 3" descr="G4V">
            <a:extLst>
              <a:ext uri="{FF2B5EF4-FFF2-40B4-BE49-F238E27FC236}">
                <a16:creationId xmlns:a16="http://schemas.microsoft.com/office/drawing/2014/main" id="{9F8C5CD1-A6F6-2043-924B-E6DD5ADE4E7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685800"/>
            <a:ext cx="87630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5236" name="Picture 4">
            <a:extLst>
              <a:ext uri="{FF2B5EF4-FFF2-40B4-BE49-F238E27FC236}">
                <a16:creationId xmlns:a16="http://schemas.microsoft.com/office/drawing/2014/main" id="{359A0BA6-E01A-F744-9DB3-F8C63157A7E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524000"/>
            <a:ext cx="86868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5237" name="Text Box 5">
            <a:extLst>
              <a:ext uri="{FF2B5EF4-FFF2-40B4-BE49-F238E27FC236}">
                <a16:creationId xmlns:a16="http://schemas.microsoft.com/office/drawing/2014/main" id="{47CF9993-2581-D049-AD30-89FFF7714B9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76400" y="3200400"/>
            <a:ext cx="5334000" cy="1187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FFFF00"/>
                </a:solidFill>
              </a:rPr>
              <a:t>Spectral lines shifted towards blue:</a:t>
            </a:r>
          </a:p>
          <a:p>
            <a:pPr algn="ctr">
              <a:spcBef>
                <a:spcPct val="0"/>
              </a:spcBef>
              <a:buFontTx/>
              <a:buNone/>
            </a:pPr>
            <a:endParaRPr lang="en-US" altLang="en-US" sz="2400">
              <a:solidFill>
                <a:srgbClr val="FFFF00"/>
              </a:solidFill>
            </a:endParaRP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00CC00"/>
                </a:solidFill>
              </a:rPr>
              <a:t>Polaris is approaching us</a:t>
            </a:r>
            <a:endParaRPr lang="en-US" altLang="en-US" sz="2400"/>
          </a:p>
        </p:txBody>
      </p:sp>
      <p:sp>
        <p:nvSpPr>
          <p:cNvPr id="95238" name="Line 6">
            <a:extLst>
              <a:ext uri="{FF2B5EF4-FFF2-40B4-BE49-F238E27FC236}">
                <a16:creationId xmlns:a16="http://schemas.microsoft.com/office/drawing/2014/main" id="{8FF49892-C874-D740-953A-3123EF7CC248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1371600" y="2057400"/>
            <a:ext cx="0" cy="762000"/>
          </a:xfrm>
          <a:prstGeom prst="line">
            <a:avLst/>
          </a:prstGeom>
          <a:noFill/>
          <a:ln w="9525">
            <a:solidFill>
              <a:srgbClr val="FFFF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5239" name="Line 7">
            <a:extLst>
              <a:ext uri="{FF2B5EF4-FFF2-40B4-BE49-F238E27FC236}">
                <a16:creationId xmlns:a16="http://schemas.microsoft.com/office/drawing/2014/main" id="{12097099-D3AA-184A-916E-E08E90FA44D1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7162800" y="2057400"/>
            <a:ext cx="0" cy="685800"/>
          </a:xfrm>
          <a:prstGeom prst="line">
            <a:avLst/>
          </a:prstGeom>
          <a:noFill/>
          <a:ln w="9525">
            <a:solidFill>
              <a:srgbClr val="FFFF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5240" name="Text Box 8">
            <a:extLst>
              <a:ext uri="{FF2B5EF4-FFF2-40B4-BE49-F238E27FC236}">
                <a16:creationId xmlns:a16="http://schemas.microsoft.com/office/drawing/2014/main" id="{D54EA07B-F1F8-7543-9333-1D134A880B7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82663" y="914400"/>
            <a:ext cx="4699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1600">
                <a:solidFill>
                  <a:srgbClr val="FF3300"/>
                </a:solidFill>
              </a:rPr>
              <a:t>H</a:t>
            </a:r>
            <a:r>
              <a:rPr lang="en-US" altLang="en-US" sz="1600">
                <a:solidFill>
                  <a:srgbClr val="FF3300"/>
                </a:solidFill>
                <a:latin typeface="Symbol" pitchFamily="2" charset="2"/>
                <a:sym typeface="Symbol" pitchFamily="2" charset="2"/>
              </a:rPr>
              <a:t></a:t>
            </a:r>
            <a:endParaRPr lang="en-US" altLang="en-US" sz="2400"/>
          </a:p>
        </p:txBody>
      </p:sp>
      <p:sp>
        <p:nvSpPr>
          <p:cNvPr id="95241" name="Line 9">
            <a:extLst>
              <a:ext uri="{FF2B5EF4-FFF2-40B4-BE49-F238E27FC236}">
                <a16:creationId xmlns:a16="http://schemas.microsoft.com/office/drawing/2014/main" id="{FB71BC84-477C-0C47-8876-D592DA59885D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1219200" y="1135063"/>
            <a:ext cx="0" cy="304800"/>
          </a:xfrm>
          <a:prstGeom prst="line">
            <a:avLst/>
          </a:prstGeom>
          <a:noFill/>
          <a:ln w="9525">
            <a:solidFill>
              <a:srgbClr val="FF33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5242" name="Text Box 10">
            <a:extLst>
              <a:ext uri="{FF2B5EF4-FFF2-40B4-BE49-F238E27FC236}">
                <a16:creationId xmlns:a16="http://schemas.microsoft.com/office/drawing/2014/main" id="{87CCF63C-960B-7C43-9187-4AEC6D53266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00800" y="1135063"/>
            <a:ext cx="454025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1600">
                <a:solidFill>
                  <a:srgbClr val="FF3300"/>
                </a:solidFill>
              </a:rPr>
              <a:t>H</a:t>
            </a:r>
            <a:r>
              <a:rPr lang="en-US" altLang="en-US" sz="1600">
                <a:solidFill>
                  <a:srgbClr val="FF3300"/>
                </a:solidFill>
                <a:latin typeface="Symbol" pitchFamily="2" charset="2"/>
                <a:sym typeface="Symbol" pitchFamily="2" charset="2"/>
              </a:rPr>
              <a:t></a:t>
            </a:r>
            <a:endParaRPr lang="en-US" altLang="en-US" sz="2400"/>
          </a:p>
        </p:txBody>
      </p:sp>
      <p:sp>
        <p:nvSpPr>
          <p:cNvPr id="95243" name="Line 11">
            <a:extLst>
              <a:ext uri="{FF2B5EF4-FFF2-40B4-BE49-F238E27FC236}">
                <a16:creationId xmlns:a16="http://schemas.microsoft.com/office/drawing/2014/main" id="{A939F4E7-FE23-DC4F-A0FC-D1D786108F02}"/>
              </a:ext>
            </a:extLst>
          </p:cNvPr>
          <p:cNvSpPr>
            <a:spLocks noChangeShapeType="1"/>
          </p:cNvSpPr>
          <p:nvPr/>
        </p:nvSpPr>
        <p:spPr bwMode="auto">
          <a:xfrm>
            <a:off x="6781800" y="1287463"/>
            <a:ext cx="304800" cy="152400"/>
          </a:xfrm>
          <a:prstGeom prst="line">
            <a:avLst/>
          </a:prstGeom>
          <a:noFill/>
          <a:ln w="9525">
            <a:solidFill>
              <a:srgbClr val="FF33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5244" name="Text Box 12">
            <a:extLst>
              <a:ext uri="{FF2B5EF4-FFF2-40B4-BE49-F238E27FC236}">
                <a16:creationId xmlns:a16="http://schemas.microsoft.com/office/drawing/2014/main" id="{59466A84-6FD9-C645-A2E8-30A7974429F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848600" y="1135063"/>
            <a:ext cx="42545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1600">
                <a:solidFill>
                  <a:srgbClr val="FF3300"/>
                </a:solidFill>
              </a:rPr>
              <a:t>H</a:t>
            </a:r>
            <a:r>
              <a:rPr lang="en-US" altLang="en-US" sz="1600">
                <a:solidFill>
                  <a:srgbClr val="FF3300"/>
                </a:solidFill>
                <a:latin typeface="Symbol" pitchFamily="2" charset="2"/>
                <a:sym typeface="Symbol" pitchFamily="2" charset="2"/>
              </a:rPr>
              <a:t></a:t>
            </a:r>
            <a:endParaRPr lang="en-US" altLang="en-US" sz="2400"/>
          </a:p>
        </p:txBody>
      </p:sp>
      <p:sp>
        <p:nvSpPr>
          <p:cNvPr id="95245" name="Line 13">
            <a:extLst>
              <a:ext uri="{FF2B5EF4-FFF2-40B4-BE49-F238E27FC236}">
                <a16:creationId xmlns:a16="http://schemas.microsoft.com/office/drawing/2014/main" id="{7BEB5246-392C-C044-96FB-2795A700508A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7772400" y="1287463"/>
            <a:ext cx="152400" cy="152400"/>
          </a:xfrm>
          <a:prstGeom prst="line">
            <a:avLst/>
          </a:prstGeom>
          <a:noFill/>
          <a:ln w="9525">
            <a:solidFill>
              <a:srgbClr val="FF33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95246" name="Picture 14" descr="F5v">
            <a:extLst>
              <a:ext uri="{FF2B5EF4-FFF2-40B4-BE49-F238E27FC236}">
                <a16:creationId xmlns:a16="http://schemas.microsoft.com/office/drawing/2014/main" id="{5A30C33D-1796-DC41-B1F0-AC9510E98B0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828800"/>
            <a:ext cx="86868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5247" name="Rectangle 15">
            <a:extLst>
              <a:ext uri="{FF2B5EF4-FFF2-40B4-BE49-F238E27FC236}">
                <a16:creationId xmlns:a16="http://schemas.microsoft.com/office/drawing/2014/main" id="{1FA52082-D953-394D-A496-9BA8DE2A6D95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200" y="457200"/>
            <a:ext cx="457200" cy="1905000"/>
          </a:xfrm>
          <a:prstGeom prst="rect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95248" name="Rectangle 16">
            <a:extLst>
              <a:ext uri="{FF2B5EF4-FFF2-40B4-BE49-F238E27FC236}">
                <a16:creationId xmlns:a16="http://schemas.microsoft.com/office/drawing/2014/main" id="{3D109554-2787-1E42-845C-6ED0A9A6560E}"/>
              </a:ext>
            </a:extLst>
          </p:cNvPr>
          <p:cNvSpPr>
            <a:spLocks noChangeArrowheads="1"/>
          </p:cNvSpPr>
          <p:nvPr/>
        </p:nvSpPr>
        <p:spPr bwMode="auto">
          <a:xfrm>
            <a:off x="8839200" y="457200"/>
            <a:ext cx="304800" cy="1905000"/>
          </a:xfrm>
          <a:prstGeom prst="rect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95249" name="Text Box 17">
            <a:extLst>
              <a:ext uri="{FF2B5EF4-FFF2-40B4-BE49-F238E27FC236}">
                <a16:creationId xmlns:a16="http://schemas.microsoft.com/office/drawing/2014/main" id="{62699AD4-BC0E-4B4A-81CB-80C812FDE65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27250" y="990600"/>
            <a:ext cx="128905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FFC000"/>
                </a:solidFill>
              </a:rPr>
              <a:t>The Sun</a:t>
            </a:r>
          </a:p>
        </p:txBody>
      </p:sp>
      <p:sp>
        <p:nvSpPr>
          <p:cNvPr id="95250" name="Line 18">
            <a:extLst>
              <a:ext uri="{FF2B5EF4-FFF2-40B4-BE49-F238E27FC236}">
                <a16:creationId xmlns:a16="http://schemas.microsoft.com/office/drawing/2014/main" id="{E1412E93-8B79-1D48-90F7-C51FE9FAFD8F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3429000" y="914400"/>
            <a:ext cx="762000" cy="304800"/>
          </a:xfrm>
          <a:prstGeom prst="line">
            <a:avLst/>
          </a:prstGeom>
          <a:noFill/>
          <a:ln w="9525">
            <a:solidFill>
              <a:srgbClr val="FFC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5251" name="Line 19">
            <a:extLst>
              <a:ext uri="{FF2B5EF4-FFF2-40B4-BE49-F238E27FC236}">
                <a16:creationId xmlns:a16="http://schemas.microsoft.com/office/drawing/2014/main" id="{A141969C-987B-744B-AC2D-BA7C01C08C90}"/>
              </a:ext>
            </a:extLst>
          </p:cNvPr>
          <p:cNvSpPr>
            <a:spLocks noChangeShapeType="1"/>
          </p:cNvSpPr>
          <p:nvPr/>
        </p:nvSpPr>
        <p:spPr bwMode="auto">
          <a:xfrm>
            <a:off x="3429000" y="1219200"/>
            <a:ext cx="762000" cy="228600"/>
          </a:xfrm>
          <a:prstGeom prst="line">
            <a:avLst/>
          </a:prstGeom>
          <a:noFill/>
          <a:ln w="9525">
            <a:solidFill>
              <a:srgbClr val="FFC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5252" name="Text Box 20">
            <a:extLst>
              <a:ext uri="{FF2B5EF4-FFF2-40B4-BE49-F238E27FC236}">
                <a16:creationId xmlns:a16="http://schemas.microsoft.com/office/drawing/2014/main" id="{60407AAA-A3AE-6F46-87AF-BC8437B1041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19400" y="2362200"/>
            <a:ext cx="10985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FFC000"/>
                </a:solidFill>
              </a:rPr>
              <a:t>Polaris</a:t>
            </a:r>
          </a:p>
        </p:txBody>
      </p:sp>
      <p:sp>
        <p:nvSpPr>
          <p:cNvPr id="95253" name="Line 21">
            <a:extLst>
              <a:ext uri="{FF2B5EF4-FFF2-40B4-BE49-F238E27FC236}">
                <a16:creationId xmlns:a16="http://schemas.microsoft.com/office/drawing/2014/main" id="{620DA4E6-F08A-CC4B-A7B7-3AC9692528B4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3429000" y="2133600"/>
            <a:ext cx="762000" cy="304800"/>
          </a:xfrm>
          <a:prstGeom prst="line">
            <a:avLst/>
          </a:prstGeom>
          <a:noFill/>
          <a:ln w="9525">
            <a:solidFill>
              <a:srgbClr val="FFC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5254" name="Line 22">
            <a:extLst>
              <a:ext uri="{FF2B5EF4-FFF2-40B4-BE49-F238E27FC236}">
                <a16:creationId xmlns:a16="http://schemas.microsoft.com/office/drawing/2014/main" id="{EAF25D3C-DC1E-8D4D-A528-F5B5AE84E5BB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7848600" y="2057400"/>
            <a:ext cx="0" cy="685800"/>
          </a:xfrm>
          <a:prstGeom prst="line">
            <a:avLst/>
          </a:prstGeom>
          <a:noFill/>
          <a:ln w="9525">
            <a:solidFill>
              <a:srgbClr val="FFFF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5255" name="Text Box 23">
            <a:extLst>
              <a:ext uri="{FF2B5EF4-FFF2-40B4-BE49-F238E27FC236}">
                <a16:creationId xmlns:a16="http://schemas.microsoft.com/office/drawing/2014/main" id="{B12DB4D8-6C29-9348-8B1C-94445E783C5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47800" y="4724400"/>
            <a:ext cx="5464175" cy="1004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en-US" altLang="en-US" sz="2400" i="1">
                <a:solidFill>
                  <a:srgbClr val="00CC00"/>
                </a:solidFill>
              </a:rPr>
              <a:t>Measure shift: find radial speed</a:t>
            </a:r>
          </a:p>
          <a:p>
            <a:pPr algn="ctr">
              <a:spcBef>
                <a:spcPct val="50000"/>
              </a:spcBef>
              <a:buFontTx/>
              <a:buNone/>
            </a:pPr>
            <a:r>
              <a:rPr lang="en-US" altLang="en-US" sz="2400" i="1">
                <a:solidFill>
                  <a:srgbClr val="00CC00"/>
                </a:solidFill>
              </a:rPr>
              <a:t>17 km/s</a:t>
            </a:r>
            <a:endParaRPr lang="en-US" altLang="en-US" sz="2400"/>
          </a:p>
        </p:txBody>
      </p:sp>
      <p:sp>
        <p:nvSpPr>
          <p:cNvPr id="95256" name="Text Box 24">
            <a:extLst>
              <a:ext uri="{FF2B5EF4-FFF2-40B4-BE49-F238E27FC236}">
                <a16:creationId xmlns:a16="http://schemas.microsoft.com/office/drawing/2014/main" id="{2D8348FE-9895-FA4B-9ED1-13BB5A329DC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9600" y="6172200"/>
            <a:ext cx="744696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FF0000"/>
                </a:solidFill>
              </a:rPr>
              <a:t>Why are the spectral lines shifted? -- the Doppler effect</a:t>
            </a:r>
            <a:r>
              <a:rPr lang="en-US" altLang="en-US" sz="2400"/>
              <a:t> 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Rectangle 2">
            <a:extLst>
              <a:ext uri="{FF2B5EF4-FFF2-40B4-BE49-F238E27FC236}">
                <a16:creationId xmlns:a16="http://schemas.microsoft.com/office/drawing/2014/main" id="{F18A71DD-638B-E14C-877F-A40183D6E6A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762000" y="3048000"/>
            <a:ext cx="7772400" cy="1143000"/>
          </a:xfrm>
        </p:spPr>
        <p:txBody>
          <a:bodyPr/>
          <a:lstStyle/>
          <a:p>
            <a:r>
              <a:rPr lang="en-US" altLang="en-US" sz="6000" dirty="0">
                <a:solidFill>
                  <a:srgbClr val="00FFFF"/>
                </a:solidFill>
              </a:rPr>
              <a:t>Question coming …</a:t>
            </a:r>
            <a:endParaRPr lang="en-US" altLang="en-US" dirty="0">
              <a:solidFill>
                <a:srgbClr val="00FFFF"/>
              </a:solidFill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3090" name="Text Box 2">
            <a:extLst>
              <a:ext uri="{FF2B5EF4-FFF2-40B4-BE49-F238E27FC236}">
                <a16:creationId xmlns:a16="http://schemas.microsoft.com/office/drawing/2014/main" id="{0AE0CAE2-2EF2-1242-9F77-8F8386FA0E2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43800" y="0"/>
            <a:ext cx="1600200" cy="2678113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7200">
                <a:solidFill>
                  <a:srgbClr val="FF0000"/>
                </a:solidFill>
              </a:rPr>
              <a:t> </a:t>
            </a:r>
            <a:endParaRPr lang="en-US" altLang="en-US" sz="6000">
              <a:solidFill>
                <a:srgbClr val="FF0000"/>
              </a:solidFill>
            </a:endParaRP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6000">
                <a:solidFill>
                  <a:srgbClr val="FF0000"/>
                </a:solidFill>
              </a:rPr>
              <a:t>sec</a:t>
            </a:r>
            <a:r>
              <a:rPr lang="en-US" altLang="en-US" sz="9600">
                <a:solidFill>
                  <a:srgbClr val="FF0000"/>
                </a:solidFill>
              </a:rPr>
              <a:t>   </a:t>
            </a:r>
          </a:p>
        </p:txBody>
      </p:sp>
      <p:sp>
        <p:nvSpPr>
          <p:cNvPr id="473091" name="Text Box 3">
            <a:extLst>
              <a:ext uri="{FF2B5EF4-FFF2-40B4-BE49-F238E27FC236}">
                <a16:creationId xmlns:a16="http://schemas.microsoft.com/office/drawing/2014/main" id="{D05E7E09-6CCF-CA44-ABEF-0298F1BB305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>
                <a:solidFill>
                  <a:srgbClr val="FF0000"/>
                </a:solidFill>
              </a:rPr>
              <a:t>30</a:t>
            </a:r>
          </a:p>
        </p:txBody>
      </p:sp>
      <p:sp>
        <p:nvSpPr>
          <p:cNvPr id="473092" name="Rectangle 4">
            <a:extLst>
              <a:ext uri="{FF2B5EF4-FFF2-40B4-BE49-F238E27FC236}">
                <a16:creationId xmlns:a16="http://schemas.microsoft.com/office/drawing/2014/main" id="{E20B6FBE-2B7F-4040-979B-BF2CEA6B5ED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676400" y="76200"/>
            <a:ext cx="4876800" cy="914400"/>
          </a:xfrm>
        </p:spPr>
        <p:txBody>
          <a:bodyPr/>
          <a:lstStyle/>
          <a:p>
            <a:pPr>
              <a:defRPr/>
            </a:pPr>
            <a:r>
              <a:rPr lang="en-US" sz="6000" b="1">
                <a:solidFill>
                  <a:srgbClr val="FF0000"/>
                </a:solidFill>
                <a:ea typeface="+mj-ea"/>
                <a:cs typeface="+mj-cs"/>
              </a:rPr>
              <a:t>Question 6 </a:t>
            </a:r>
            <a:endParaRPr lang="en-US" sz="6000" b="1" dirty="0">
              <a:solidFill>
                <a:srgbClr val="FF0000"/>
              </a:solidFill>
              <a:ea typeface="+mj-ea"/>
              <a:cs typeface="+mj-cs"/>
            </a:endParaRPr>
          </a:p>
        </p:txBody>
      </p:sp>
      <p:sp>
        <p:nvSpPr>
          <p:cNvPr id="473093" name="Text Box 5">
            <a:extLst>
              <a:ext uri="{FF2B5EF4-FFF2-40B4-BE49-F238E27FC236}">
                <a16:creationId xmlns:a16="http://schemas.microsoft.com/office/drawing/2014/main" id="{61B92060-555A-4641-B472-6ED933B72B2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>
                <a:solidFill>
                  <a:srgbClr val="FF0000"/>
                </a:solidFill>
              </a:rPr>
              <a:t>29</a:t>
            </a:r>
          </a:p>
        </p:txBody>
      </p:sp>
      <p:sp>
        <p:nvSpPr>
          <p:cNvPr id="473094" name="Text Box 6">
            <a:extLst>
              <a:ext uri="{FF2B5EF4-FFF2-40B4-BE49-F238E27FC236}">
                <a16:creationId xmlns:a16="http://schemas.microsoft.com/office/drawing/2014/main" id="{58E92A41-7DEE-D544-8D43-B03757A54DC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" y="1066800"/>
            <a:ext cx="8991600" cy="464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914400" indent="-45720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371600" indent="-4572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828800" indent="-4572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286000" indent="-4572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743200" indent="-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3200400" indent="-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657600" indent="-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4114800" indent="-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chemeClr val="accent2"/>
                </a:solidFill>
              </a:rPr>
              <a:t>In what are spectra of other stars different from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chemeClr val="accent2"/>
                </a:solidFill>
              </a:rPr>
              <a:t>   the Sun</a:t>
            </a:r>
            <a:r>
              <a:rPr lang="ja-JP" altLang="en-US" sz="2400">
                <a:solidFill>
                  <a:schemeClr val="accent2"/>
                </a:solidFill>
                <a:latin typeface="Arial" panose="020B0604020202020204" pitchFamily="34" charset="0"/>
              </a:rPr>
              <a:t>’</a:t>
            </a:r>
            <a:r>
              <a:rPr lang="en-US" altLang="ja-JP" sz="2400" dirty="0">
                <a:solidFill>
                  <a:schemeClr val="accent2"/>
                </a:solidFill>
              </a:rPr>
              <a:t>s?</a:t>
            </a:r>
          </a:p>
          <a:p>
            <a:pPr>
              <a:spcBef>
                <a:spcPct val="0"/>
              </a:spcBef>
              <a:buFontTx/>
              <a:buNone/>
            </a:pPr>
            <a:endParaRPr lang="en-US" altLang="en-US" sz="2400" dirty="0">
              <a:solidFill>
                <a:schemeClr val="accent2"/>
              </a:solidFill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dirty="0">
                <a:solidFill>
                  <a:srgbClr val="00CC00"/>
                </a:solidFill>
              </a:rPr>
              <a:t>A</a:t>
            </a:r>
            <a:r>
              <a:rPr lang="en-US" altLang="en-US" sz="2400" dirty="0"/>
              <a:t> The same spectral lines are there in every star</a:t>
            </a:r>
            <a:r>
              <a:rPr lang="ja-JP" altLang="en-US" sz="2400">
                <a:latin typeface="Arial" panose="020B0604020202020204" pitchFamily="34" charset="0"/>
              </a:rPr>
              <a:t>’</a:t>
            </a:r>
            <a:r>
              <a:rPr lang="en-US" altLang="ja-JP" sz="2400" dirty="0"/>
              <a:t>s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/>
              <a:t>spectra, but they may be shifted if the star is moving.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dirty="0">
                <a:solidFill>
                  <a:srgbClr val="FF0000"/>
                </a:solidFill>
              </a:rPr>
              <a:t>B </a:t>
            </a:r>
            <a:r>
              <a:rPr lang="en-US" altLang="en-US" sz="2400" dirty="0">
                <a:solidFill>
                  <a:srgbClr val="FF0000"/>
                </a:solidFill>
              </a:rPr>
              <a:t>Different spectral lines may be visible, in addition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rgbClr val="FF0000"/>
                </a:solidFill>
              </a:rPr>
              <a:t>to Doppler-shift.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dirty="0">
                <a:solidFill>
                  <a:srgbClr val="00CC00"/>
                </a:solidFill>
              </a:rPr>
              <a:t>C</a:t>
            </a:r>
            <a:r>
              <a:rPr lang="en-US" altLang="en-US" sz="2400" b="0" dirty="0"/>
              <a:t> </a:t>
            </a:r>
            <a:r>
              <a:rPr lang="en-US" altLang="en-US" sz="2400" dirty="0"/>
              <a:t>All stars have the same spectrum because they are all made of gas.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dirty="0">
                <a:solidFill>
                  <a:srgbClr val="00CC00"/>
                </a:solidFill>
              </a:rPr>
              <a:t>D</a:t>
            </a:r>
            <a:r>
              <a:rPr lang="en-US" altLang="en-US" sz="2400" dirty="0">
                <a:solidFill>
                  <a:srgbClr val="00CC00"/>
                </a:solidFill>
              </a:rPr>
              <a:t> </a:t>
            </a:r>
            <a:r>
              <a:rPr lang="en-US" altLang="en-US" sz="2400" dirty="0"/>
              <a:t>The spectrum is the same, except that the blue part of hotter stars</a:t>
            </a:r>
            <a:r>
              <a:rPr lang="ja-JP" altLang="en-US" sz="2400">
                <a:latin typeface="Arial" panose="020B0604020202020204" pitchFamily="34" charset="0"/>
              </a:rPr>
              <a:t>’</a:t>
            </a:r>
            <a:r>
              <a:rPr lang="en-US" altLang="ja-JP" sz="2400" dirty="0"/>
              <a:t> spectra is brighter</a:t>
            </a:r>
            <a:r>
              <a:rPr lang="en-US" altLang="en-US" sz="2400" dirty="0"/>
              <a:t>.</a:t>
            </a:r>
          </a:p>
        </p:txBody>
      </p:sp>
      <p:sp>
        <p:nvSpPr>
          <p:cNvPr id="473095" name="Text Box 7">
            <a:extLst>
              <a:ext uri="{FF2B5EF4-FFF2-40B4-BE49-F238E27FC236}">
                <a16:creationId xmlns:a16="http://schemas.microsoft.com/office/drawing/2014/main" id="{29DB8A9E-0772-864E-A58A-32A7D86E06E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>
                <a:solidFill>
                  <a:srgbClr val="FF0000"/>
                </a:solidFill>
              </a:rPr>
              <a:t>28</a:t>
            </a:r>
          </a:p>
        </p:txBody>
      </p:sp>
      <p:sp>
        <p:nvSpPr>
          <p:cNvPr id="473096" name="Text Box 8">
            <a:extLst>
              <a:ext uri="{FF2B5EF4-FFF2-40B4-BE49-F238E27FC236}">
                <a16:creationId xmlns:a16="http://schemas.microsoft.com/office/drawing/2014/main" id="{9C90FC7C-86DF-6944-BD7D-41C36D9D51D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>
                <a:solidFill>
                  <a:srgbClr val="FF0000"/>
                </a:solidFill>
              </a:rPr>
              <a:t>27</a:t>
            </a:r>
          </a:p>
        </p:txBody>
      </p:sp>
      <p:sp>
        <p:nvSpPr>
          <p:cNvPr id="473097" name="Text Box 9">
            <a:extLst>
              <a:ext uri="{FF2B5EF4-FFF2-40B4-BE49-F238E27FC236}">
                <a16:creationId xmlns:a16="http://schemas.microsoft.com/office/drawing/2014/main" id="{26550B54-4B47-254E-858B-D3075A82FDC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>
                <a:solidFill>
                  <a:srgbClr val="FF0000"/>
                </a:solidFill>
              </a:rPr>
              <a:t>26</a:t>
            </a:r>
          </a:p>
        </p:txBody>
      </p:sp>
      <p:sp>
        <p:nvSpPr>
          <p:cNvPr id="473098" name="Text Box 10">
            <a:extLst>
              <a:ext uri="{FF2B5EF4-FFF2-40B4-BE49-F238E27FC236}">
                <a16:creationId xmlns:a16="http://schemas.microsoft.com/office/drawing/2014/main" id="{0F23B91E-27B3-F243-A179-0EF0E16F22F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>
                <a:solidFill>
                  <a:srgbClr val="FF0000"/>
                </a:solidFill>
              </a:rPr>
              <a:t>25</a:t>
            </a:r>
          </a:p>
        </p:txBody>
      </p:sp>
      <p:sp>
        <p:nvSpPr>
          <p:cNvPr id="473099" name="Text Box 11">
            <a:extLst>
              <a:ext uri="{FF2B5EF4-FFF2-40B4-BE49-F238E27FC236}">
                <a16:creationId xmlns:a16="http://schemas.microsoft.com/office/drawing/2014/main" id="{29BAFC0F-22E5-8240-B619-EC8B7365D0E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>
                <a:solidFill>
                  <a:srgbClr val="FF0000"/>
                </a:solidFill>
              </a:rPr>
              <a:t>24</a:t>
            </a:r>
          </a:p>
        </p:txBody>
      </p:sp>
      <p:sp>
        <p:nvSpPr>
          <p:cNvPr id="473100" name="Text Box 12">
            <a:extLst>
              <a:ext uri="{FF2B5EF4-FFF2-40B4-BE49-F238E27FC236}">
                <a16:creationId xmlns:a16="http://schemas.microsoft.com/office/drawing/2014/main" id="{3DAED3BA-1DCD-DE4D-8D5C-03022B638C8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>
                <a:solidFill>
                  <a:srgbClr val="FF0000"/>
                </a:solidFill>
              </a:rPr>
              <a:t>23</a:t>
            </a:r>
          </a:p>
        </p:txBody>
      </p:sp>
      <p:sp>
        <p:nvSpPr>
          <p:cNvPr id="473101" name="Text Box 13">
            <a:extLst>
              <a:ext uri="{FF2B5EF4-FFF2-40B4-BE49-F238E27FC236}">
                <a16:creationId xmlns:a16="http://schemas.microsoft.com/office/drawing/2014/main" id="{15EB648D-7B78-2D42-93BB-59917D570B6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>
                <a:solidFill>
                  <a:srgbClr val="FF0000"/>
                </a:solidFill>
              </a:rPr>
              <a:t>22</a:t>
            </a:r>
          </a:p>
        </p:txBody>
      </p:sp>
      <p:sp>
        <p:nvSpPr>
          <p:cNvPr id="473102" name="Text Box 14">
            <a:extLst>
              <a:ext uri="{FF2B5EF4-FFF2-40B4-BE49-F238E27FC236}">
                <a16:creationId xmlns:a16="http://schemas.microsoft.com/office/drawing/2014/main" id="{8512574D-D67E-934A-8D78-42820A34DD2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>
                <a:solidFill>
                  <a:srgbClr val="FF0000"/>
                </a:solidFill>
              </a:rPr>
              <a:t>21</a:t>
            </a:r>
          </a:p>
        </p:txBody>
      </p:sp>
      <p:sp>
        <p:nvSpPr>
          <p:cNvPr id="473103" name="Text Box 15">
            <a:extLst>
              <a:ext uri="{FF2B5EF4-FFF2-40B4-BE49-F238E27FC236}">
                <a16:creationId xmlns:a16="http://schemas.microsoft.com/office/drawing/2014/main" id="{B37B7E00-589F-DB4B-BF17-BE4148A188E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>
                <a:solidFill>
                  <a:srgbClr val="FF0000"/>
                </a:solidFill>
              </a:rPr>
              <a:t>20</a:t>
            </a:r>
          </a:p>
        </p:txBody>
      </p:sp>
      <p:sp>
        <p:nvSpPr>
          <p:cNvPr id="473104" name="Text Box 16">
            <a:extLst>
              <a:ext uri="{FF2B5EF4-FFF2-40B4-BE49-F238E27FC236}">
                <a16:creationId xmlns:a16="http://schemas.microsoft.com/office/drawing/2014/main" id="{1BB82C8C-BA4E-3540-9183-10F0A485AAF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34925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>
                <a:solidFill>
                  <a:srgbClr val="FF0000"/>
                </a:solidFill>
              </a:rPr>
              <a:t>19</a:t>
            </a:r>
          </a:p>
        </p:txBody>
      </p:sp>
      <p:sp>
        <p:nvSpPr>
          <p:cNvPr id="473105" name="Text Box 17">
            <a:extLst>
              <a:ext uri="{FF2B5EF4-FFF2-40B4-BE49-F238E27FC236}">
                <a16:creationId xmlns:a16="http://schemas.microsoft.com/office/drawing/2014/main" id="{A38D907E-4191-D84F-99B2-2FDC8ABB940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>
                <a:solidFill>
                  <a:srgbClr val="FF0000"/>
                </a:solidFill>
              </a:rPr>
              <a:t>18</a:t>
            </a:r>
          </a:p>
        </p:txBody>
      </p:sp>
      <p:sp>
        <p:nvSpPr>
          <p:cNvPr id="473106" name="Text Box 18">
            <a:extLst>
              <a:ext uri="{FF2B5EF4-FFF2-40B4-BE49-F238E27FC236}">
                <a16:creationId xmlns:a16="http://schemas.microsoft.com/office/drawing/2014/main" id="{3D764950-56B1-E641-B560-5A23D513C74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>
                <a:solidFill>
                  <a:srgbClr val="FF0000"/>
                </a:solidFill>
              </a:rPr>
              <a:t>17</a:t>
            </a:r>
          </a:p>
        </p:txBody>
      </p:sp>
      <p:sp>
        <p:nvSpPr>
          <p:cNvPr id="473107" name="Text Box 19">
            <a:extLst>
              <a:ext uri="{FF2B5EF4-FFF2-40B4-BE49-F238E27FC236}">
                <a16:creationId xmlns:a16="http://schemas.microsoft.com/office/drawing/2014/main" id="{26EF1412-3E62-F34D-8967-21DDDE42164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>
                <a:solidFill>
                  <a:srgbClr val="FF0000"/>
                </a:solidFill>
              </a:rPr>
              <a:t>16</a:t>
            </a:r>
          </a:p>
        </p:txBody>
      </p:sp>
      <p:sp>
        <p:nvSpPr>
          <p:cNvPr id="473108" name="Text Box 20">
            <a:extLst>
              <a:ext uri="{FF2B5EF4-FFF2-40B4-BE49-F238E27FC236}">
                <a16:creationId xmlns:a16="http://schemas.microsoft.com/office/drawing/2014/main" id="{A456385E-3A8E-9E44-9ABF-A132777681D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>
                <a:solidFill>
                  <a:srgbClr val="FF0000"/>
                </a:solidFill>
              </a:rPr>
              <a:t>15</a:t>
            </a:r>
          </a:p>
        </p:txBody>
      </p:sp>
      <p:sp>
        <p:nvSpPr>
          <p:cNvPr id="473109" name="Text Box 21">
            <a:extLst>
              <a:ext uri="{FF2B5EF4-FFF2-40B4-BE49-F238E27FC236}">
                <a16:creationId xmlns:a16="http://schemas.microsoft.com/office/drawing/2014/main" id="{F366A0CF-6799-AC42-865B-5056F7A25BC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>
                <a:solidFill>
                  <a:srgbClr val="FF0000"/>
                </a:solidFill>
              </a:rPr>
              <a:t>14</a:t>
            </a:r>
          </a:p>
        </p:txBody>
      </p:sp>
      <p:sp>
        <p:nvSpPr>
          <p:cNvPr id="473110" name="Text Box 22">
            <a:extLst>
              <a:ext uri="{FF2B5EF4-FFF2-40B4-BE49-F238E27FC236}">
                <a16:creationId xmlns:a16="http://schemas.microsoft.com/office/drawing/2014/main" id="{B2158075-F694-BB43-9A83-4C24974EA86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>
                <a:solidFill>
                  <a:srgbClr val="FF0000"/>
                </a:solidFill>
              </a:rPr>
              <a:t>13</a:t>
            </a:r>
          </a:p>
        </p:txBody>
      </p:sp>
      <p:sp>
        <p:nvSpPr>
          <p:cNvPr id="473111" name="Text Box 23">
            <a:extLst>
              <a:ext uri="{FF2B5EF4-FFF2-40B4-BE49-F238E27FC236}">
                <a16:creationId xmlns:a16="http://schemas.microsoft.com/office/drawing/2014/main" id="{6E0204ED-5415-1441-9231-E1BE4634D35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>
                <a:solidFill>
                  <a:srgbClr val="FF0000"/>
                </a:solidFill>
              </a:rPr>
              <a:t>12</a:t>
            </a:r>
          </a:p>
        </p:txBody>
      </p:sp>
      <p:sp>
        <p:nvSpPr>
          <p:cNvPr id="473112" name="Text Box 24">
            <a:extLst>
              <a:ext uri="{FF2B5EF4-FFF2-40B4-BE49-F238E27FC236}">
                <a16:creationId xmlns:a16="http://schemas.microsoft.com/office/drawing/2014/main" id="{15DD98AC-4481-8F4F-A93D-F2BF87E5826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>
                <a:solidFill>
                  <a:srgbClr val="FF0000"/>
                </a:solidFill>
              </a:rPr>
              <a:t>11</a:t>
            </a:r>
          </a:p>
        </p:txBody>
      </p:sp>
      <p:sp>
        <p:nvSpPr>
          <p:cNvPr id="473113" name="Text Box 25">
            <a:extLst>
              <a:ext uri="{FF2B5EF4-FFF2-40B4-BE49-F238E27FC236}">
                <a16:creationId xmlns:a16="http://schemas.microsoft.com/office/drawing/2014/main" id="{9393B831-0F68-124D-ADE2-E51E74B9F59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>
                <a:solidFill>
                  <a:srgbClr val="FF0000"/>
                </a:solidFill>
              </a:rPr>
              <a:t>10</a:t>
            </a:r>
          </a:p>
        </p:txBody>
      </p:sp>
      <p:sp>
        <p:nvSpPr>
          <p:cNvPr id="473114" name="Text Box 26">
            <a:extLst>
              <a:ext uri="{FF2B5EF4-FFF2-40B4-BE49-F238E27FC236}">
                <a16:creationId xmlns:a16="http://schemas.microsoft.com/office/drawing/2014/main" id="{125313C3-DF67-0B49-B1EC-0CA5670EC58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47800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>
                <a:solidFill>
                  <a:srgbClr val="FF0000"/>
                </a:solidFill>
              </a:rPr>
              <a:t> 9</a:t>
            </a:r>
          </a:p>
        </p:txBody>
      </p:sp>
      <p:sp>
        <p:nvSpPr>
          <p:cNvPr id="473115" name="Text Box 27">
            <a:extLst>
              <a:ext uri="{FF2B5EF4-FFF2-40B4-BE49-F238E27FC236}">
                <a16:creationId xmlns:a16="http://schemas.microsoft.com/office/drawing/2014/main" id="{DB41F1A2-0DFF-5B4D-85FE-58A25E46428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>
                <a:solidFill>
                  <a:srgbClr val="FF0000"/>
                </a:solidFill>
              </a:rPr>
              <a:t> 8 </a:t>
            </a:r>
          </a:p>
        </p:txBody>
      </p:sp>
      <p:sp>
        <p:nvSpPr>
          <p:cNvPr id="473116" name="Text Box 28">
            <a:extLst>
              <a:ext uri="{FF2B5EF4-FFF2-40B4-BE49-F238E27FC236}">
                <a16:creationId xmlns:a16="http://schemas.microsoft.com/office/drawing/2014/main" id="{8D620177-E693-C048-B084-31344D097D9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>
                <a:solidFill>
                  <a:srgbClr val="FF0000"/>
                </a:solidFill>
              </a:rPr>
              <a:t> 7 </a:t>
            </a:r>
          </a:p>
        </p:txBody>
      </p:sp>
      <p:sp>
        <p:nvSpPr>
          <p:cNvPr id="473117" name="Text Box 29">
            <a:extLst>
              <a:ext uri="{FF2B5EF4-FFF2-40B4-BE49-F238E27FC236}">
                <a16:creationId xmlns:a16="http://schemas.microsoft.com/office/drawing/2014/main" id="{7D41651D-D0FB-4640-8BA4-AC67F789B66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>
                <a:solidFill>
                  <a:srgbClr val="FF0000"/>
                </a:solidFill>
              </a:rPr>
              <a:t> 6 </a:t>
            </a:r>
          </a:p>
        </p:txBody>
      </p:sp>
      <p:sp>
        <p:nvSpPr>
          <p:cNvPr id="473118" name="Text Box 30">
            <a:extLst>
              <a:ext uri="{FF2B5EF4-FFF2-40B4-BE49-F238E27FC236}">
                <a16:creationId xmlns:a16="http://schemas.microsoft.com/office/drawing/2014/main" id="{A2A0819A-1EE0-2B45-B37F-CCC33BA0899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>
                <a:solidFill>
                  <a:srgbClr val="FF0000"/>
                </a:solidFill>
              </a:rPr>
              <a:t> 5 </a:t>
            </a:r>
          </a:p>
        </p:txBody>
      </p:sp>
      <p:sp>
        <p:nvSpPr>
          <p:cNvPr id="473119" name="Text Box 31">
            <a:extLst>
              <a:ext uri="{FF2B5EF4-FFF2-40B4-BE49-F238E27FC236}">
                <a16:creationId xmlns:a16="http://schemas.microsoft.com/office/drawing/2014/main" id="{99537771-A4D5-BF4E-85C3-2751007526E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>
                <a:solidFill>
                  <a:srgbClr val="FF0000"/>
                </a:solidFill>
              </a:rPr>
              <a:t> 4 </a:t>
            </a:r>
          </a:p>
        </p:txBody>
      </p:sp>
      <p:sp>
        <p:nvSpPr>
          <p:cNvPr id="473120" name="Text Box 32">
            <a:extLst>
              <a:ext uri="{FF2B5EF4-FFF2-40B4-BE49-F238E27FC236}">
                <a16:creationId xmlns:a16="http://schemas.microsoft.com/office/drawing/2014/main" id="{EE2A0794-BB22-694F-8724-1AA689AC574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>
                <a:solidFill>
                  <a:srgbClr val="FF0000"/>
                </a:solidFill>
              </a:rPr>
              <a:t> 3 </a:t>
            </a:r>
          </a:p>
        </p:txBody>
      </p:sp>
      <p:sp>
        <p:nvSpPr>
          <p:cNvPr id="473121" name="Text Box 33">
            <a:extLst>
              <a:ext uri="{FF2B5EF4-FFF2-40B4-BE49-F238E27FC236}">
                <a16:creationId xmlns:a16="http://schemas.microsoft.com/office/drawing/2014/main" id="{F29B34DE-743A-B04B-B6AF-C8DFAEA9020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>
                <a:solidFill>
                  <a:srgbClr val="FF0000"/>
                </a:solidFill>
              </a:rPr>
              <a:t> 2 </a:t>
            </a:r>
          </a:p>
        </p:txBody>
      </p:sp>
      <p:sp>
        <p:nvSpPr>
          <p:cNvPr id="473122" name="Text Box 34">
            <a:extLst>
              <a:ext uri="{FF2B5EF4-FFF2-40B4-BE49-F238E27FC236}">
                <a16:creationId xmlns:a16="http://schemas.microsoft.com/office/drawing/2014/main" id="{F0471EDF-FC42-7445-AF3B-FBFBDC337D0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>
                <a:solidFill>
                  <a:srgbClr val="FF0000"/>
                </a:solidFill>
              </a:rPr>
              <a:t> 1 </a:t>
            </a:r>
          </a:p>
        </p:txBody>
      </p:sp>
      <p:sp>
        <p:nvSpPr>
          <p:cNvPr id="473123" name="Text Box 35">
            <a:extLst>
              <a:ext uri="{FF2B5EF4-FFF2-40B4-BE49-F238E27FC236}">
                <a16:creationId xmlns:a16="http://schemas.microsoft.com/office/drawing/2014/main" id="{C9BC5812-5DC9-6F41-9516-641ECF111EC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>
                <a:solidFill>
                  <a:srgbClr val="FF0000"/>
                </a:solidFill>
              </a:rPr>
              <a:t> 0 </a:t>
            </a:r>
          </a:p>
        </p:txBody>
      </p:sp>
    </p:spTree>
  </p:cSld>
  <p:clrMapOvr>
    <a:masterClrMapping/>
  </p:clrMapOvr>
  <p:transition advClick="0" advTm="10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30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30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30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30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6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30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9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30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22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30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2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3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2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3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3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3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3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3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 nodeType="afterGroup">
                            <p:stCondLst>
                              <p:cond delay="9000"/>
                            </p:stCondLst>
                            <p:childTnLst>
                              <p:par>
                                <p:cTn id="3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3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 nodeType="afterGroup">
                            <p:stCondLst>
                              <p:cond delay="10000"/>
                            </p:stCondLst>
                            <p:childTnLst>
                              <p:par>
                                <p:cTn id="4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3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 nodeType="afterGroup">
                            <p:stCondLst>
                              <p:cond delay="11000"/>
                            </p:stCondLst>
                            <p:childTnLst>
                              <p:par>
                                <p:cTn id="43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3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 nodeType="afterGroup">
                            <p:stCondLst>
                              <p:cond delay="12000"/>
                            </p:stCondLst>
                            <p:childTnLst>
                              <p:par>
                                <p:cTn id="46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3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 nodeType="afterGroup">
                            <p:stCondLst>
                              <p:cond delay="13000"/>
                            </p:stCondLst>
                            <p:childTnLst>
                              <p:par>
                                <p:cTn id="49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3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 nodeType="afterGroup">
                            <p:stCondLst>
                              <p:cond delay="14000"/>
                            </p:stCondLst>
                            <p:childTnLst>
                              <p:par>
                                <p:cTn id="52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3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 nodeType="afterGroup">
                            <p:stCondLst>
                              <p:cond delay="15000"/>
                            </p:stCondLst>
                            <p:childTnLst>
                              <p:par>
                                <p:cTn id="5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3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 nodeType="afterGroup">
                            <p:stCondLst>
                              <p:cond delay="16000"/>
                            </p:stCondLst>
                            <p:childTnLst>
                              <p:par>
                                <p:cTn id="5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3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 nodeType="afterGroup">
                            <p:stCondLst>
                              <p:cond delay="17000"/>
                            </p:stCondLst>
                            <p:childTnLst>
                              <p:par>
                                <p:cTn id="6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3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 nodeType="afterGroup">
                            <p:stCondLst>
                              <p:cond delay="18000"/>
                            </p:stCondLst>
                            <p:childTnLst>
                              <p:par>
                                <p:cTn id="6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3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 nodeType="afterGroup">
                            <p:stCondLst>
                              <p:cond delay="19000"/>
                            </p:stCondLst>
                            <p:childTnLst>
                              <p:par>
                                <p:cTn id="6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3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 nodeType="afterGroup">
                            <p:stCondLst>
                              <p:cond delay="20000"/>
                            </p:stCondLst>
                            <p:childTnLst>
                              <p:par>
                                <p:cTn id="7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3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 nodeType="afterGroup">
                            <p:stCondLst>
                              <p:cond delay="21000"/>
                            </p:stCondLst>
                            <p:childTnLst>
                              <p:par>
                                <p:cTn id="73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3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 nodeType="afterGroup">
                            <p:stCondLst>
                              <p:cond delay="22000"/>
                            </p:stCondLst>
                            <p:childTnLst>
                              <p:par>
                                <p:cTn id="76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3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 nodeType="afterGroup">
                            <p:stCondLst>
                              <p:cond delay="23000"/>
                            </p:stCondLst>
                            <p:childTnLst>
                              <p:par>
                                <p:cTn id="79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3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 nodeType="afterGroup">
                            <p:stCondLst>
                              <p:cond delay="24000"/>
                            </p:stCondLst>
                            <p:childTnLst>
                              <p:par>
                                <p:cTn id="82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3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 nodeType="afterGroup">
                            <p:stCondLst>
                              <p:cond delay="25000"/>
                            </p:stCondLst>
                            <p:childTnLst>
                              <p:par>
                                <p:cTn id="8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3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 nodeType="afterGroup">
                            <p:stCondLst>
                              <p:cond delay="26000"/>
                            </p:stCondLst>
                            <p:childTnLst>
                              <p:par>
                                <p:cTn id="8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3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 nodeType="afterGroup">
                            <p:stCondLst>
                              <p:cond delay="27000"/>
                            </p:stCondLst>
                            <p:childTnLst>
                              <p:par>
                                <p:cTn id="9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3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 nodeType="afterGroup">
                            <p:stCondLst>
                              <p:cond delay="28000"/>
                            </p:stCondLst>
                            <p:childTnLst>
                              <p:par>
                                <p:cTn id="9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3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 nodeType="afterGroup">
                            <p:stCondLst>
                              <p:cond delay="29000"/>
                            </p:stCondLst>
                            <p:childTnLst>
                              <p:par>
                                <p:cTn id="9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3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 nodeType="afterGroup">
                            <p:stCondLst>
                              <p:cond delay="30000"/>
                            </p:stCondLst>
                            <p:childTnLst>
                              <p:par>
                                <p:cTn id="10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3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 nodeType="afterGroup">
                            <p:stCondLst>
                              <p:cond delay="31000"/>
                            </p:stCondLst>
                            <p:childTnLst>
                              <p:par>
                                <p:cTn id="103" presetID="17" presetClass="exit" presetSubtype="1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4" dur="1000"/>
                                        <p:tgtEl>
                                          <p:spTgt spid="4730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1000"/>
                                        <p:tgtEl>
                                          <p:spTgt spid="4730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730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3090" grpId="0" animBg="1"/>
      <p:bldP spid="473091" grpId="0" animBg="1"/>
      <p:bldP spid="473093" grpId="0" animBg="1"/>
      <p:bldP spid="473094" grpId="0"/>
      <p:bldP spid="473094" grpId="1"/>
      <p:bldP spid="473095" grpId="0" animBg="1"/>
      <p:bldP spid="473096" grpId="0" animBg="1"/>
      <p:bldP spid="473097" grpId="0" animBg="1"/>
      <p:bldP spid="473098" grpId="0" animBg="1"/>
      <p:bldP spid="473099" grpId="0" animBg="1"/>
      <p:bldP spid="473100" grpId="0" animBg="1"/>
      <p:bldP spid="473101" grpId="0" animBg="1"/>
      <p:bldP spid="473102" grpId="0" animBg="1"/>
      <p:bldP spid="473103" grpId="0" animBg="1"/>
      <p:bldP spid="473104" grpId="0" animBg="1"/>
      <p:bldP spid="473105" grpId="0" animBg="1"/>
      <p:bldP spid="473106" grpId="0" animBg="1"/>
      <p:bldP spid="473107" grpId="0" animBg="1"/>
      <p:bldP spid="473108" grpId="0" animBg="1"/>
      <p:bldP spid="473109" grpId="0" animBg="1"/>
      <p:bldP spid="473110" grpId="0" animBg="1"/>
      <p:bldP spid="473111" grpId="0" animBg="1"/>
      <p:bldP spid="473112" grpId="0" animBg="1"/>
      <p:bldP spid="473113" grpId="0" animBg="1"/>
      <p:bldP spid="473114" grpId="0" animBg="1"/>
      <p:bldP spid="473115" grpId="0" animBg="1"/>
      <p:bldP spid="473116" grpId="0" animBg="1"/>
      <p:bldP spid="473117" grpId="0" animBg="1"/>
      <p:bldP spid="473118" grpId="0" animBg="1"/>
      <p:bldP spid="473119" grpId="0" animBg="1"/>
      <p:bldP spid="473120" grpId="0" animBg="1"/>
      <p:bldP spid="473121" grpId="0" animBg="1"/>
      <p:bldP spid="473122" grpId="0" animBg="1"/>
      <p:bldP spid="473123" grpId="0" animBg="1"/>
    </p:bldLst>
  </p:timing>
</p:sld>
</file>

<file path=ppt/theme/theme1.xml><?xml version="1.0" encoding="utf-8"?>
<a:theme xmlns:a="http://schemas.openxmlformats.org/drawingml/2006/main" name="Blank Presentation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Blank Presentation">
      <a:majorFont>
        <a:latin typeface="Times"/>
        <a:ea typeface="ＭＳ Ｐゴシック"/>
        <a:cs typeface=""/>
      </a:majorFont>
      <a:minorFont>
        <a:latin typeface="Times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="" xmlns:a14="http://schemas.microsoft.com/office/drawing/2010/main">
              <a:solidFill>
                <a:srgbClr val="FFFFFF"/>
              </a:solidFill>
            </a14:hiddenFill>
          </a:ext>
          <a:ext uri="{91240B29-F687-4f45-9708-019B960494DF}">
            <a14:hiddenLine xmlns="" xmlns:a14="http://schemas.microsoft.com/office/drawing/2010/main" w="9525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="" xmlns:a14="http://schemas.microsoft.com/office/drawing/2010/main">
              <a:effectLst>
                <a:outerShdw blurRad="63500" dist="35921" dir="2700000" algn="ctr" rotWithShape="0">
                  <a:srgbClr val="808080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00" b="0" i="0" u="none" strike="noStrike" cap="none" normalizeH="0" baseline="0">
            <a:ln>
              <a:noFill/>
            </a:ln>
            <a:solidFill>
              <a:srgbClr val="FFFF00"/>
            </a:solidFill>
            <a:effectLst/>
            <a:latin typeface="Times" charset="0"/>
            <a:ea typeface="ＭＳ Ｐゴシック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="" xmlns:a14="http://schemas.microsoft.com/office/drawing/2010/main">
              <a:solidFill>
                <a:srgbClr val="FFFFFF"/>
              </a:solidFill>
            </a14:hiddenFill>
          </a:ext>
          <a:ext uri="{91240B29-F687-4f45-9708-019B960494DF}">
            <a14:hiddenLine xmlns="" xmlns:a14="http://schemas.microsoft.com/office/drawing/2010/main" w="9525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="" xmlns:a14="http://schemas.microsoft.com/office/drawing/2010/main">
              <a:effectLst>
                <a:outerShdw blurRad="63500" dist="35921" dir="2700000" algn="ctr" rotWithShape="0">
                  <a:srgbClr val="808080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00" b="0" i="0" u="none" strike="noStrike" cap="none" normalizeH="0" baseline="0">
            <a:ln>
              <a:noFill/>
            </a:ln>
            <a:solidFill>
              <a:srgbClr val="FFFF00"/>
            </a:solidFill>
            <a:effectLst/>
            <a:latin typeface="Times" charset="0"/>
            <a:ea typeface="ＭＳ Ｐゴシック" charset="0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2012</TotalTime>
  <Words>644</Words>
  <Application>Microsoft Macintosh PowerPoint</Application>
  <PresentationFormat>On-screen Show (4:3)</PresentationFormat>
  <Paragraphs>176</Paragraphs>
  <Slides>8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2" baseType="lpstr">
      <vt:lpstr>Arial</vt:lpstr>
      <vt:lpstr>Symbol</vt:lpstr>
      <vt:lpstr>Times</vt:lpstr>
      <vt:lpstr>Blank Presentation</vt:lpstr>
      <vt:lpstr>Setup:</vt:lpstr>
      <vt:lpstr>The Doppler effect</vt:lpstr>
      <vt:lpstr>Questions coming …</vt:lpstr>
      <vt:lpstr>Question 4 </vt:lpstr>
      <vt:lpstr>Question 5 </vt:lpstr>
      <vt:lpstr>The spectrum of another star</vt:lpstr>
      <vt:lpstr>Question coming …</vt:lpstr>
      <vt:lpstr>Question 6 </vt:lpstr>
    </vt:vector>
  </TitlesOfParts>
  <Company>University of Mississippi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physics of light</dc:title>
  <cp:lastModifiedBy>Tibor Torma</cp:lastModifiedBy>
  <cp:revision>240</cp:revision>
  <dcterms:modified xsi:type="dcterms:W3CDTF">2025-10-02T04:25:08Z</dcterms:modified>
</cp:coreProperties>
</file>