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90" r:id="rId2"/>
    <p:sldId id="473" r:id="rId3"/>
    <p:sldId id="474" r:id="rId4"/>
    <p:sldId id="480" r:id="rId5"/>
    <p:sldId id="472" r:id="rId6"/>
    <p:sldId id="476" r:id="rId7"/>
    <p:sldId id="477" r:id="rId8"/>
    <p:sldId id="444" r:id="rId9"/>
    <p:sldId id="483" r:id="rId10"/>
    <p:sldId id="482" r:id="rId11"/>
    <p:sldId id="478" r:id="rId12"/>
    <p:sldId id="481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66FFFF"/>
    <a:srgbClr val="B2B2B2"/>
    <a:srgbClr val="FF0000"/>
    <a:srgbClr val="FF85FF"/>
    <a:srgbClr val="FF3300"/>
    <a:srgbClr val="FFFF00"/>
    <a:srgbClr val="777777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39"/>
    <p:restoredTop sz="97840"/>
  </p:normalViewPr>
  <p:slideViewPr>
    <p:cSldViewPr>
      <p:cViewPr varScale="1">
        <p:scale>
          <a:sx n="128" d="100"/>
          <a:sy n="128" d="100"/>
        </p:scale>
        <p:origin x="18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12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76AD851-13B4-7046-9FAA-BFEA003DE0AE}" type="datetimeFigureOut">
              <a:rPr lang="en-US"/>
              <a:pPr>
                <a:defRPr/>
              </a:pPr>
              <a:t>11/17/25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A269A67-F9C1-2E43-B62A-15741476C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A691BA13-03A6-1F4C-84AE-40496329900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9B21AC5C-0FDD-FB42-B6D9-F58D3EF0CE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DCF51860-D9F0-A14C-9DEF-F704D4832704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0E440F0-2B8B-EA42-BBB2-B79B6908BD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566E525-ACE6-D24B-B67F-CD338E28B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91BA13-03A6-1F4C-84AE-404963299008}" type="slidenum">
              <a:rPr lang="en-US" altLang="x-none" smtClean="0"/>
              <a:pPr>
                <a:defRPr/>
              </a:pPr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11687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93A6A-0F6A-4748-BB06-172A13F0DB1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379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853DD-2C4D-C84D-8855-3FAF27BD4FE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77303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EA5A7-9C5B-2842-9E80-4523778022C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86481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26233-F7D9-1044-8EFE-320C6A4F679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99823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5AF72-D1A0-F04E-8E26-AFA706F2855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2845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036F0-0412-494A-A26F-85B9026D85E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513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F2015-0BFD-994F-A77B-B1C1065BE3E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0911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F3273-C06F-974D-803F-81886EA992C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1722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7CAB1-D570-0C45-8CA0-56A4AC5E419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71385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A18FD-9D85-4144-A63A-2FDA865E893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10012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605DE-C0A0-A34D-A766-DA2EA9B2791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6040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884D11A8-98B6-1545-B292-4F7D0ED37F8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26">
            <a:extLst>
              <a:ext uri="{FF2B5EF4-FFF2-40B4-BE49-F238E27FC236}">
                <a16:creationId xmlns:a16="http://schemas.microsoft.com/office/drawing/2014/main" id="{BC9FA7AF-FEEF-8446-8EDC-FF81C64EA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04800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Prepare your scantron:</a:t>
            </a:r>
            <a:endParaRPr lang="en-US" altLang="en-US" sz="4400" b="1">
              <a:solidFill>
                <a:schemeClr val="tx2"/>
              </a:solidFill>
            </a:endParaRPr>
          </a:p>
        </p:txBody>
      </p:sp>
      <p:sp>
        <p:nvSpPr>
          <p:cNvPr id="15362" name="Text Box 1027">
            <a:extLst>
              <a:ext uri="{FF2B5EF4-FFF2-40B4-BE49-F238E27FC236}">
                <a16:creationId xmlns:a16="http://schemas.microsoft.com/office/drawing/2014/main" id="{768DA87F-2EBF-064A-86BC-B35007CB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806450"/>
            <a:ext cx="5105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 Fill in your name and fill the bubbles under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accent2"/>
                </a:solidFill>
              </a:rPr>
              <a:t>       your name.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 LAST NAME FIRST, First name second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 Put </a:t>
            </a:r>
            <a:r>
              <a:rPr lang="en-US" altLang="en-US" sz="2000" dirty="0">
                <a:solidFill>
                  <a:srgbClr val="FF3300"/>
                </a:solidFill>
              </a:rPr>
              <a:t>your</a:t>
            </a:r>
            <a:r>
              <a:rPr lang="en-US" altLang="en-US" sz="2000" dirty="0">
                <a:solidFill>
                  <a:schemeClr val="accent2"/>
                </a:solidFill>
              </a:rPr>
              <a:t> 4-digit code instead of </a:t>
            </a:r>
            <a:r>
              <a:rPr lang="ja-JP" altLang="en-US" sz="1600">
                <a:solidFill>
                  <a:schemeClr val="accent2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1600" dirty="0">
                <a:solidFill>
                  <a:schemeClr val="accent2"/>
                </a:solidFill>
              </a:rPr>
              <a:t>IDENTIFICATION NUMBER</a:t>
            </a:r>
            <a:r>
              <a:rPr lang="ja-JP" altLang="en-US" sz="1600">
                <a:solidFill>
                  <a:schemeClr val="accent2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1600" dirty="0">
                <a:solidFill>
                  <a:schemeClr val="accent2"/>
                </a:solidFill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accent2"/>
                </a:solidFill>
              </a:rPr>
              <a:t>  ---  </a:t>
            </a:r>
            <a:r>
              <a:rPr lang="en-US" altLang="en-US" sz="1600" i="1" dirty="0">
                <a:solidFill>
                  <a:schemeClr val="accent2"/>
                </a:solidFill>
              </a:rPr>
              <a:t>(The last 4 digits of your </a:t>
            </a:r>
            <a:r>
              <a:rPr lang="en-US" altLang="en-US" sz="1600" i="1" dirty="0" err="1">
                <a:solidFill>
                  <a:schemeClr val="accent2"/>
                </a:solidFill>
              </a:rPr>
              <a:t>OleMiss</a:t>
            </a:r>
            <a:r>
              <a:rPr lang="en-US" altLang="en-US" sz="1600" i="1" dirty="0">
                <a:solidFill>
                  <a:schemeClr val="accent2"/>
                </a:solidFill>
              </a:rPr>
              <a:t> ID.)</a:t>
            </a:r>
            <a:endParaRPr lang="en-US" altLang="en-US" sz="2400" i="1" dirty="0"/>
          </a:p>
        </p:txBody>
      </p:sp>
      <p:sp>
        <p:nvSpPr>
          <p:cNvPr id="15363" name="Rectangle 1028">
            <a:extLst>
              <a:ext uri="{FF2B5EF4-FFF2-40B4-BE49-F238E27FC236}">
                <a16:creationId xmlns:a16="http://schemas.microsoft.com/office/drawing/2014/main" id="{B8939ECB-1928-9548-A60B-0085CEDB1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886200"/>
            <a:ext cx="2819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1: </a:t>
            </a:r>
            <a:r>
              <a:rPr lang="en-US" altLang="en-US" sz="2000" dirty="0"/>
              <a:t>answer </a:t>
            </a:r>
            <a:r>
              <a:rPr lang="en-US" altLang="en-US" sz="2000" dirty="0">
                <a:solidFill>
                  <a:schemeClr val="accent2"/>
                </a:solidFill>
              </a:rPr>
              <a:t> </a:t>
            </a:r>
            <a:r>
              <a:rPr lang="en-US" altLang="en-US" sz="2000" dirty="0">
                <a:solidFill>
                  <a:srgbClr val="FF0000"/>
                </a:solidFill>
              </a:rPr>
              <a:t>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2: </a:t>
            </a:r>
            <a:r>
              <a:rPr lang="en-US" altLang="en-US" sz="2000" dirty="0"/>
              <a:t>answer </a:t>
            </a:r>
            <a:r>
              <a:rPr lang="en-US" altLang="en-US" sz="2000" dirty="0">
                <a:solidFill>
                  <a:schemeClr val="accent2"/>
                </a:solidFill>
              </a:rPr>
              <a:t> </a:t>
            </a:r>
            <a:endParaRPr lang="en-US" altLang="en-US" sz="20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3: </a:t>
            </a:r>
            <a:r>
              <a:rPr lang="en-US" altLang="en-US" sz="2000"/>
              <a:t>answer </a:t>
            </a:r>
            <a:r>
              <a:rPr lang="en-US" altLang="en-US" sz="2000" dirty="0">
                <a:solidFill>
                  <a:schemeClr val="accent2"/>
                </a:solidFill>
              </a:rPr>
              <a:t> </a:t>
            </a:r>
            <a:endParaRPr lang="en-US" altLang="en-US" sz="2000" b="1" dirty="0">
              <a:solidFill>
                <a:schemeClr val="accent2"/>
              </a:solidFill>
            </a:endParaRPr>
          </a:p>
        </p:txBody>
      </p:sp>
      <p:sp>
        <p:nvSpPr>
          <p:cNvPr id="110597" name="Rectangle 1029">
            <a:extLst>
              <a:ext uri="{FF2B5EF4-FFF2-40B4-BE49-F238E27FC236}">
                <a16:creationId xmlns:a16="http://schemas.microsoft.com/office/drawing/2014/main" id="{38ED574B-34C2-0140-AE6B-E825F158C2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2800" y="4267200"/>
            <a:ext cx="1219200" cy="304800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Setup:</a:t>
            </a:r>
          </a:p>
        </p:txBody>
      </p:sp>
      <p:sp>
        <p:nvSpPr>
          <p:cNvPr id="110599" name="Text Box 1031">
            <a:extLst>
              <a:ext uri="{FF2B5EF4-FFF2-40B4-BE49-F238E27FC236}">
                <a16:creationId xmlns:a16="http://schemas.microsoft.com/office/drawing/2014/main" id="{0B184107-C386-B448-9902-1BA5C0CE7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381751"/>
            <a:ext cx="6076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1" u="sng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Please take a moment to mute your cell phone!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5366" name="Picture 1032">
            <a:extLst>
              <a:ext uri="{FF2B5EF4-FFF2-40B4-BE49-F238E27FC236}">
                <a16:creationId xmlns:a16="http://schemas.microsoft.com/office/drawing/2014/main" id="{1916D5F0-79B7-894E-B402-2274F61E2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0"/>
            <a:ext cx="8699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33">
            <a:extLst>
              <a:ext uri="{FF2B5EF4-FFF2-40B4-BE49-F238E27FC236}">
                <a16:creationId xmlns:a16="http://schemas.microsoft.com/office/drawing/2014/main" id="{0442931B-E898-0749-B40F-C7CED0A7B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6513" y="381000"/>
            <a:ext cx="14874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Use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a pencil,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not a pen!</a:t>
            </a:r>
          </a:p>
        </p:txBody>
      </p:sp>
      <p:pic>
        <p:nvPicPr>
          <p:cNvPr id="15368" name="Picture 1034" descr="Scantron2b">
            <a:extLst>
              <a:ext uri="{FF2B5EF4-FFF2-40B4-BE49-F238E27FC236}">
                <a16:creationId xmlns:a16="http://schemas.microsoft.com/office/drawing/2014/main" id="{A78BC932-3427-8249-85D3-E21B9D377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2841625"/>
            <a:ext cx="181927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Line 1038">
            <a:extLst>
              <a:ext uri="{FF2B5EF4-FFF2-40B4-BE49-F238E27FC236}">
                <a16:creationId xmlns:a16="http://schemas.microsoft.com/office/drawing/2014/main" id="{6A5D2584-B0FE-B54F-94E0-D349E408AA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114800"/>
            <a:ext cx="3810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Line 1039">
            <a:extLst>
              <a:ext uri="{FF2B5EF4-FFF2-40B4-BE49-F238E27FC236}">
                <a16:creationId xmlns:a16="http://schemas.microsoft.com/office/drawing/2014/main" id="{0515E687-7755-9940-9696-0B77FBB883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41960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Rectangle 1040">
            <a:extLst>
              <a:ext uri="{FF2B5EF4-FFF2-40B4-BE49-F238E27FC236}">
                <a16:creationId xmlns:a16="http://schemas.microsoft.com/office/drawing/2014/main" id="{A00D181F-420B-4140-9274-89AB5EB3D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57200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5372" name="Line 1041">
            <a:extLst>
              <a:ext uri="{FF2B5EF4-FFF2-40B4-BE49-F238E27FC236}">
                <a16:creationId xmlns:a16="http://schemas.microsoft.com/office/drawing/2014/main" id="{268440FB-C9ED-474D-B843-0D0A017DAB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9000" y="4572000"/>
            <a:ext cx="6096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73" name="Picture 1" descr="Scantron3.png">
            <a:extLst>
              <a:ext uri="{FF2B5EF4-FFF2-40B4-BE49-F238E27FC236}">
                <a16:creationId xmlns:a16="http://schemas.microsoft.com/office/drawing/2014/main" id="{818EDBAD-7C28-1A4A-9378-776FC23AF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2387600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Line 1036">
            <a:extLst>
              <a:ext uri="{FF2B5EF4-FFF2-40B4-BE49-F238E27FC236}">
                <a16:creationId xmlns:a16="http://schemas.microsoft.com/office/drawing/2014/main" id="{30F9B2BD-11FC-3F4D-BBB3-16676E448B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4400" y="1905000"/>
            <a:ext cx="1828800" cy="1752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Line 1037">
            <a:extLst>
              <a:ext uri="{FF2B5EF4-FFF2-40B4-BE49-F238E27FC236}">
                <a16:creationId xmlns:a16="http://schemas.microsoft.com/office/drawing/2014/main" id="{F17347E1-4A43-4F47-9985-43FBE6A021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" y="990600"/>
            <a:ext cx="20574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1042">
            <a:extLst>
              <a:ext uri="{FF2B5EF4-FFF2-40B4-BE49-F238E27FC236}">
                <a16:creationId xmlns:a16="http://schemas.microsoft.com/office/drawing/2014/main" id="{2F7B3157-7C79-344C-81BB-0C7E47B5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57086"/>
            <a:ext cx="6336748" cy="107721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CC00"/>
                </a:solidFill>
              </a:rPr>
              <a:t>Reading assignment</a:t>
            </a:r>
            <a:endParaRPr lang="en-US" altLang="en-US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/>
              <a:t>Cosmology, </a:t>
            </a:r>
            <a:r>
              <a:rPr lang="en-US" altLang="en-US" sz="2000"/>
              <a:t>Chapters </a:t>
            </a:r>
            <a:r>
              <a:rPr lang="en-US" altLang="en-US" sz="2000" dirty="0"/>
              <a:t>22-23</a:t>
            </a:r>
            <a:r>
              <a:rPr lang="en-US" altLang="en-US" sz="2000" i="1" dirty="0"/>
              <a:t>,</a:t>
            </a:r>
            <a:r>
              <a:rPr lang="en-US" altLang="en-US" sz="2000" dirty="0"/>
              <a:t> </a:t>
            </a:r>
            <a:r>
              <a:rPr lang="en-US" altLang="en-US" sz="2000" b="1" dirty="0"/>
              <a:t>pp. 648-697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chemeClr val="accent6"/>
                </a:solidFill>
              </a:rPr>
              <a:t>(A superficial reading will suffice)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microwave background&#10;&#10;Description automatically generated">
            <a:extLst>
              <a:ext uri="{FF2B5EF4-FFF2-40B4-BE49-F238E27FC236}">
                <a16:creationId xmlns:a16="http://schemas.microsoft.com/office/drawing/2014/main" id="{CA72B276-A2F4-D347-9E0B-FA3A5F496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60953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B65C41-DD93-5441-A1D6-1202B46070EE}"/>
              </a:ext>
            </a:extLst>
          </p:cNvPr>
          <p:cNvSpPr txBox="1"/>
          <p:nvPr/>
        </p:nvSpPr>
        <p:spPr>
          <a:xfrm>
            <a:off x="304800" y="57090"/>
            <a:ext cx="8008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Variation of the temperature of the CMB across the sky by ~ 0.00001 K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130704-B6CB-F840-BAD9-DA7C46129EAB}"/>
              </a:ext>
            </a:extLst>
          </p:cNvPr>
          <p:cNvSpPr txBox="1"/>
          <p:nvPr/>
        </p:nvSpPr>
        <p:spPr>
          <a:xfrm>
            <a:off x="1135856" y="6472535"/>
            <a:ext cx="6405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‘cold’ spots are the kernels of later galaxies</a:t>
            </a:r>
          </a:p>
        </p:txBody>
      </p:sp>
    </p:spTree>
    <p:extLst>
      <p:ext uri="{BB962C8B-B14F-4D97-AF65-F5344CB8AC3E}">
        <p14:creationId xmlns:p14="http://schemas.microsoft.com/office/powerpoint/2010/main" val="1031240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B9AA0-1DF8-814B-92FB-53517D94F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096000" cy="586432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First stars and galaxies: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84B50B-5D7E-FC4C-822E-CF0DA194DF02}"/>
              </a:ext>
            </a:extLst>
          </p:cNvPr>
          <p:cNvSpPr txBox="1"/>
          <p:nvPr/>
        </p:nvSpPr>
        <p:spPr>
          <a:xfrm>
            <a:off x="190330" y="693003"/>
            <a:ext cx="8506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At t≈200 </a:t>
            </a:r>
            <a:r>
              <a:rPr lang="en-US" dirty="0" err="1">
                <a:solidFill>
                  <a:srgbClr val="FFFF00"/>
                </a:solidFill>
              </a:rPr>
              <a:t>Myr</a:t>
            </a:r>
            <a:r>
              <a:rPr lang="en-US" dirty="0">
                <a:solidFill>
                  <a:srgbClr val="FFFF00"/>
                </a:solidFill>
              </a:rPr>
              <a:t>, z≈15, T≈40K, enough time has passed for gravity</a:t>
            </a:r>
          </a:p>
          <a:p>
            <a:r>
              <a:rPr lang="en-US" dirty="0">
                <a:solidFill>
                  <a:srgbClr val="FFFF00"/>
                </a:solidFill>
              </a:rPr>
              <a:t>   to start forming structure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645A5D-AA89-2D4B-933E-2A441E60B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9957"/>
            <a:ext cx="5243279" cy="39273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E55E3F-8DD1-2C49-AF9B-9C97E858A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602" y="1682018"/>
            <a:ext cx="3927398" cy="39273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676E70-D364-E742-9171-CFCA092DC1E1}"/>
              </a:ext>
            </a:extLst>
          </p:cNvPr>
          <p:cNvSpPr txBox="1"/>
          <p:nvPr/>
        </p:nvSpPr>
        <p:spPr>
          <a:xfrm>
            <a:off x="108663" y="5625829"/>
            <a:ext cx="8926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FFFF"/>
                </a:solidFill>
              </a:rPr>
              <a:t>Gas forms sheets, filaments, blobs and makes galaxies where dense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F750CA-73DA-3A4B-B42F-0D8A64F4D889}"/>
              </a:ext>
            </a:extLst>
          </p:cNvPr>
          <p:cNvSpPr txBox="1"/>
          <p:nvPr/>
        </p:nvSpPr>
        <p:spPr>
          <a:xfrm>
            <a:off x="1566136" y="6167735"/>
            <a:ext cx="6358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66FFFF"/>
                </a:solidFill>
              </a:rPr>
              <a:t>(Each bright dot is a galaxy or a galaxy cluster)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954DE7-652B-0845-BD1C-CA843CBC37DC}"/>
              </a:ext>
            </a:extLst>
          </p:cNvPr>
          <p:cNvSpPr/>
          <p:nvPr/>
        </p:nvSpPr>
        <p:spPr bwMode="auto">
          <a:xfrm>
            <a:off x="4876800" y="1679957"/>
            <a:ext cx="339802" cy="392739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549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DF53458-77FA-0A47-8E3C-B088C334A854}"/>
              </a:ext>
            </a:extLst>
          </p:cNvPr>
          <p:cNvSpPr txBox="1"/>
          <p:nvPr/>
        </p:nvSpPr>
        <p:spPr>
          <a:xfrm>
            <a:off x="-19534" y="5374486"/>
            <a:ext cx="34131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+mn-lt"/>
              </a:rPr>
              <a:t>Reionization: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C555E-4241-A649-A85F-38EB3F4B219D}"/>
              </a:ext>
            </a:extLst>
          </p:cNvPr>
          <p:cNvSpPr txBox="1"/>
          <p:nvPr/>
        </p:nvSpPr>
        <p:spPr>
          <a:xfrm>
            <a:off x="-19534" y="6027003"/>
            <a:ext cx="9163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First quasars’ (and stars’) UV ionizes intergalactic H</a:t>
            </a:r>
            <a:r>
              <a:rPr lang="en-US" baseline="30000" dirty="0">
                <a:solidFill>
                  <a:srgbClr val="FFFF00"/>
                </a:solidFill>
              </a:rPr>
              <a:t>0</a:t>
            </a:r>
            <a:r>
              <a:rPr lang="en-US" dirty="0">
                <a:solidFill>
                  <a:srgbClr val="FFFF00"/>
                </a:solidFill>
              </a:rPr>
              <a:t> into H</a:t>
            </a:r>
            <a:r>
              <a:rPr lang="en-US" baseline="30000" dirty="0">
                <a:solidFill>
                  <a:srgbClr val="FFFF00"/>
                </a:solidFill>
              </a:rPr>
              <a:t>+</a:t>
            </a:r>
            <a:r>
              <a:rPr lang="en-US" dirty="0">
                <a:solidFill>
                  <a:srgbClr val="FFFF00"/>
                </a:solidFill>
              </a:rPr>
              <a:t> and e</a:t>
            </a:r>
            <a:r>
              <a:rPr lang="en-US" baseline="30000" dirty="0">
                <a:solidFill>
                  <a:srgbClr val="FFFF00"/>
                </a:solidFill>
              </a:rPr>
              <a:t>-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From then on, star formation is only possible inside galaxies.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C23091-D4A7-9C4C-A197-EF8C6B323A5C}"/>
              </a:ext>
            </a:extLst>
          </p:cNvPr>
          <p:cNvSpPr txBox="1"/>
          <p:nvPr/>
        </p:nvSpPr>
        <p:spPr>
          <a:xfrm>
            <a:off x="495300" y="0"/>
            <a:ext cx="6854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First galaxies are very small and grow by collisions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DC31C6-3735-C846-8A37-82727ADAE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86953"/>
            <a:ext cx="7162800" cy="485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52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B43AFF-A68B-C840-905B-5052CEB4F82F}"/>
              </a:ext>
            </a:extLst>
          </p:cNvPr>
          <p:cNvSpPr txBox="1"/>
          <p:nvPr/>
        </p:nvSpPr>
        <p:spPr>
          <a:xfrm>
            <a:off x="914400" y="152400"/>
            <a:ext cx="7511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 story of the Universe (cosmology) and the Big Bang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ADD39C-D510-7B4C-866C-3738AF3871BA}"/>
              </a:ext>
            </a:extLst>
          </p:cNvPr>
          <p:cNvSpPr txBox="1"/>
          <p:nvPr/>
        </p:nvSpPr>
        <p:spPr>
          <a:xfrm>
            <a:off x="0" y="762000"/>
            <a:ext cx="9134856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 logic: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1: Observation –Hubble’s law : far-away galaxies are redshifted </a:t>
            </a:r>
          </a:p>
          <a:p>
            <a:r>
              <a:rPr lang="en-US" dirty="0">
                <a:solidFill>
                  <a:srgbClr val="FFFF00"/>
                </a:solidFill>
              </a:rPr>
              <a:t>                                                       proportionally to their distance</a:t>
            </a:r>
          </a:p>
          <a:p>
            <a:r>
              <a:rPr lang="en-US" sz="1800" dirty="0">
                <a:solidFill>
                  <a:srgbClr val="FFFF00"/>
                </a:solidFill>
              </a:rPr>
              <a:t>   (If redshift is correctly interpreted as the Doppler effect, the Universe is expanding and</a:t>
            </a:r>
          </a:p>
          <a:p>
            <a:r>
              <a:rPr lang="en-US" sz="1800" dirty="0">
                <a:solidFill>
                  <a:srgbClr val="FFFF00"/>
                </a:solidFill>
              </a:rPr>
              <a:t>       it all started in the Big Bang 14 billion years ago.)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2: Theory – General Relativity: Einstein ~1912, law of </a:t>
            </a:r>
          </a:p>
          <a:p>
            <a:r>
              <a:rPr lang="en-US" dirty="0">
                <a:solidFill>
                  <a:srgbClr val="FFFF00"/>
                </a:solidFill>
              </a:rPr>
              <a:t>                                                       gravity-space-time</a:t>
            </a:r>
          </a:p>
          <a:p>
            <a:r>
              <a:rPr lang="en-US" sz="1800" dirty="0">
                <a:solidFill>
                  <a:srgbClr val="FFFF00"/>
                </a:solidFill>
              </a:rPr>
              <a:t>    (Requires either an expanding Universe and a Big Bang or a contracting Universe and</a:t>
            </a:r>
          </a:p>
          <a:p>
            <a:r>
              <a:rPr lang="en-US" sz="1800" dirty="0">
                <a:solidFill>
                  <a:srgbClr val="FFFF00"/>
                </a:solidFill>
              </a:rPr>
              <a:t>       a Big Crunch or both.)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3: Circumstantial evidence: no stars are older than 10-12 billion </a:t>
            </a:r>
            <a:r>
              <a:rPr lang="en-US" dirty="0" err="1">
                <a:solidFill>
                  <a:srgbClr val="FFFF00"/>
                </a:solidFill>
              </a:rPr>
              <a:t>yrs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4: The early Universe was small, hot, and evenly spread-out gas</a:t>
            </a:r>
          </a:p>
          <a:p>
            <a:r>
              <a:rPr lang="en-US" sz="1800" dirty="0">
                <a:solidFill>
                  <a:srgbClr val="FFFF00"/>
                </a:solidFill>
              </a:rPr>
              <a:t>   (Expanding, cooling, and forming structure ever since</a:t>
            </a:r>
          </a:p>
          <a:p>
            <a:r>
              <a:rPr lang="en-US" sz="1800" dirty="0">
                <a:solidFill>
                  <a:srgbClr val="FFFF00"/>
                </a:solidFill>
              </a:rPr>
              <a:t>       structure formation is due to gravitational collapse – gravity is always attractive.) </a:t>
            </a:r>
          </a:p>
          <a:p>
            <a:endParaRPr lang="en-US" sz="1800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4347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5DC5D8-D866-BA4B-B18E-5C6072CA26FC}"/>
              </a:ext>
            </a:extLst>
          </p:cNvPr>
          <p:cNvSpPr txBox="1"/>
          <p:nvPr/>
        </p:nvSpPr>
        <p:spPr>
          <a:xfrm>
            <a:off x="152400" y="228600"/>
            <a:ext cx="866461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5: Observable predictions:  </a:t>
            </a:r>
            <a:r>
              <a:rPr lang="en-US" dirty="0">
                <a:solidFill>
                  <a:srgbClr val="FF0000"/>
                </a:solidFill>
              </a:rPr>
              <a:t>Today we are sure this is all correct.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a:  Redshift of far-away galaxies – details of the Hubble curve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b:  Cosmic background radiation – including details of strength, </a:t>
            </a:r>
          </a:p>
          <a:p>
            <a:r>
              <a:rPr lang="en-US" dirty="0">
                <a:solidFill>
                  <a:srgbClr val="FFFF00"/>
                </a:solidFill>
              </a:rPr>
              <a:t>        spectrum, even distribution, wave pattern over the sky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c:  Primordial nucleosynthesis made/left</a:t>
            </a:r>
          </a:p>
          <a:p>
            <a:r>
              <a:rPr lang="en-US" dirty="0">
                <a:solidFill>
                  <a:srgbClr val="FFFF00"/>
                </a:solidFill>
              </a:rPr>
              <a:t>        ~25% He, ~75% H, not much else 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d: Old galaxies were different (smaller, more star formation,</a:t>
            </a:r>
          </a:p>
          <a:p>
            <a:r>
              <a:rPr lang="en-US" dirty="0">
                <a:solidFill>
                  <a:srgbClr val="FFFF00"/>
                </a:solidFill>
              </a:rPr>
              <a:t>         larger number of AGN’s/quasars) – evolutionary effects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e:  Etc.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9C75C2E-0473-8D4D-9992-630EFB402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4273"/>
            <a:ext cx="9144000" cy="48837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27D6F6-60C7-EE46-BE64-42E265C68FB9}"/>
              </a:ext>
            </a:extLst>
          </p:cNvPr>
          <p:cNvSpPr txBox="1"/>
          <p:nvPr/>
        </p:nvSpPr>
        <p:spPr>
          <a:xfrm>
            <a:off x="762000" y="304800"/>
            <a:ext cx="818846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Long ago = far away                   redshift ~ recession velocity</a:t>
            </a:r>
          </a:p>
          <a:p>
            <a:r>
              <a:rPr lang="en-US" sz="2000" b="0" dirty="0"/>
              <a:t>( the big bang is in the sky,                          ( relativistic correction</a:t>
            </a:r>
          </a:p>
          <a:p>
            <a:r>
              <a:rPr lang="en-US" sz="2000" b="0" dirty="0"/>
              <a:t>   14 billion light years away)</a:t>
            </a:r>
            <a:r>
              <a:rPr lang="en-US" sz="2000" b="0" dirty="0">
                <a:latin typeface="Symbol" pitchFamily="2" charset="2"/>
              </a:rPr>
              <a:t>                      </a:t>
            </a:r>
            <a:r>
              <a:rPr lang="en-US" sz="2000" b="0" dirty="0">
                <a:solidFill>
                  <a:schemeClr val="accent2"/>
                </a:solidFill>
                <a:latin typeface="Symbol" pitchFamily="2" charset="2"/>
              </a:rPr>
              <a:t>Dl</a:t>
            </a:r>
            <a:r>
              <a:rPr lang="en-US" sz="2000" b="0" dirty="0">
                <a:solidFill>
                  <a:schemeClr val="accent2"/>
                </a:solidFill>
              </a:rPr>
              <a:t>/</a:t>
            </a:r>
            <a:r>
              <a:rPr lang="en-US" sz="2000" b="0" dirty="0">
                <a:solidFill>
                  <a:schemeClr val="accent2"/>
                </a:solidFill>
                <a:latin typeface="Symbol" pitchFamily="2" charset="2"/>
              </a:rPr>
              <a:t>l</a:t>
            </a:r>
            <a:r>
              <a:rPr lang="en-US" sz="2000" b="0" dirty="0">
                <a:solidFill>
                  <a:schemeClr val="accent2"/>
                </a:solidFill>
              </a:rPr>
              <a:t> = z  ≈  v/c </a:t>
            </a:r>
            <a:r>
              <a:rPr lang="en-US" sz="2000" b="0" dirty="0"/>
              <a:t>= z </a:t>
            </a:r>
            <a:r>
              <a:rPr lang="en-US" sz="1000" b="0" dirty="0">
                <a:solidFill>
                  <a:srgbClr val="373737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✕</a:t>
            </a:r>
            <a:r>
              <a:rPr lang="en-US" sz="2400" b="0" dirty="0"/>
              <a:t> </a:t>
            </a:r>
            <a:r>
              <a:rPr lang="en-US" sz="1600" b="0" baseline="30000" dirty="0"/>
              <a:t>1+z/2</a:t>
            </a:r>
            <a:r>
              <a:rPr lang="en-US" sz="1600" b="0" dirty="0"/>
              <a:t>/</a:t>
            </a:r>
            <a:r>
              <a:rPr lang="en-US" sz="1600" b="0" baseline="-25000" dirty="0"/>
              <a:t>1+z(1+z/2)    </a:t>
            </a:r>
            <a:r>
              <a:rPr lang="en-US" b="0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FEF50-DFF5-0D4B-98B6-DAB16885A670}"/>
              </a:ext>
            </a:extLst>
          </p:cNvPr>
          <p:cNvSpPr txBox="1"/>
          <p:nvPr/>
        </p:nvSpPr>
        <p:spPr>
          <a:xfrm>
            <a:off x="1845131" y="1511462"/>
            <a:ext cx="4211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farthest observed galaxy is at z=12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55875E-AA19-274C-A2A9-83C2D994D008}"/>
              </a:ext>
            </a:extLst>
          </p:cNvPr>
          <p:cNvCxnSpPr>
            <a:cxnSpLocks/>
          </p:cNvCxnSpPr>
          <p:nvPr/>
        </p:nvCxnSpPr>
        <p:spPr bwMode="auto">
          <a:xfrm>
            <a:off x="5943600" y="1828800"/>
            <a:ext cx="2514600" cy="533400"/>
          </a:xfrm>
          <a:prstGeom prst="straightConnector1">
            <a:avLst/>
          </a:prstGeom>
          <a:ln>
            <a:tailEnd type="triangle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46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F1C775-E38E-E743-8ECC-E2E5A92BD108}"/>
              </a:ext>
            </a:extLst>
          </p:cNvPr>
          <p:cNvSpPr txBox="1"/>
          <p:nvPr/>
        </p:nvSpPr>
        <p:spPr>
          <a:xfrm>
            <a:off x="2286000" y="17646"/>
            <a:ext cx="4124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evolution of the Universe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568EF23-1F83-924F-8BF9-29D5AE89EC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180756"/>
              </p:ext>
            </p:extLst>
          </p:nvPr>
        </p:nvGraphicFramePr>
        <p:xfrm>
          <a:off x="1" y="587156"/>
          <a:ext cx="9143999" cy="6270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7465">
                  <a:extLst>
                    <a:ext uri="{9D8B030D-6E8A-4147-A177-3AD203B41FA5}">
                      <a16:colId xmlns:a16="http://schemas.microsoft.com/office/drawing/2014/main" val="2926516788"/>
                    </a:ext>
                  </a:extLst>
                </a:gridCol>
                <a:gridCol w="1252602">
                  <a:extLst>
                    <a:ext uri="{9D8B030D-6E8A-4147-A177-3AD203B41FA5}">
                      <a16:colId xmlns:a16="http://schemas.microsoft.com/office/drawing/2014/main" val="729955319"/>
                    </a:ext>
                  </a:extLst>
                </a:gridCol>
                <a:gridCol w="782876">
                  <a:extLst>
                    <a:ext uri="{9D8B030D-6E8A-4147-A177-3AD203B41FA5}">
                      <a16:colId xmlns:a16="http://schemas.microsoft.com/office/drawing/2014/main" val="3448370552"/>
                    </a:ext>
                  </a:extLst>
                </a:gridCol>
                <a:gridCol w="1002083">
                  <a:extLst>
                    <a:ext uri="{9D8B030D-6E8A-4147-A177-3AD203B41FA5}">
                      <a16:colId xmlns:a16="http://schemas.microsoft.com/office/drawing/2014/main" val="1656181393"/>
                    </a:ext>
                  </a:extLst>
                </a:gridCol>
                <a:gridCol w="1199486">
                  <a:extLst>
                    <a:ext uri="{9D8B030D-6E8A-4147-A177-3AD203B41FA5}">
                      <a16:colId xmlns:a16="http://schemas.microsoft.com/office/drawing/2014/main" val="2945989321"/>
                    </a:ext>
                  </a:extLst>
                </a:gridCol>
                <a:gridCol w="3419487">
                  <a:extLst>
                    <a:ext uri="{9D8B030D-6E8A-4147-A177-3AD203B41FA5}">
                      <a16:colId xmlns:a16="http://schemas.microsoft.com/office/drawing/2014/main" val="2114049904"/>
                    </a:ext>
                  </a:extLst>
                </a:gridCol>
              </a:tblGrid>
              <a:tr h="6858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 after big bang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Tempera-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What is happening?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647081"/>
                  </a:ext>
                </a:extLst>
              </a:tr>
              <a:tr h="431930">
                <a:tc>
                  <a:txBody>
                    <a:bodyPr/>
                    <a:lstStyle/>
                    <a:p>
                      <a:r>
                        <a:rPr lang="en-US" sz="1400" dirty="0"/>
                        <a:t>Big Bang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∞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∞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∞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Booom</a:t>
                      </a:r>
                      <a:r>
                        <a:rPr lang="en-US" sz="1400" dirty="0"/>
                        <a:t>!!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334329"/>
                  </a:ext>
                </a:extLst>
              </a:tr>
              <a:tr h="507770">
                <a:tc>
                  <a:txBody>
                    <a:bodyPr/>
                    <a:lstStyle/>
                    <a:p>
                      <a:r>
                        <a:rPr lang="en-US" sz="1400" dirty="0"/>
                        <a:t>Inflation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</a:t>
                      </a:r>
                      <a:r>
                        <a:rPr lang="en-US" sz="1400" baseline="30000" dirty="0"/>
                        <a:t>-36</a:t>
                      </a:r>
                      <a:r>
                        <a:rPr lang="en-US" sz="1400" dirty="0"/>
                        <a:t>-10</a:t>
                      </a:r>
                      <a:r>
                        <a:rPr lang="en-US" sz="1400" baseline="30000" dirty="0"/>
                        <a:t>-32</a:t>
                      </a:r>
                    </a:p>
                    <a:p>
                      <a:r>
                        <a:rPr lang="en-US" sz="1400" dirty="0"/>
                        <a:t>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10</a:t>
                      </a:r>
                      <a:r>
                        <a:rPr lang="en-US" sz="1400" baseline="30000" dirty="0"/>
                        <a:t>28</a:t>
                      </a:r>
                      <a:r>
                        <a:rPr lang="en-US" sz="1400" dirty="0"/>
                        <a:t> to 10</a:t>
                      </a:r>
                      <a:r>
                        <a:rPr lang="en-US" sz="1400" baseline="30000" dirty="0"/>
                        <a:t>22 </a:t>
                      </a:r>
                      <a:r>
                        <a:rPr lang="en-US" sz="14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Universe expands 10</a:t>
                      </a:r>
                      <a:r>
                        <a:rPr lang="en-US" sz="1400" baseline="30000" dirty="0"/>
                        <a:t>26</a:t>
                      </a:r>
                      <a:r>
                        <a:rPr lang="en-US" sz="1400" dirty="0"/>
                        <a:t> times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744608"/>
                  </a:ext>
                </a:extLst>
              </a:tr>
              <a:tr h="67255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Primordial nucleosynthesis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~ 3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~3x10</a:t>
                      </a:r>
                      <a:r>
                        <a:rPr lang="en-US" sz="1400" baseline="30000" dirty="0"/>
                        <a:t>13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~ 10</a:t>
                      </a:r>
                      <a:r>
                        <a:rPr lang="en-US" sz="1400" baseline="30000" dirty="0"/>
                        <a:t>9</a:t>
                      </a:r>
                      <a:r>
                        <a:rPr lang="en-US" sz="1400" dirty="0"/>
                        <a:t>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H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→</a:t>
                      </a:r>
                      <a:r>
                        <a:rPr lang="en-US" sz="1400" dirty="0" err="1"/>
                        <a:t>He</a:t>
                      </a:r>
                      <a:r>
                        <a:rPr lang="en-US" sz="1400" dirty="0"/>
                        <a:t> fusion</a:t>
                      </a:r>
                    </a:p>
                    <a:p>
                      <a:r>
                        <a:rPr lang="en-US" sz="1400" dirty="0"/>
                        <a:t>76%-H, 24%-He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735549"/>
                  </a:ext>
                </a:extLst>
              </a:tr>
              <a:tr h="716852">
                <a:tc>
                  <a:txBody>
                    <a:bodyPr/>
                    <a:lstStyle/>
                    <a:p>
                      <a:r>
                        <a:rPr lang="en-US" sz="1400" dirty="0"/>
                        <a:t>Matter domination starts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47 </a:t>
                      </a:r>
                      <a:r>
                        <a:rPr lang="en-US" sz="1400" dirty="0" err="1"/>
                        <a:t>kyr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3300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8.9x10</a:t>
                      </a:r>
                      <a:r>
                        <a:rPr lang="en-US" sz="1400" baseline="30000" dirty="0"/>
                        <a:t>-20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g/cm</a:t>
                      </a:r>
                      <a:r>
                        <a:rPr lang="en-US" sz="1400" baseline="30000" dirty="0"/>
                        <a:t>3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9000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Gravity of matter overtakes gravity of photons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792277"/>
                  </a:ext>
                </a:extLst>
              </a:tr>
              <a:tr h="507770">
                <a:tc>
                  <a:txBody>
                    <a:bodyPr/>
                    <a:lstStyle/>
                    <a:p>
                      <a:r>
                        <a:rPr lang="en-US" sz="1400" dirty="0"/>
                        <a:t>Decoupling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370 </a:t>
                      </a:r>
                      <a:r>
                        <a:rPr lang="en-US" sz="1400" dirty="0" err="1"/>
                        <a:t>ky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3.3x10</a:t>
                      </a:r>
                      <a:r>
                        <a:rPr lang="en-US" sz="1400" baseline="30000" dirty="0"/>
                        <a:t>-21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g/cm</a:t>
                      </a:r>
                      <a:r>
                        <a:rPr lang="en-US" sz="1400" baseline="30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3000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Universe becomes transparent</a:t>
                      </a:r>
                    </a:p>
                    <a:p>
                      <a:r>
                        <a:rPr lang="en-US" sz="1400" dirty="0"/>
                        <a:t>Beginning of ‘dark age’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242108"/>
                  </a:ext>
                </a:extLst>
              </a:tr>
              <a:tr h="71685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First stars and galaxies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~ 200 </a:t>
                      </a:r>
                      <a:r>
                        <a:rPr lang="en-US" sz="1400" dirty="0" err="1"/>
                        <a:t>Myr</a:t>
                      </a:r>
                      <a:endParaRPr lang="en-US" sz="1400" dirty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~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1.0x10</a:t>
                      </a:r>
                      <a:r>
                        <a:rPr lang="en-US" sz="1400" baseline="30000" dirty="0"/>
                        <a:t>-26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g/cm</a:t>
                      </a:r>
                      <a:r>
                        <a:rPr lang="en-US" sz="1400" baseline="30000" dirty="0"/>
                        <a:t>3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~ 40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End of ‘dark age’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807306"/>
                  </a:ext>
                </a:extLst>
              </a:tr>
              <a:tr h="716852">
                <a:tc>
                  <a:txBody>
                    <a:bodyPr/>
                    <a:lstStyle/>
                    <a:p>
                      <a:r>
                        <a:rPr lang="en-US" sz="1400" dirty="0"/>
                        <a:t>Reionization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~ 200 </a:t>
                      </a:r>
                      <a:r>
                        <a:rPr lang="en-US" sz="1400" dirty="0" err="1"/>
                        <a:t>Myr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~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1.0x10</a:t>
                      </a:r>
                      <a:r>
                        <a:rPr lang="en-US" sz="1400" baseline="30000" dirty="0"/>
                        <a:t>-26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g/cm</a:t>
                      </a:r>
                      <a:r>
                        <a:rPr lang="en-US" sz="1400" baseline="30000" dirty="0"/>
                        <a:t>3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~ 40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Interstellar hydrogen becomes ionized </a:t>
                      </a:r>
                      <a:r>
                        <a:rPr lang="en-US" sz="1400"/>
                        <a:t>from quasar’s UV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4127071"/>
                  </a:ext>
                </a:extLst>
              </a:tr>
              <a:tr h="71685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Dark energy domination starts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9.6 </a:t>
                      </a:r>
                      <a:r>
                        <a:rPr lang="en-US" sz="1400" dirty="0" err="1"/>
                        <a:t>Gyr</a:t>
                      </a:r>
                      <a:endParaRPr lang="en-US" sz="1400" dirty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1.3x10</a:t>
                      </a:r>
                      <a:r>
                        <a:rPr lang="en-US" sz="1400" baseline="30000" dirty="0"/>
                        <a:t>-29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g/cm</a:t>
                      </a:r>
                      <a:r>
                        <a:rPr lang="en-US" sz="1400" baseline="30000" dirty="0"/>
                        <a:t>3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3.79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Gravity of dark energy overtakes gravity of matter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059665"/>
                  </a:ext>
                </a:extLst>
              </a:tr>
              <a:tr h="507770">
                <a:tc>
                  <a:txBody>
                    <a:bodyPr/>
                    <a:lstStyle/>
                    <a:p>
                      <a:r>
                        <a:rPr lang="en-US" sz="1400" dirty="0"/>
                        <a:t>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13.8 </a:t>
                      </a:r>
                      <a:r>
                        <a:rPr lang="en-US" sz="1400" dirty="0" err="1"/>
                        <a:t>Gyr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9.2x10</a:t>
                      </a:r>
                      <a:r>
                        <a:rPr lang="en-US" sz="1400" baseline="30000" dirty="0"/>
                        <a:t>-30</a:t>
                      </a:r>
                    </a:p>
                    <a:p>
                      <a:r>
                        <a:rPr lang="en-US" sz="1400" dirty="0"/>
                        <a:t>g/cm</a:t>
                      </a:r>
                      <a:r>
                        <a:rPr lang="en-US" sz="1400" baseline="30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2.73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527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2655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2041E-982C-CC4D-AF62-5836E28E5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7696200" cy="838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Primordial nucleosynthesis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2E78F7-B12A-1E4A-A740-DFD2B98342D8}"/>
              </a:ext>
            </a:extLst>
          </p:cNvPr>
          <p:cNvSpPr txBox="1"/>
          <p:nvPr/>
        </p:nvSpPr>
        <p:spPr>
          <a:xfrm>
            <a:off x="208818" y="965537"/>
            <a:ext cx="8726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 t&lt;3min, T&gt;10</a:t>
            </a:r>
            <a:r>
              <a:rPr lang="en-US" baseline="30000" dirty="0"/>
              <a:t>9</a:t>
            </a:r>
            <a:r>
              <a:rPr lang="en-US" dirty="0"/>
              <a:t>K, z&gt;3</a:t>
            </a:r>
            <a:r>
              <a:rPr lang="en-US" sz="1600" dirty="0">
                <a:solidFill>
                  <a:srgbClr val="373737"/>
                </a:solidFill>
                <a:effectLst/>
                <a:latin typeface="Zapf Dingbats"/>
              </a:rPr>
              <a:t>✕</a:t>
            </a:r>
            <a:r>
              <a:rPr lang="en-US" dirty="0"/>
              <a:t>10</a:t>
            </a:r>
            <a:r>
              <a:rPr lang="en-US" baseline="30000" dirty="0"/>
              <a:t>13</a:t>
            </a:r>
            <a:r>
              <a:rPr lang="en-US" dirty="0"/>
              <a:t> all nuclei break up in the heat. </a:t>
            </a:r>
          </a:p>
          <a:p>
            <a:r>
              <a:rPr lang="en-US" dirty="0"/>
              <a:t>   The Universe is an evenly distributed gas of p</a:t>
            </a:r>
            <a:r>
              <a:rPr lang="en-US" baseline="30000" dirty="0"/>
              <a:t>+</a:t>
            </a:r>
            <a:r>
              <a:rPr lang="en-US" dirty="0"/>
              <a:t> and e</a:t>
            </a:r>
            <a:r>
              <a:rPr lang="en-US" baseline="30000" dirty="0"/>
              <a:t>-</a:t>
            </a:r>
            <a:r>
              <a:rPr lang="en-US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656E3-5255-AC4A-AA85-F2124686C651}"/>
              </a:ext>
            </a:extLst>
          </p:cNvPr>
          <p:cNvSpPr txBox="1"/>
          <p:nvPr/>
        </p:nvSpPr>
        <p:spPr>
          <a:xfrm>
            <a:off x="2019071" y="1871246"/>
            <a:ext cx="6839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Universe is cooling: </a:t>
            </a:r>
            <a:r>
              <a:rPr lang="en-US" sz="1600" dirty="0">
                <a:solidFill>
                  <a:schemeClr val="accent2"/>
                </a:solidFill>
                <a:highlight>
                  <a:srgbClr val="FFFF00"/>
                </a:highlight>
              </a:rPr>
              <a:t>at t≈3min, T=10</a:t>
            </a:r>
            <a:r>
              <a:rPr lang="en-US" sz="1600" baseline="30000" dirty="0">
                <a:solidFill>
                  <a:schemeClr val="accent2"/>
                </a:solidFill>
                <a:highlight>
                  <a:srgbClr val="FFFF00"/>
                </a:highlight>
              </a:rPr>
              <a:t>9</a:t>
            </a:r>
            <a:r>
              <a:rPr lang="en-US" sz="1600" dirty="0">
                <a:solidFill>
                  <a:schemeClr val="accent2"/>
                </a:solidFill>
                <a:highlight>
                  <a:srgbClr val="FFFF00"/>
                </a:highlight>
              </a:rPr>
              <a:t>K, z≈3</a:t>
            </a:r>
            <a:r>
              <a:rPr lang="en-US" sz="1600" dirty="0">
                <a:solidFill>
                  <a:schemeClr val="accent2"/>
                </a:solidFill>
                <a:effectLst/>
                <a:highlight>
                  <a:srgbClr val="FFFF00"/>
                </a:highlight>
                <a:latin typeface="Zapf Dingbats"/>
              </a:rPr>
              <a:t>✕</a:t>
            </a:r>
            <a:r>
              <a:rPr lang="en-US" sz="1600" dirty="0">
                <a:solidFill>
                  <a:schemeClr val="accent2"/>
                </a:solidFill>
                <a:highlight>
                  <a:srgbClr val="FFFF00"/>
                </a:highlight>
              </a:rPr>
              <a:t>10</a:t>
            </a:r>
            <a:r>
              <a:rPr lang="en-US" sz="1600" baseline="30000" dirty="0">
                <a:solidFill>
                  <a:schemeClr val="accent2"/>
                </a:solidFill>
                <a:highlight>
                  <a:srgbClr val="FFFF00"/>
                </a:highlight>
              </a:rPr>
              <a:t>13</a:t>
            </a:r>
            <a:r>
              <a:rPr lang="en-US" sz="1600" dirty="0"/>
              <a:t>, </a:t>
            </a:r>
            <a:r>
              <a:rPr lang="en-US" sz="1600" dirty="0" err="1"/>
              <a:t>H</a:t>
            </a:r>
            <a:r>
              <a:rPr lang="en-US" sz="1600" dirty="0" err="1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→</a:t>
            </a:r>
            <a:r>
              <a:rPr lang="en-US" sz="1600" dirty="0" err="1"/>
              <a:t>He</a:t>
            </a:r>
            <a:r>
              <a:rPr lang="en-US" sz="1600" dirty="0"/>
              <a:t> fusion starts.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4A9266-19A0-B842-AB0C-851FFC2E9033}"/>
              </a:ext>
            </a:extLst>
          </p:cNvPr>
          <p:cNvSpPr txBox="1"/>
          <p:nvPr/>
        </p:nvSpPr>
        <p:spPr>
          <a:xfrm>
            <a:off x="1981200" y="3820180"/>
            <a:ext cx="6604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Universe is cooling: at </a:t>
            </a:r>
            <a:r>
              <a:rPr lang="en-US" sz="1600" dirty="0">
                <a:highlight>
                  <a:srgbClr val="FFFF00"/>
                </a:highlight>
              </a:rPr>
              <a:t>t≈20min, T≈10</a:t>
            </a:r>
            <a:r>
              <a:rPr lang="en-US" sz="1600" baseline="30000" dirty="0">
                <a:highlight>
                  <a:srgbClr val="FFFF00"/>
                </a:highlight>
              </a:rPr>
              <a:t>6</a:t>
            </a:r>
            <a:r>
              <a:rPr lang="en-US" sz="1600" dirty="0">
                <a:highlight>
                  <a:srgbClr val="FFFF00"/>
                </a:highlight>
              </a:rPr>
              <a:t>K, z≈10</a:t>
            </a:r>
            <a:r>
              <a:rPr lang="en-US" sz="1600" baseline="30000" dirty="0">
                <a:highlight>
                  <a:srgbClr val="FFFF00"/>
                </a:highlight>
              </a:rPr>
              <a:t>12</a:t>
            </a:r>
            <a:r>
              <a:rPr lang="en-US" sz="1600" dirty="0"/>
              <a:t>, </a:t>
            </a:r>
            <a:r>
              <a:rPr lang="en-US" sz="1600" dirty="0" err="1"/>
              <a:t>H</a:t>
            </a:r>
            <a:r>
              <a:rPr lang="en-US" sz="1600" dirty="0" err="1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→</a:t>
            </a:r>
            <a:r>
              <a:rPr lang="en-US" sz="1600" dirty="0" err="1"/>
              <a:t>He</a:t>
            </a:r>
            <a:r>
              <a:rPr lang="en-US" sz="1600" dirty="0"/>
              <a:t> fusion ends.</a:t>
            </a:r>
          </a:p>
          <a:p>
            <a:r>
              <a:rPr lang="en-US" sz="1600" dirty="0"/>
              <a:t>Result: 76% H, 24% He, not much else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ACC6DCAB-05CC-FF45-B202-B0773CE7A6F6}"/>
              </a:ext>
            </a:extLst>
          </p:cNvPr>
          <p:cNvSpPr/>
          <p:nvPr/>
        </p:nvSpPr>
        <p:spPr bwMode="auto">
          <a:xfrm>
            <a:off x="878391" y="2212032"/>
            <a:ext cx="217636" cy="1597968"/>
          </a:xfrm>
          <a:prstGeom prst="rightBrac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00EE9FAF-ABD1-084D-9360-F1EB85935D67}"/>
              </a:ext>
            </a:extLst>
          </p:cNvPr>
          <p:cNvSpPr/>
          <p:nvPr/>
        </p:nvSpPr>
        <p:spPr bwMode="auto">
          <a:xfrm>
            <a:off x="1547715" y="2057400"/>
            <a:ext cx="497391" cy="1066800"/>
          </a:xfrm>
          <a:prstGeom prst="leftBrace">
            <a:avLst/>
          </a:prstGeom>
          <a:noFill/>
          <a:ln>
            <a:solidFill>
              <a:srgbClr val="FF33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7E748D-DE6B-DC4E-922F-E0C168917847}"/>
              </a:ext>
            </a:extLst>
          </p:cNvPr>
          <p:cNvSpPr txBox="1"/>
          <p:nvPr/>
        </p:nvSpPr>
        <p:spPr>
          <a:xfrm>
            <a:off x="1981200" y="2952690"/>
            <a:ext cx="72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10</a:t>
            </a:r>
            <a:r>
              <a:rPr lang="en-US" sz="2000" baseline="30000" dirty="0"/>
              <a:t>7</a:t>
            </a:r>
            <a:r>
              <a:rPr lang="en-US" sz="2000" dirty="0"/>
              <a:t>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FB89C5-3459-5C4A-A392-17241EF21ECA}"/>
              </a:ext>
            </a:extLst>
          </p:cNvPr>
          <p:cNvSpPr txBox="1"/>
          <p:nvPr/>
        </p:nvSpPr>
        <p:spPr>
          <a:xfrm>
            <a:off x="0" y="2286000"/>
            <a:ext cx="1546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Not enough He</a:t>
            </a:r>
          </a:p>
          <a:p>
            <a:r>
              <a:rPr lang="en-US" sz="1200" dirty="0">
                <a:solidFill>
                  <a:srgbClr val="FF0000"/>
                </a:solidFill>
              </a:rPr>
              <a:t>for </a:t>
            </a:r>
            <a:r>
              <a:rPr lang="en-US" sz="1200" dirty="0" err="1">
                <a:solidFill>
                  <a:srgbClr val="FF0000"/>
                </a:solidFill>
              </a:rPr>
              <a:t>He</a:t>
            </a:r>
            <a:r>
              <a:rPr lang="en-US" sz="1200" dirty="0" err="1">
                <a:solidFill>
                  <a:srgbClr val="FF0000"/>
                </a:solidFill>
                <a:effectLst/>
                <a:latin typeface="Lucida Grande" panose="020B0600040502020204" pitchFamily="34" charset="0"/>
              </a:rPr>
              <a:t>→</a:t>
            </a:r>
            <a:r>
              <a:rPr lang="en-US" sz="1200" dirty="0" err="1">
                <a:solidFill>
                  <a:srgbClr val="FF0000"/>
                </a:solidFill>
              </a:rPr>
              <a:t>CNO</a:t>
            </a:r>
            <a:r>
              <a:rPr lang="en-US" sz="1200" dirty="0">
                <a:solidFill>
                  <a:srgbClr val="FF0000"/>
                </a:solidFill>
              </a:rPr>
              <a:t> to run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867E91BE-FB94-7D4A-BFEC-B2F1078BAAE4}"/>
              </a:ext>
            </a:extLst>
          </p:cNvPr>
          <p:cNvSpPr/>
          <p:nvPr/>
        </p:nvSpPr>
        <p:spPr bwMode="auto">
          <a:xfrm>
            <a:off x="1560009" y="3198168"/>
            <a:ext cx="497391" cy="992832"/>
          </a:xfrm>
          <a:prstGeom prst="leftBrace">
            <a:avLst/>
          </a:prstGeom>
          <a:noFill/>
          <a:ln>
            <a:solidFill>
              <a:srgbClr val="FF33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A0B4A-3BE7-1743-87FE-B25CED4E77B2}"/>
              </a:ext>
            </a:extLst>
          </p:cNvPr>
          <p:cNvSpPr txBox="1"/>
          <p:nvPr/>
        </p:nvSpPr>
        <p:spPr>
          <a:xfrm>
            <a:off x="-23715" y="3352800"/>
            <a:ext cx="1584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Too cold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for </a:t>
            </a:r>
            <a:r>
              <a:rPr lang="en-US" sz="1200" dirty="0" err="1">
                <a:solidFill>
                  <a:srgbClr val="FF0000"/>
                </a:solidFill>
              </a:rPr>
              <a:t>He</a:t>
            </a:r>
            <a:r>
              <a:rPr lang="en-US" sz="1200" dirty="0" err="1">
                <a:solidFill>
                  <a:srgbClr val="FF0000"/>
                </a:solidFill>
                <a:effectLst/>
                <a:latin typeface="Lucida Grande" panose="020B0600040502020204" pitchFamily="34" charset="0"/>
              </a:rPr>
              <a:t>→</a:t>
            </a:r>
            <a:r>
              <a:rPr lang="en-US" sz="1200" dirty="0" err="1">
                <a:solidFill>
                  <a:srgbClr val="FF0000"/>
                </a:solidFill>
              </a:rPr>
              <a:t>CNO</a:t>
            </a:r>
            <a:r>
              <a:rPr lang="en-US" sz="1200" dirty="0">
                <a:solidFill>
                  <a:srgbClr val="FF0000"/>
                </a:solidFill>
              </a:rPr>
              <a:t> to run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60D69-1698-9346-B830-00C3A24C175A}"/>
              </a:ext>
            </a:extLst>
          </p:cNvPr>
          <p:cNvSpPr txBox="1"/>
          <p:nvPr/>
        </p:nvSpPr>
        <p:spPr>
          <a:xfrm>
            <a:off x="670114" y="4680466"/>
            <a:ext cx="80515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other nuclei were made much later, inside stars.</a:t>
            </a:r>
          </a:p>
          <a:p>
            <a:endParaRPr lang="en-US" dirty="0"/>
          </a:p>
          <a:p>
            <a:r>
              <a:rPr lang="en-US" dirty="0"/>
              <a:t>One great success of ‘Big Bang theory’: </a:t>
            </a:r>
          </a:p>
          <a:p>
            <a:r>
              <a:rPr lang="en-US" dirty="0"/>
              <a:t>   - old stars are 76% H, 24% He and not much else.</a:t>
            </a:r>
          </a:p>
          <a:p>
            <a:r>
              <a:rPr lang="en-US" dirty="0"/>
              <a:t>   - interstellar matter is almost everywhere 76% H, 24% He.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63CE1B81-A5FC-164F-9C96-676611548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2263913"/>
            <a:ext cx="2028865" cy="154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6E19CC14-7E64-F740-8169-41CA97071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85" y="2222014"/>
            <a:ext cx="2105215" cy="15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4F910A-CF02-5D4C-AF09-F6C04F9077BC}"/>
              </a:ext>
            </a:extLst>
          </p:cNvPr>
          <p:cNvSpPr txBox="1"/>
          <p:nvPr/>
        </p:nvSpPr>
        <p:spPr>
          <a:xfrm>
            <a:off x="4648200" y="2891135"/>
            <a:ext cx="209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/>
                <a:latin typeface="Lucida Grande" panose="020B0600040502020204" pitchFamily="34" charset="0"/>
                <a:cs typeface="Lucida Grande" panose="020B0600040502020204" pitchFamily="34" charset="0"/>
              </a:rPr>
              <a:t>←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YES  </a:t>
            </a:r>
            <a:r>
              <a:rPr lang="en-US" dirty="0">
                <a:solidFill>
                  <a:srgbClr val="FF0000"/>
                </a:solidFill>
              </a:rPr>
              <a:t>NO</a:t>
            </a:r>
            <a:r>
              <a:rPr lang="en-US" dirty="0">
                <a:solidFill>
                  <a:srgbClr val="FF0000"/>
                </a:solidFill>
                <a:effectLst/>
                <a:latin typeface="Lucida Grande" panose="020B0600040502020204" pitchFamily="34" charset="0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1667359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41EBA-1B51-4540-857E-79D72A66F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1200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</a:rPr>
              <a:t>Recombination, decoupling and the cosmic microwave background (CMB)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EED616-85A6-7B4A-ADCB-73B135FCC0F3}"/>
              </a:ext>
            </a:extLst>
          </p:cNvPr>
          <p:cNvSpPr txBox="1"/>
          <p:nvPr/>
        </p:nvSpPr>
        <p:spPr>
          <a:xfrm>
            <a:off x="152400" y="1981200"/>
            <a:ext cx="8991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At </a:t>
            </a:r>
            <a:r>
              <a:rPr lang="en-US" dirty="0">
                <a:solidFill>
                  <a:srgbClr val="66FFFF"/>
                </a:solidFill>
                <a:highlight>
                  <a:srgbClr val="5F5F5F"/>
                </a:highlight>
              </a:rPr>
              <a:t>t~370 </a:t>
            </a:r>
            <a:r>
              <a:rPr lang="en-US" dirty="0" err="1">
                <a:solidFill>
                  <a:srgbClr val="66FFFF"/>
                </a:solidFill>
                <a:highlight>
                  <a:srgbClr val="5F5F5F"/>
                </a:highlight>
              </a:rPr>
              <a:t>kyr</a:t>
            </a:r>
            <a:r>
              <a:rPr lang="en-US" dirty="0">
                <a:solidFill>
                  <a:srgbClr val="66FFFF"/>
                </a:solidFill>
                <a:highlight>
                  <a:srgbClr val="5F5F5F"/>
                </a:highlight>
              </a:rPr>
              <a:t> , T~3000 K, z~1100</a:t>
            </a:r>
            <a:r>
              <a:rPr lang="en-US" dirty="0">
                <a:solidFill>
                  <a:schemeClr val="accent3"/>
                </a:solidFill>
                <a:highlight>
                  <a:srgbClr val="5F5F5F"/>
                </a:highlight>
              </a:rPr>
              <a:t> </a:t>
            </a:r>
            <a:r>
              <a:rPr lang="en-US" dirty="0">
                <a:solidFill>
                  <a:schemeClr val="accent3"/>
                </a:solidFill>
              </a:rPr>
              <a:t>four things happen:</a:t>
            </a:r>
          </a:p>
          <a:p>
            <a:endParaRPr lang="en-US" dirty="0">
              <a:solidFill>
                <a:schemeClr val="accent3"/>
              </a:solidFill>
              <a:highlight>
                <a:srgbClr val="FFFF00"/>
              </a:highlight>
            </a:endParaRPr>
          </a:p>
          <a:p>
            <a:pPr marL="514350" indent="-514350">
              <a:buAutoNum type="romanLcParenBoth"/>
            </a:pPr>
            <a:r>
              <a:rPr lang="en-US" dirty="0">
                <a:solidFill>
                  <a:schemeClr val="accent3"/>
                </a:solidFill>
              </a:rPr>
              <a:t>Recombination: universe is cold enough for </a:t>
            </a:r>
            <a:r>
              <a:rPr lang="en-US" dirty="0" err="1">
                <a:solidFill>
                  <a:schemeClr val="accent3"/>
                </a:solidFill>
              </a:rPr>
              <a:t>p</a:t>
            </a:r>
            <a:r>
              <a:rPr lang="en-US" baseline="30000" dirty="0" err="1">
                <a:solidFill>
                  <a:schemeClr val="accent3"/>
                </a:solidFill>
              </a:rPr>
              <a:t>+</a:t>
            </a:r>
            <a:r>
              <a:rPr lang="en-US" dirty="0" err="1">
                <a:solidFill>
                  <a:schemeClr val="accent3"/>
                </a:solidFill>
              </a:rPr>
              <a:t>e</a:t>
            </a:r>
            <a:r>
              <a:rPr lang="en-US" baseline="30000" dirty="0">
                <a:solidFill>
                  <a:schemeClr val="accent3"/>
                </a:solidFill>
              </a:rPr>
              <a:t>-</a:t>
            </a:r>
            <a:r>
              <a:rPr lang="en-US" dirty="0">
                <a:solidFill>
                  <a:schemeClr val="accent3"/>
                </a:solidFill>
                <a:effectLst/>
                <a:latin typeface="Lucida Grande" panose="020B0600040502020204" pitchFamily="34" charset="0"/>
              </a:rPr>
              <a:t>→</a:t>
            </a:r>
            <a:r>
              <a:rPr lang="en-US" dirty="0">
                <a:solidFill>
                  <a:schemeClr val="accent3"/>
                </a:solidFill>
              </a:rPr>
              <a:t>H</a:t>
            </a:r>
            <a:r>
              <a:rPr lang="en-US" baseline="30000" dirty="0">
                <a:solidFill>
                  <a:schemeClr val="accent3"/>
                </a:solidFill>
              </a:rPr>
              <a:t>0</a:t>
            </a:r>
            <a:r>
              <a:rPr lang="en-US" dirty="0">
                <a:solidFill>
                  <a:schemeClr val="accent3"/>
                </a:solidFill>
              </a:rPr>
              <a:t> atoms</a:t>
            </a:r>
          </a:p>
          <a:p>
            <a:pPr marL="514350" indent="-514350">
              <a:buAutoNum type="romanLcParenBoth"/>
            </a:pPr>
            <a:endParaRPr lang="en-US" dirty="0">
              <a:solidFill>
                <a:schemeClr val="accent3"/>
              </a:solidFill>
            </a:endParaRPr>
          </a:p>
          <a:p>
            <a:pPr marL="514350" indent="-514350">
              <a:buAutoNum type="romanLcParenBoth" startAt="2"/>
            </a:pPr>
            <a:r>
              <a:rPr lang="en-US" dirty="0">
                <a:solidFill>
                  <a:schemeClr val="accent3"/>
                </a:solidFill>
              </a:rPr>
              <a:t>Decoupling: the Universe becomes transparent</a:t>
            </a:r>
          </a:p>
          <a:p>
            <a:pPr marL="514350" indent="-514350">
              <a:buAutoNum type="romanLcParenBoth" startAt="2"/>
            </a:pPr>
            <a:endParaRPr lang="en-US" dirty="0">
              <a:solidFill>
                <a:schemeClr val="accent3"/>
              </a:solidFill>
            </a:endParaRPr>
          </a:p>
          <a:p>
            <a:r>
              <a:rPr lang="en-US" dirty="0">
                <a:solidFill>
                  <a:schemeClr val="accent3"/>
                </a:solidFill>
              </a:rPr>
              <a:t>(iii) CMB radiated off</a:t>
            </a:r>
          </a:p>
          <a:p>
            <a:endParaRPr lang="en-US" dirty="0">
              <a:solidFill>
                <a:schemeClr val="accent3"/>
              </a:solidFill>
            </a:endParaRPr>
          </a:p>
          <a:p>
            <a:r>
              <a:rPr lang="en-US" dirty="0">
                <a:solidFill>
                  <a:schemeClr val="accent3"/>
                </a:solidFill>
              </a:rPr>
              <a:t>(iv) Dark age starts: still no stars, matter is very uniform H</a:t>
            </a:r>
            <a:r>
              <a:rPr lang="en-US" baseline="30000" dirty="0">
                <a:solidFill>
                  <a:schemeClr val="accent3"/>
                </a:solidFill>
              </a:rPr>
              <a:t>0</a:t>
            </a:r>
            <a:r>
              <a:rPr lang="en-US" dirty="0">
                <a:solidFill>
                  <a:schemeClr val="accent3"/>
                </a:solidFill>
              </a:rPr>
              <a:t> gas</a:t>
            </a:r>
          </a:p>
        </p:txBody>
      </p:sp>
    </p:spTree>
    <p:extLst>
      <p:ext uri="{BB962C8B-B14F-4D97-AF65-F5344CB8AC3E}">
        <p14:creationId xmlns:p14="http://schemas.microsoft.com/office/powerpoint/2010/main" val="3480625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2"/>
          <p:cNvSpPr txBox="1">
            <a:spLocks noChangeArrowheads="1"/>
          </p:cNvSpPr>
          <p:nvPr/>
        </p:nvSpPr>
        <p:spPr bwMode="auto">
          <a:xfrm>
            <a:off x="1587247" y="0"/>
            <a:ext cx="59361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x-none" sz="2800" dirty="0">
                <a:solidFill>
                  <a:srgbClr val="FF0000"/>
                </a:solidFill>
              </a:rPr>
              <a:t>Cosmic background radiation (CMB)</a:t>
            </a:r>
            <a:endParaRPr lang="en-US" altLang="x-none" b="0" dirty="0"/>
          </a:p>
        </p:txBody>
      </p:sp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2688"/>
            <a:ext cx="5943600" cy="44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474663" y="838200"/>
            <a:ext cx="809548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l"/>
            <a:r>
              <a:rPr lang="en-US" altLang="x-none" b="0" dirty="0"/>
              <a:t>Right after Big bang the Universe was hot:</a:t>
            </a:r>
          </a:p>
          <a:p>
            <a:pPr algn="l"/>
            <a:r>
              <a:rPr lang="en-US" altLang="x-none" b="0" dirty="0"/>
              <a:t>	 - interstellar matter was dense and it glowed</a:t>
            </a:r>
          </a:p>
          <a:p>
            <a:pPr algn="l"/>
            <a:endParaRPr lang="en-US" altLang="x-none" b="0" dirty="0"/>
          </a:p>
          <a:p>
            <a:pPr algn="l"/>
            <a:r>
              <a:rPr lang="en-US" altLang="x-none" b="0" dirty="0"/>
              <a:t>Light started then but cooled down - now 2.728 K (radio waves)</a:t>
            </a: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5958733" y="2465388"/>
            <a:ext cx="312938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 b="0" dirty="0">
                <a:solidFill>
                  <a:srgbClr val="FF0000"/>
                </a:solidFill>
              </a:rPr>
              <a:t>Background radiation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 b="0" dirty="0">
                <a:solidFill>
                  <a:srgbClr val="FF0000"/>
                </a:solidFill>
              </a:rPr>
              <a:t> is a relic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 b="0" dirty="0">
                <a:solidFill>
                  <a:srgbClr val="FF0000"/>
                </a:solidFill>
              </a:rPr>
              <a:t> of the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 b="0" dirty="0">
                <a:solidFill>
                  <a:srgbClr val="FF0000"/>
                </a:solidFill>
              </a:rPr>
              <a:t> originally hot universe: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x-none" sz="2400" b="0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 b="0" dirty="0">
                <a:solidFill>
                  <a:srgbClr val="FF0000"/>
                </a:solidFill>
              </a:rPr>
              <a:t>a proof of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400" b="0">
                <a:solidFill>
                  <a:srgbClr val="FF0000"/>
                </a:solidFill>
                <a:latin typeface="Arial" charset="0"/>
              </a:rPr>
              <a:t>“</a:t>
            </a:r>
            <a:r>
              <a:rPr lang="en-US" altLang="ja-JP" sz="2400" b="0" dirty="0">
                <a:solidFill>
                  <a:srgbClr val="FF0000"/>
                </a:solidFill>
              </a:rPr>
              <a:t>Big Bang</a:t>
            </a:r>
            <a:r>
              <a:rPr lang="ja-JP" altLang="en-US" sz="2400" b="0">
                <a:solidFill>
                  <a:srgbClr val="FF0000"/>
                </a:solidFill>
                <a:latin typeface="Arial" charset="0"/>
              </a:rPr>
              <a:t>”</a:t>
            </a:r>
            <a:r>
              <a:rPr lang="en-US" altLang="ja-JP" sz="2400" b="0" dirty="0">
                <a:solidFill>
                  <a:srgbClr val="FF0000"/>
                </a:solidFill>
              </a:rPr>
              <a:t> theory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x-none" sz="2400" b="0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 b="0" dirty="0">
                <a:solidFill>
                  <a:srgbClr val="FF0000"/>
                </a:solidFill>
              </a:rPr>
              <a:t>Very even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 b="0" dirty="0">
                <a:solidFill>
                  <a:srgbClr val="FF0000"/>
                </a:solidFill>
              </a:rPr>
              <a:t>(0.0001% variation)</a:t>
            </a:r>
            <a:endParaRPr lang="en-US" altLang="x-none" sz="2400" b="0" dirty="0"/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5334000" y="3276600"/>
            <a:ext cx="457200" cy="2647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x-none"/>
          </a:p>
          <a:p>
            <a:pPr>
              <a:spcBef>
                <a:spcPct val="50000"/>
              </a:spcBef>
            </a:pPr>
            <a:endParaRPr lang="en-US" altLang="x-none"/>
          </a:p>
          <a:p>
            <a:pPr>
              <a:spcBef>
                <a:spcPct val="50000"/>
              </a:spcBef>
            </a:pPr>
            <a:endParaRPr lang="en-US" altLang="x-none"/>
          </a:p>
          <a:p>
            <a:pPr>
              <a:spcBef>
                <a:spcPct val="50000"/>
              </a:spcBef>
            </a:pPr>
            <a:endParaRPr lang="en-US" altLang="x-none"/>
          </a:p>
          <a:p>
            <a:pPr>
              <a:spcBef>
                <a:spcPct val="50000"/>
              </a:spcBef>
            </a:pPr>
            <a:endParaRPr lang="en-US" altLang="x-none"/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1143000" y="2667000"/>
            <a:ext cx="4191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3581400" y="35814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 rot="-5400000">
            <a:off x="-782637" y="4402137"/>
            <a:ext cx="20828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2000">
                <a:solidFill>
                  <a:srgbClr val="00CC00"/>
                </a:solidFill>
              </a:rPr>
              <a:t>Intensity</a:t>
            </a:r>
            <a:r>
              <a:rPr lang="en-US" altLang="x-none">
                <a:solidFill>
                  <a:srgbClr val="00CC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2688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FE5689-1835-F340-BCB9-372B4DF8B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71320" cy="2971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869307-33E0-B84F-926C-533CE1A16E96}"/>
              </a:ext>
            </a:extLst>
          </p:cNvPr>
          <p:cNvSpPr txBox="1"/>
          <p:nvPr/>
        </p:nvSpPr>
        <p:spPr>
          <a:xfrm>
            <a:off x="665943" y="4724400"/>
            <a:ext cx="84890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A.A. Penzias, R.W. Wilson, 1965</a:t>
            </a:r>
          </a:p>
          <a:p>
            <a:r>
              <a:rPr lang="en-US" dirty="0"/>
              <a:t>The Holmdel Horn Antenna, New Jersey</a:t>
            </a:r>
          </a:p>
          <a:p>
            <a:r>
              <a:rPr lang="en-US" dirty="0"/>
              <a:t>Bell laboratories</a:t>
            </a:r>
          </a:p>
          <a:p>
            <a:r>
              <a:rPr lang="en-US" dirty="0"/>
              <a:t>Working at 7.35 cm wavelength</a:t>
            </a:r>
          </a:p>
          <a:p>
            <a:r>
              <a:rPr lang="en-US" dirty="0"/>
              <a:t>Strength of radiation equals to the thermal glow of a 2.7K body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F15FB-9F43-1445-A367-86E90650C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198" y="0"/>
            <a:ext cx="538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1054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8182</TotalTime>
  <Words>1060</Words>
  <Application>Microsoft Macintosh PowerPoint</Application>
  <PresentationFormat>On-screen Show (4:3)</PresentationFormat>
  <Paragraphs>190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PingFang SC</vt:lpstr>
      <vt:lpstr>Arial</vt:lpstr>
      <vt:lpstr>Lucida Grande</vt:lpstr>
      <vt:lpstr>Symbol</vt:lpstr>
      <vt:lpstr>Times</vt:lpstr>
      <vt:lpstr>Zapf Dingbats</vt:lpstr>
      <vt:lpstr>Blank Presentation</vt:lpstr>
      <vt:lpstr>Setup:</vt:lpstr>
      <vt:lpstr>PowerPoint Presentation</vt:lpstr>
      <vt:lpstr>PowerPoint Presentation</vt:lpstr>
      <vt:lpstr>PowerPoint Presentation</vt:lpstr>
      <vt:lpstr>PowerPoint Presentation</vt:lpstr>
      <vt:lpstr>Primordial nucleosynthesis</vt:lpstr>
      <vt:lpstr>Recombination, decoupling and the cosmic microwave background (CMB)</vt:lpstr>
      <vt:lpstr>PowerPoint Presentation</vt:lpstr>
      <vt:lpstr>PowerPoint Presentation</vt:lpstr>
      <vt:lpstr>PowerPoint Presentation</vt:lpstr>
      <vt:lpstr>First stars and galaxies:</vt:lpstr>
      <vt:lpstr>PowerPoint Presentation</vt:lpstr>
    </vt:vector>
  </TitlesOfParts>
  <Company>University of Mississippi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Redshift</dc:title>
  <cp:lastModifiedBy>Tibor Torma</cp:lastModifiedBy>
  <cp:revision>180</cp:revision>
  <dcterms:modified xsi:type="dcterms:W3CDTF">2025-11-17T22:43:32Z</dcterms:modified>
</cp:coreProperties>
</file>