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595" r:id="rId2"/>
    <p:sldId id="351" r:id="rId3"/>
    <p:sldId id="520" r:id="rId4"/>
    <p:sldId id="341" r:id="rId5"/>
    <p:sldId id="329" r:id="rId6"/>
    <p:sldId id="501" r:id="rId7"/>
    <p:sldId id="352" r:id="rId8"/>
    <p:sldId id="594" r:id="rId9"/>
    <p:sldId id="342" r:id="rId10"/>
    <p:sldId id="521" r:id="rId11"/>
    <p:sldId id="498" r:id="rId12"/>
    <p:sldId id="587" r:id="rId13"/>
    <p:sldId id="588" r:id="rId14"/>
    <p:sldId id="589" r:id="rId1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B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92"/>
    <p:restoredTop sz="96979"/>
  </p:normalViewPr>
  <p:slideViewPr>
    <p:cSldViewPr>
      <p:cViewPr varScale="1">
        <p:scale>
          <a:sx n="177" d="100"/>
          <a:sy n="177" d="100"/>
        </p:scale>
        <p:origin x="184" y="1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1856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08C2127-6A65-9E4E-AC2C-B0C47EFC336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8DCB2E-C979-A84A-A920-646EA9663F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40B35FB7-EA03-5547-AB83-19C350E8AA6B}" type="datetimeFigureOut">
              <a:rPr lang="en-US"/>
              <a:pPr>
                <a:defRPr/>
              </a:pPr>
              <a:t>10/15/26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9F4AEC-55BA-2940-A6F7-3E3E005B23B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D28C9E-710D-9140-B034-F432DBBED06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FD19AEE-A219-AD43-B78C-FF1245CBAFE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AC750A7C-C488-4644-83F1-B1F1F030D0F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318ACFA9-287C-2F4E-A3E6-5D98B45327A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4A2DF97F-6629-364D-BF47-6E73A864073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1152B38D-49D0-564F-AB12-3A9D174E742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C94271DA-0BE6-3F46-84A3-A4CBA6C4B4E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>
            <a:extLst>
              <a:ext uri="{FF2B5EF4-FFF2-40B4-BE49-F238E27FC236}">
                <a16:creationId xmlns:a16="http://schemas.microsoft.com/office/drawing/2014/main" id="{2E6907FF-BAA5-9841-BD81-F1F0F4DFF2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62474AB6-1AE1-B745-83F3-7EDB07641E5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9B21AC5C-0FDD-FB42-B6D9-F58D3EF0CE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CF51860-D9F0-A14C-9DEF-F704D4832704}" type="slidenum">
              <a:rPr lang="en-US" altLang="en-US" sz="1200" smtClean="0"/>
              <a:pPr/>
              <a:t>1</a:t>
            </a:fld>
            <a:endParaRPr lang="en-US" altLang="en-US" sz="1200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E0E440F0-2B8B-EA42-BBB2-B79B6908BD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566E525-ACE6-D24B-B67F-CD338E28B6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26B422B-8F24-F34A-9050-75E7D09738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8F703655-0BDE-6449-8004-8F297387D92C}" type="slidenum">
              <a:rPr lang="en-US" altLang="en-US" sz="1200"/>
              <a:pPr/>
              <a:t>2</a:t>
            </a:fld>
            <a:endParaRPr lang="en-US" altLang="en-US" sz="1200"/>
          </a:p>
        </p:txBody>
      </p:sp>
      <p:sp>
        <p:nvSpPr>
          <p:cNvPr id="154626" name="Rectangle 2">
            <a:extLst>
              <a:ext uri="{FF2B5EF4-FFF2-40B4-BE49-F238E27FC236}">
                <a16:creationId xmlns:a16="http://schemas.microsoft.com/office/drawing/2014/main" id="{6CA5992A-C8FF-334D-8D13-F9E270372B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7" name="Rectangle 3">
            <a:extLst>
              <a:ext uri="{FF2B5EF4-FFF2-40B4-BE49-F238E27FC236}">
                <a16:creationId xmlns:a16="http://schemas.microsoft.com/office/drawing/2014/main" id="{8774BC15-D1EF-EF4D-9DCF-F6A0D5E8B2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1428435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>
            <a:extLst>
              <a:ext uri="{FF2B5EF4-FFF2-40B4-BE49-F238E27FC236}">
                <a16:creationId xmlns:a16="http://schemas.microsoft.com/office/drawing/2014/main" id="{34A8D9FE-2851-214F-A690-6E75D47CD2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E5DC0854-DBA0-864D-82B5-95593455FC4F}" type="slidenum">
              <a:rPr lang="en-US" altLang="en-US" sz="1200" b="0"/>
              <a:pPr/>
              <a:t>3</a:t>
            </a:fld>
            <a:endParaRPr lang="en-US" altLang="en-US" sz="1200" b="0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F49AE88F-6892-0F47-86CB-CF097EF475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5619" name="Rectangle 3">
            <a:extLst>
              <a:ext uri="{FF2B5EF4-FFF2-40B4-BE49-F238E27FC236}">
                <a16:creationId xmlns:a16="http://schemas.microsoft.com/office/drawing/2014/main" id="{1ED17D07-8B87-5D4C-9F88-27293D23E8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92EE4BC-CC20-D24A-97DC-0BBB8CC5B9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pPr>
              <a:defRPr/>
            </a:pPr>
            <a:fld id="{54FA0EE6-0201-AA4B-9EC5-477E6178EB8D}" type="slidenum">
              <a:rPr lang="en-US" altLang="en-US" sz="1200" smtClean="0"/>
              <a:pPr>
                <a:defRPr/>
              </a:pPr>
              <a:t>4</a:t>
            </a:fld>
            <a:endParaRPr lang="en-US" altLang="en-US" sz="1200"/>
          </a:p>
        </p:txBody>
      </p:sp>
      <p:sp>
        <p:nvSpPr>
          <p:cNvPr id="141314" name="Rectangle 2">
            <a:extLst>
              <a:ext uri="{FF2B5EF4-FFF2-40B4-BE49-F238E27FC236}">
                <a16:creationId xmlns:a16="http://schemas.microsoft.com/office/drawing/2014/main" id="{12B0220B-04B7-1A42-BA7A-AB80AA9EDCDE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1315" name="Rectangle 3">
            <a:extLst>
              <a:ext uri="{FF2B5EF4-FFF2-40B4-BE49-F238E27FC236}">
                <a16:creationId xmlns:a16="http://schemas.microsoft.com/office/drawing/2014/main" id="{E43667A3-9B05-CA48-88DE-8967001B27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23297948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2F3BF775-6C13-9D47-AFD7-B3B058772D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45B62234-3BFD-784F-9D10-B878E7731A13}" type="slidenum">
              <a:rPr lang="en-US" altLang="en-US" sz="1200"/>
              <a:pPr/>
              <a:t>5</a:t>
            </a:fld>
            <a:endParaRPr lang="en-US" altLang="en-US" sz="1200"/>
          </a:p>
        </p:txBody>
      </p:sp>
      <p:sp>
        <p:nvSpPr>
          <p:cNvPr id="116738" name="Rectangle 2">
            <a:extLst>
              <a:ext uri="{FF2B5EF4-FFF2-40B4-BE49-F238E27FC236}">
                <a16:creationId xmlns:a16="http://schemas.microsoft.com/office/drawing/2014/main" id="{5AFFA0E9-DCD8-5149-94E2-CFA12033D423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6739" name="Rectangle 3">
            <a:extLst>
              <a:ext uri="{FF2B5EF4-FFF2-40B4-BE49-F238E27FC236}">
                <a16:creationId xmlns:a16="http://schemas.microsoft.com/office/drawing/2014/main" id="{49B09186-8B27-A54C-AB9B-B231ADF598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x-none" altLang="x-non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>
            <a:extLst>
              <a:ext uri="{FF2B5EF4-FFF2-40B4-BE49-F238E27FC236}">
                <a16:creationId xmlns:a16="http://schemas.microsoft.com/office/drawing/2014/main" id="{A449588D-CC39-0B4D-9863-B7D8501066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8156BFDD-214F-EE49-80B1-471E39EB2C1F}" type="slidenum">
              <a:rPr lang="en-US" altLang="en-US" sz="1200" b="0"/>
              <a:pPr/>
              <a:t>6</a:t>
            </a:fld>
            <a:endParaRPr lang="en-US" altLang="en-US" sz="1200" b="0"/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id="{DAE98C91-7140-F340-AEE8-A5E76598B0D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4595" name="Rectangle 3">
            <a:extLst>
              <a:ext uri="{FF2B5EF4-FFF2-40B4-BE49-F238E27FC236}">
                <a16:creationId xmlns:a16="http://schemas.microsoft.com/office/drawing/2014/main" id="{D5C039EB-367A-3247-90AB-03E9D17DB1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224045FB-24D0-6A4E-BA64-43FC9A8417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pPr>
              <a:defRPr/>
            </a:pPr>
            <a:fld id="{44D75855-26F6-5B4B-9B2B-AD893141EF43}" type="slidenum">
              <a:rPr lang="en-US" altLang="en-US" sz="1200" smtClean="0"/>
              <a:pPr>
                <a:defRPr/>
              </a:pPr>
              <a:t>7</a:t>
            </a:fld>
            <a:endParaRPr lang="en-US" altLang="en-US" sz="1200"/>
          </a:p>
        </p:txBody>
      </p:sp>
      <p:sp>
        <p:nvSpPr>
          <p:cNvPr id="161794" name="Rectangle 2">
            <a:extLst>
              <a:ext uri="{FF2B5EF4-FFF2-40B4-BE49-F238E27FC236}">
                <a16:creationId xmlns:a16="http://schemas.microsoft.com/office/drawing/2014/main" id="{14C4E6F0-9DE7-E340-834F-FB7BCAD75A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5" name="Rectangle 3">
            <a:extLst>
              <a:ext uri="{FF2B5EF4-FFF2-40B4-BE49-F238E27FC236}">
                <a16:creationId xmlns:a16="http://schemas.microsoft.com/office/drawing/2014/main" id="{42D8306F-6549-8344-AFC4-5F9FAFD37B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8372495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>
            <a:extLst>
              <a:ext uri="{FF2B5EF4-FFF2-40B4-BE49-F238E27FC236}">
                <a16:creationId xmlns:a16="http://schemas.microsoft.com/office/drawing/2014/main" id="{34A8D9FE-2851-214F-A690-6E75D47CD2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E5DC0854-DBA0-864D-82B5-95593455FC4F}" type="slidenum">
              <a:rPr lang="en-US" altLang="en-US" sz="1200" b="0"/>
              <a:pPr/>
              <a:t>8</a:t>
            </a:fld>
            <a:endParaRPr lang="en-US" altLang="en-US" sz="1200" b="0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F49AE88F-6892-0F47-86CB-CF097EF475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5619" name="Rectangle 3">
            <a:extLst>
              <a:ext uri="{FF2B5EF4-FFF2-40B4-BE49-F238E27FC236}">
                <a16:creationId xmlns:a16="http://schemas.microsoft.com/office/drawing/2014/main" id="{1ED17D07-8B87-5D4C-9F88-27293D23E8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79668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9BDE8DE-5772-454E-972F-AC2608103C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pPr>
              <a:defRPr/>
            </a:pPr>
            <a:fld id="{B5392C7F-4B2F-D043-92C6-9DE1FB22348B}" type="slidenum">
              <a:rPr lang="en-US" altLang="en-US" sz="1200" smtClean="0"/>
              <a:pPr>
                <a:defRPr/>
              </a:pPr>
              <a:t>9</a:t>
            </a:fld>
            <a:endParaRPr lang="en-US" altLang="en-US" sz="1200"/>
          </a:p>
        </p:txBody>
      </p:sp>
      <p:sp>
        <p:nvSpPr>
          <p:cNvPr id="143362" name="Rectangle 2">
            <a:extLst>
              <a:ext uri="{FF2B5EF4-FFF2-40B4-BE49-F238E27FC236}">
                <a16:creationId xmlns:a16="http://schemas.microsoft.com/office/drawing/2014/main" id="{EF44E295-2AF5-9F49-8E26-B4D8A0B2931D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3363" name="Rectangle 3">
            <a:extLst>
              <a:ext uri="{FF2B5EF4-FFF2-40B4-BE49-F238E27FC236}">
                <a16:creationId xmlns:a16="http://schemas.microsoft.com/office/drawing/2014/main" id="{36D1413D-A4EF-5443-8A4D-CF37AEE54E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521376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>
            <a:extLst>
              <a:ext uri="{FF2B5EF4-FFF2-40B4-BE49-F238E27FC236}">
                <a16:creationId xmlns:a16="http://schemas.microsoft.com/office/drawing/2014/main" id="{D6575DE5-9AED-4646-9776-EC9F8A6C4A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BE7AF7B7-A7B7-6B4C-AE55-5015C31F7D44}" type="slidenum">
              <a:rPr lang="en-US" altLang="en-US" sz="1200" b="0"/>
              <a:pPr/>
              <a:t>10</a:t>
            </a:fld>
            <a:endParaRPr lang="en-US" altLang="en-US" sz="1200" b="0"/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id="{C863B647-C550-C44A-BE9A-494BDF075F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72067" name="Rectangle 3">
            <a:extLst>
              <a:ext uri="{FF2B5EF4-FFF2-40B4-BE49-F238E27FC236}">
                <a16:creationId xmlns:a16="http://schemas.microsoft.com/office/drawing/2014/main" id="{6B1C5D6D-D37C-8745-8170-49867C443E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6656670B-AA75-1E43-9F25-7B5A681566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FE4BBC0B-4E24-FC41-9E84-B04A2EAD356D}" type="slidenum">
              <a:rPr lang="en-US" altLang="en-US" sz="1200" b="0"/>
              <a:pPr/>
              <a:t>11</a:t>
            </a:fld>
            <a:endParaRPr lang="en-US" altLang="en-US" sz="1200" b="0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BF889CC0-9684-5944-A4E4-18692B9B0B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23" name="Rectangle 3">
            <a:extLst>
              <a:ext uri="{FF2B5EF4-FFF2-40B4-BE49-F238E27FC236}">
                <a16:creationId xmlns:a16="http://schemas.microsoft.com/office/drawing/2014/main" id="{5C51047A-C5B8-684D-80A2-A50A78BF1B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>
            <a:extLst>
              <a:ext uri="{FF2B5EF4-FFF2-40B4-BE49-F238E27FC236}">
                <a16:creationId xmlns:a16="http://schemas.microsoft.com/office/drawing/2014/main" id="{43C8706A-17E3-0A4F-9416-965235148B9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ED05F715-4D89-2248-845C-5DD1684E70D1}" type="slidenum">
              <a:rPr lang="en-US" altLang="en-US" sz="1200" b="0"/>
              <a:pPr/>
              <a:t>12</a:t>
            </a:fld>
            <a:endParaRPr lang="en-US" altLang="en-US" sz="1200" b="0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D37A988F-D995-DB4D-9E50-E64AF20DCF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23" name="Rectangle 3">
            <a:extLst>
              <a:ext uri="{FF2B5EF4-FFF2-40B4-BE49-F238E27FC236}">
                <a16:creationId xmlns:a16="http://schemas.microsoft.com/office/drawing/2014/main" id="{2BF5811C-9897-6E47-BDFA-33E8B5C915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>
            <a:extLst>
              <a:ext uri="{FF2B5EF4-FFF2-40B4-BE49-F238E27FC236}">
                <a16:creationId xmlns:a16="http://schemas.microsoft.com/office/drawing/2014/main" id="{553365C1-F1C8-D443-904C-D488C3D12A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9CE46FBF-47CC-4743-8BEC-8FA430C509C8}" type="slidenum">
              <a:rPr lang="en-US" altLang="en-US" sz="1200" b="0"/>
              <a:pPr/>
              <a:t>13</a:t>
            </a:fld>
            <a:endParaRPr lang="en-US" altLang="en-US" sz="1200" b="0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1765BBAB-98C4-1848-A9FF-82EA88CDBB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23" name="Rectangle 3">
            <a:extLst>
              <a:ext uri="{FF2B5EF4-FFF2-40B4-BE49-F238E27FC236}">
                <a16:creationId xmlns:a16="http://schemas.microsoft.com/office/drawing/2014/main" id="{D8FFC7C6-0EDB-E244-9CE0-D2F55BF5AC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>
            <a:extLst>
              <a:ext uri="{FF2B5EF4-FFF2-40B4-BE49-F238E27FC236}">
                <a16:creationId xmlns:a16="http://schemas.microsoft.com/office/drawing/2014/main" id="{B31ECE57-54D5-A14C-9BA2-A7EDB60AEA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B62F6F5F-2000-834E-AB40-5BFEE0592FB1}" type="slidenum">
              <a:rPr lang="en-US" altLang="en-US" sz="1200" b="0"/>
              <a:pPr/>
              <a:t>14</a:t>
            </a:fld>
            <a:endParaRPr lang="en-US" altLang="en-US" sz="1200" b="0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EBA1A56E-0DB6-5049-AF55-E25DDA831E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23" name="Rectangle 3">
            <a:extLst>
              <a:ext uri="{FF2B5EF4-FFF2-40B4-BE49-F238E27FC236}">
                <a16:creationId xmlns:a16="http://schemas.microsoft.com/office/drawing/2014/main" id="{5C634DB1-FA75-CC4B-8804-FEAE606B23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306995-42DA-BB4F-A0DE-2078285041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ED33331-9595-A047-ADFA-1036C30AF7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65E9299-2BBF-D94D-90BF-49D9C71DCB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7A93D1-B323-7240-ADB1-32A25E3C49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1022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E939FDF-1D4D-9640-A4C1-CAA5D180D7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15BEBAD-84F3-AB43-9EC1-847AE984D8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153A268-8523-6140-B726-0291452887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BF5FE1-398A-C848-A307-33C7801AE1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1819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59A1164-2A0E-FD4A-8E41-6E3471E8FF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CED70D7-6B32-124C-9D15-1474BD4B7A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848B34D-532F-F74E-8FF1-B817B3F436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EE209F-DFFA-684E-82FD-5DE2D2130D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0865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CA4CD9-C390-2644-A9B4-C57D8A2A384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017A55-1F29-7E4C-ACF2-9BB5D7ADED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0E957C-54DE-FE45-89A5-1B41E97F03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D90F08-1F9D-0046-A894-FD22D2D53B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4202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65E15DB-3881-664F-B901-C054AE98AB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6DFD4E0-7A92-8E43-A7A7-C079B4259C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890B75A-ADFC-0140-9AB6-C069ADB684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BFBD7C-2790-D743-B84A-D7336E17B4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1314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1825163-4E69-FB42-9582-C9955D6442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C8156B7-7B28-4140-8055-F5A3118C8A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DA6DCD5-377E-204B-9346-693E3B2462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19FB31-2D26-6A4A-A48B-9F18FB5F07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348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EC1D7F7-CDC9-5449-BC8C-EFE3F8C5B2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6AD42F7-6808-B846-A8F0-6A6A0349EE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C61E75D-C280-F345-B6F8-A51D68686D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C7C088-0157-C242-9466-640C7D3468F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000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7DB875-8A2A-CE46-83B5-D194EED797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EF4884-6413-BA41-BE0C-8525F4CF88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B6D7FF-6530-7F48-B5E1-7B90C9B987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394464-2931-4D4F-8436-E98C782FAB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8178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CEAF5D-B0F6-494F-9E2E-0A01F0E803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58E74E-0A35-AA4E-9F5A-62C7AE4F10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7B7653-D850-0844-A2BF-E76C2D7C32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230036-7528-FE4C-80C0-5A8F6F9776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652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9748D68-4831-D047-B3CF-35F840F899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87D1E3F-00C8-094B-B1A0-758A41B4FA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20437FB-6780-F147-97AF-49E2F9AAB6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487F70-EC51-BF4A-B3DA-7F2A34B0A60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3239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2F10105-28CD-2542-A646-15BBC02F6C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4AC2C0B-1A98-7B4E-BBE8-9B38D6601BE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738C428-CDFD-3B40-90C6-E3CA5005ED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ABF387-5C63-1948-8A88-04191FC6E4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9018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C0956B6-47BD-C045-BB5A-1E1C893D87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05FD8E8-6131-8D4D-AE1E-56A7E6BCFC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7897B2E-83ED-AF4D-B0F1-37496778427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8C15538-A42C-1140-AF9F-D8DE37EE511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5E5A9E7-30EB-AE4A-8F91-1FFE2189316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C3C70F4F-6D75-8844-AECC-A626AE9C8D2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026">
            <a:extLst>
              <a:ext uri="{FF2B5EF4-FFF2-40B4-BE49-F238E27FC236}">
                <a16:creationId xmlns:a16="http://schemas.microsoft.com/office/drawing/2014/main" id="{BC9FA7AF-FEEF-8446-8EDC-FF81C64EA8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04800"/>
            <a:ext cx="396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FF0000"/>
                </a:solidFill>
              </a:rPr>
              <a:t>Prepare your scantron:</a:t>
            </a:r>
            <a:endParaRPr lang="en-US" altLang="en-US" sz="4400" b="1">
              <a:solidFill>
                <a:schemeClr val="tx2"/>
              </a:solidFill>
            </a:endParaRPr>
          </a:p>
        </p:txBody>
      </p:sp>
      <p:sp>
        <p:nvSpPr>
          <p:cNvPr id="15362" name="Text Box 1027">
            <a:extLst>
              <a:ext uri="{FF2B5EF4-FFF2-40B4-BE49-F238E27FC236}">
                <a16:creationId xmlns:a16="http://schemas.microsoft.com/office/drawing/2014/main" id="{768DA87F-2EBF-064A-86BC-B35007CB9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806450"/>
            <a:ext cx="51054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Fill in your name and fill the bubbles under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accent2"/>
                </a:solidFill>
              </a:rPr>
              <a:t>       your name.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LAST NAME FIRST, First name second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Put </a:t>
            </a:r>
            <a:r>
              <a:rPr lang="en-US" altLang="en-US" sz="2000" dirty="0">
                <a:solidFill>
                  <a:srgbClr val="FF3300"/>
                </a:solidFill>
              </a:rPr>
              <a:t>your</a:t>
            </a:r>
            <a:r>
              <a:rPr lang="en-US" altLang="en-US" sz="2000" dirty="0">
                <a:solidFill>
                  <a:schemeClr val="accent2"/>
                </a:solidFill>
              </a:rPr>
              <a:t> 4-digit code instead of </a:t>
            </a:r>
            <a:r>
              <a:rPr lang="ja-JP" altLang="en-US" sz="1600">
                <a:solidFill>
                  <a:schemeClr val="accent2"/>
                </a:solidFill>
                <a:latin typeface="Arial" panose="020B0604020202020204" pitchFamily="34" charset="0"/>
              </a:rPr>
              <a:t>“</a:t>
            </a:r>
            <a:r>
              <a:rPr lang="en-US" altLang="ja-JP" sz="1600" dirty="0">
                <a:solidFill>
                  <a:schemeClr val="accent2"/>
                </a:solidFill>
              </a:rPr>
              <a:t>IDENTIFICATION NUMBER</a:t>
            </a:r>
            <a:r>
              <a:rPr lang="ja-JP" altLang="en-US" sz="1600">
                <a:solidFill>
                  <a:schemeClr val="accent2"/>
                </a:solidFill>
                <a:latin typeface="Arial" panose="020B0604020202020204" pitchFamily="34" charset="0"/>
              </a:rPr>
              <a:t>”</a:t>
            </a:r>
            <a:r>
              <a:rPr lang="en-US" altLang="ja-JP" sz="1600" dirty="0">
                <a:solidFill>
                  <a:schemeClr val="accent2"/>
                </a:solidFill>
              </a:rPr>
              <a:t>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chemeClr val="accent2"/>
                </a:solidFill>
              </a:rPr>
              <a:t>  ---  </a:t>
            </a:r>
            <a:r>
              <a:rPr lang="en-US" altLang="en-US" sz="1600" i="1" dirty="0">
                <a:solidFill>
                  <a:schemeClr val="accent2"/>
                </a:solidFill>
              </a:rPr>
              <a:t>(The last 4 digits of your </a:t>
            </a:r>
            <a:r>
              <a:rPr lang="en-US" altLang="en-US" sz="1600" i="1" dirty="0" err="1">
                <a:solidFill>
                  <a:schemeClr val="accent2"/>
                </a:solidFill>
              </a:rPr>
              <a:t>OleMiss</a:t>
            </a:r>
            <a:r>
              <a:rPr lang="en-US" altLang="en-US" sz="1600" i="1" dirty="0">
                <a:solidFill>
                  <a:schemeClr val="accent2"/>
                </a:solidFill>
              </a:rPr>
              <a:t> ID.)</a:t>
            </a:r>
            <a:endParaRPr lang="en-US" altLang="en-US" sz="2400" i="1" dirty="0"/>
          </a:p>
        </p:txBody>
      </p:sp>
      <p:sp>
        <p:nvSpPr>
          <p:cNvPr id="15363" name="Rectangle 1028">
            <a:extLst>
              <a:ext uri="{FF2B5EF4-FFF2-40B4-BE49-F238E27FC236}">
                <a16:creationId xmlns:a16="http://schemas.microsoft.com/office/drawing/2014/main" id="{B8939ECB-1928-9548-A60B-0085CEDB19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886200"/>
            <a:ext cx="27432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1: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A</a:t>
            </a:r>
            <a:r>
              <a:rPr lang="en-US" altLang="en-US" sz="2000" dirty="0">
                <a:solidFill>
                  <a:srgbClr val="FF0000"/>
                </a:solidFill>
              </a:rPr>
              <a:t> 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2: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3: </a:t>
            </a:r>
            <a:r>
              <a:rPr lang="en-US" altLang="en-US" sz="2000" dirty="0"/>
              <a:t>answer </a:t>
            </a:r>
            <a:r>
              <a:rPr lang="en-US" altLang="en-US" sz="2000" dirty="0">
                <a:solidFill>
                  <a:schemeClr val="accent2"/>
                </a:solidFill>
              </a:rPr>
              <a:t>E</a:t>
            </a:r>
            <a:endParaRPr lang="en-US" altLang="en-US" sz="2000" b="1" dirty="0">
              <a:solidFill>
                <a:schemeClr val="accent2"/>
              </a:solidFill>
            </a:endParaRPr>
          </a:p>
        </p:txBody>
      </p:sp>
      <p:sp>
        <p:nvSpPr>
          <p:cNvPr id="110597" name="Rectangle 1029">
            <a:extLst>
              <a:ext uri="{FF2B5EF4-FFF2-40B4-BE49-F238E27FC236}">
                <a16:creationId xmlns:a16="http://schemas.microsoft.com/office/drawing/2014/main" id="{38ED574B-34C2-0140-AE6B-E825F158C2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05200" y="4267200"/>
            <a:ext cx="1219200" cy="304800"/>
          </a:xfrm>
        </p:spPr>
        <p:txBody>
          <a:bodyPr/>
          <a:lstStyle/>
          <a:p>
            <a:r>
              <a:rPr lang="en-US" altLang="en-US" sz="2800" b="1">
                <a:solidFill>
                  <a:srgbClr val="FF0000"/>
                </a:solidFill>
              </a:rPr>
              <a:t>Setup:</a:t>
            </a:r>
          </a:p>
        </p:txBody>
      </p:sp>
      <p:sp>
        <p:nvSpPr>
          <p:cNvPr id="110599" name="Text Box 1031">
            <a:extLst>
              <a:ext uri="{FF2B5EF4-FFF2-40B4-BE49-F238E27FC236}">
                <a16:creationId xmlns:a16="http://schemas.microsoft.com/office/drawing/2014/main" id="{0B184107-C386-B448-9902-1BA5C0CE76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6381751"/>
            <a:ext cx="607695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i="1" u="sng" dirty="0"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charset="0"/>
              </a:rPr>
              <a:t>Please take a moment to mute your cell phone!</a:t>
            </a:r>
            <a:endParaRPr lang="en-US" dirty="0">
              <a:ea typeface="ＭＳ Ｐゴシック" charset="0"/>
            </a:endParaRPr>
          </a:p>
        </p:txBody>
      </p:sp>
      <p:pic>
        <p:nvPicPr>
          <p:cNvPr id="15366" name="Picture 1032">
            <a:extLst>
              <a:ext uri="{FF2B5EF4-FFF2-40B4-BE49-F238E27FC236}">
                <a16:creationId xmlns:a16="http://schemas.microsoft.com/office/drawing/2014/main" id="{1916D5F0-79B7-894E-B402-2274F61E2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524000"/>
            <a:ext cx="86995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7" name="Text Box 1033">
            <a:extLst>
              <a:ext uri="{FF2B5EF4-FFF2-40B4-BE49-F238E27FC236}">
                <a16:creationId xmlns:a16="http://schemas.microsoft.com/office/drawing/2014/main" id="{0442931B-E898-0749-B40F-C7CED0A7BA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6513" y="381000"/>
            <a:ext cx="1487487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Use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a pencil,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not a pen!</a:t>
            </a:r>
          </a:p>
        </p:txBody>
      </p:sp>
      <p:pic>
        <p:nvPicPr>
          <p:cNvPr id="15368" name="Picture 1034" descr="Scantron2b">
            <a:extLst>
              <a:ext uri="{FF2B5EF4-FFF2-40B4-BE49-F238E27FC236}">
                <a16:creationId xmlns:a16="http://schemas.microsoft.com/office/drawing/2014/main" id="{A78BC932-3427-8249-85D3-E21B9D377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725" y="2841625"/>
            <a:ext cx="1819275" cy="401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9" name="Line 1038">
            <a:extLst>
              <a:ext uri="{FF2B5EF4-FFF2-40B4-BE49-F238E27FC236}">
                <a16:creationId xmlns:a16="http://schemas.microsoft.com/office/drawing/2014/main" id="{6A5D2584-B0FE-B54F-94E0-D349E408AA3B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4114800"/>
            <a:ext cx="381000" cy="76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0" name="Line 1039">
            <a:extLst>
              <a:ext uri="{FF2B5EF4-FFF2-40B4-BE49-F238E27FC236}">
                <a16:creationId xmlns:a16="http://schemas.microsoft.com/office/drawing/2014/main" id="{0515E687-7755-9940-9696-0B77FBB88365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4419600"/>
            <a:ext cx="3048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1" name="Rectangle 1040">
            <a:extLst>
              <a:ext uri="{FF2B5EF4-FFF2-40B4-BE49-F238E27FC236}">
                <a16:creationId xmlns:a16="http://schemas.microsoft.com/office/drawing/2014/main" id="{A00D181F-420B-4140-9274-89AB5EB3DD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4572000"/>
            <a:ext cx="228600" cy="152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solidFill>
                <a:schemeClr val="bg1"/>
              </a:solidFill>
            </a:endParaRPr>
          </a:p>
        </p:txBody>
      </p:sp>
      <p:sp>
        <p:nvSpPr>
          <p:cNvPr id="15372" name="Line 1041">
            <a:extLst>
              <a:ext uri="{FF2B5EF4-FFF2-40B4-BE49-F238E27FC236}">
                <a16:creationId xmlns:a16="http://schemas.microsoft.com/office/drawing/2014/main" id="{268440FB-C9ED-474D-B843-0D0A017DAB4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9000" y="4572000"/>
            <a:ext cx="609600" cy="152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5373" name="Picture 1" descr="Scantron3.png">
            <a:extLst>
              <a:ext uri="{FF2B5EF4-FFF2-40B4-BE49-F238E27FC236}">
                <a16:creationId xmlns:a16="http://schemas.microsoft.com/office/drawing/2014/main" id="{818EDBAD-7C28-1A4A-9378-776FC23AFE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0"/>
            <a:ext cx="2387600" cy="425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4" name="Line 1036">
            <a:extLst>
              <a:ext uri="{FF2B5EF4-FFF2-40B4-BE49-F238E27FC236}">
                <a16:creationId xmlns:a16="http://schemas.microsoft.com/office/drawing/2014/main" id="{30F9B2BD-11FC-3F4D-BBB3-16676E448BD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14400" y="1905000"/>
            <a:ext cx="1828800" cy="1752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5" name="Line 1037">
            <a:extLst>
              <a:ext uri="{FF2B5EF4-FFF2-40B4-BE49-F238E27FC236}">
                <a16:creationId xmlns:a16="http://schemas.microsoft.com/office/drawing/2014/main" id="{F17347E1-4A43-4F47-9985-43FBE6A021C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5800" y="990600"/>
            <a:ext cx="2057400" cy="152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1042">
            <a:extLst>
              <a:ext uri="{FF2B5EF4-FFF2-40B4-BE49-F238E27FC236}">
                <a16:creationId xmlns:a16="http://schemas.microsoft.com/office/drawing/2014/main" id="{7ADD11CA-4192-D436-A09D-4270E07A0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5291799"/>
            <a:ext cx="3279792" cy="1077218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CC00"/>
                </a:solidFill>
              </a:rPr>
              <a:t>Reading assignment</a:t>
            </a:r>
            <a:endParaRPr lang="en-US" altLang="en-US" sz="2400" b="1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 dirty="0"/>
              <a:t>Chapter 5</a:t>
            </a:r>
            <a:r>
              <a:rPr lang="en-US" altLang="en-US" sz="2000" dirty="0"/>
              <a:t>, </a:t>
            </a:r>
            <a:r>
              <a:rPr lang="en-US" altLang="en-US" sz="2000" i="1" dirty="0"/>
              <a:t>Light and matter,</a:t>
            </a:r>
            <a:r>
              <a:rPr lang="en-US" altLang="en-US" sz="2000" dirty="0"/>
              <a:t> </a:t>
            </a:r>
            <a:r>
              <a:rPr lang="en-US" altLang="en-US" sz="2000" b="1" dirty="0"/>
              <a:t>pp. 137 – 164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80A09E-8B5B-795B-12B9-7EEF3757C242}"/>
              </a:ext>
            </a:extLst>
          </p:cNvPr>
          <p:cNvSpPr txBox="1"/>
          <p:nvPr/>
        </p:nvSpPr>
        <p:spPr>
          <a:xfrm>
            <a:off x="3467170" y="2561878"/>
            <a:ext cx="2743059" cy="1384995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Regular Test 2</a:t>
            </a:r>
          </a:p>
          <a:p>
            <a:pPr algn="ctr"/>
            <a:r>
              <a:rPr lang="en-US" dirty="0"/>
              <a:t>Oct. 16, Friday</a:t>
            </a:r>
          </a:p>
          <a:p>
            <a:pPr algn="ctr"/>
            <a:r>
              <a:rPr lang="en-US" sz="1800" dirty="0"/>
              <a:t>Material covered:</a:t>
            </a:r>
          </a:p>
          <a:p>
            <a:pPr algn="ctr"/>
            <a:r>
              <a:rPr lang="en-US" sz="1800" dirty="0"/>
              <a:t>All since the first test only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5E362E-829E-6D86-D349-F5338B2553C3}"/>
              </a:ext>
            </a:extLst>
          </p:cNvPr>
          <p:cNvSpPr txBox="1"/>
          <p:nvPr/>
        </p:nvSpPr>
        <p:spPr>
          <a:xfrm>
            <a:off x="274315" y="4691634"/>
            <a:ext cx="2849885" cy="1200329"/>
          </a:xfrm>
          <a:prstGeom prst="rect">
            <a:avLst/>
          </a:prstGeom>
          <a:solidFill>
            <a:srgbClr val="FFFBCA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0" dirty="0"/>
              <a:t>Pass/fail test </a:t>
            </a:r>
            <a:r>
              <a:rPr lang="en-US" b="0" u="sng" dirty="0"/>
              <a:t>makeup</a:t>
            </a:r>
            <a:r>
              <a:rPr lang="en-US" b="0" dirty="0"/>
              <a:t> </a:t>
            </a:r>
          </a:p>
          <a:p>
            <a:pPr algn="ctr"/>
            <a:r>
              <a:rPr lang="en-US" b="0" dirty="0"/>
              <a:t> on Oct. 23, Friday</a:t>
            </a:r>
          </a:p>
          <a:p>
            <a:pPr algn="ctr"/>
            <a:r>
              <a:rPr lang="en-US" b="0" dirty="0"/>
              <a:t> 1:00 pm only.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1" descr="07_Anim">
            <a:extLst>
              <a:ext uri="{FF2B5EF4-FFF2-40B4-BE49-F238E27FC236}">
                <a16:creationId xmlns:a16="http://schemas.microsoft.com/office/drawing/2014/main" id="{E3426FD6-C1B7-9842-8927-580EFE7A2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136" y="228600"/>
            <a:ext cx="5503863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B39C978-5F76-B24B-AFB2-9080575154D9}"/>
              </a:ext>
            </a:extLst>
          </p:cNvPr>
          <p:cNvSpPr/>
          <p:nvPr/>
        </p:nvSpPr>
        <p:spPr bwMode="auto">
          <a:xfrm>
            <a:off x="3810000" y="6874"/>
            <a:ext cx="2514600" cy="68511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F0333DC-A51A-644A-80FF-E743C52D8261}"/>
              </a:ext>
            </a:extLst>
          </p:cNvPr>
          <p:cNvSpPr/>
          <p:nvPr/>
        </p:nvSpPr>
        <p:spPr bwMode="auto">
          <a:xfrm>
            <a:off x="3810000" y="3429000"/>
            <a:ext cx="5317435" cy="345649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85015" name="Text Box 23">
            <a:extLst>
              <a:ext uri="{FF2B5EF4-FFF2-40B4-BE49-F238E27FC236}">
                <a16:creationId xmlns:a16="http://schemas.microsoft.com/office/drawing/2014/main" id="{CC92B353-8DB5-AB4F-A2CC-F77D0CEDE0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025158"/>
            <a:ext cx="7076587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x-none" sz="2000" dirty="0">
                <a:solidFill>
                  <a:srgbClr val="FFFF00"/>
                </a:solidFill>
              </a:rPr>
              <a:t>• Half of the stars are doubles</a:t>
            </a:r>
          </a:p>
          <a:p>
            <a:pPr>
              <a:defRPr/>
            </a:pPr>
            <a:r>
              <a:rPr lang="en-US" altLang="x-none" sz="2000" dirty="0">
                <a:solidFill>
                  <a:srgbClr val="FFFF00"/>
                </a:solidFill>
              </a:rPr>
              <a:t>• Singles, doubles, triples, small clusters, large clusters</a:t>
            </a:r>
          </a:p>
          <a:p>
            <a:pPr>
              <a:defRPr/>
            </a:pPr>
            <a:r>
              <a:rPr lang="en-US" altLang="x-none" sz="2000" dirty="0">
                <a:solidFill>
                  <a:srgbClr val="FFFF00"/>
                </a:solidFill>
              </a:rPr>
              <a:t>• All stars are born in clusters</a:t>
            </a:r>
          </a:p>
          <a:p>
            <a:pPr>
              <a:defRPr/>
            </a:pPr>
            <a:r>
              <a:rPr lang="en-US" altLang="x-none" sz="2000" dirty="0">
                <a:solidFill>
                  <a:srgbClr val="FFFF00"/>
                </a:solidFill>
              </a:rPr>
              <a:t>         but get “expelled” pretty soon after birth (~200 million years)</a:t>
            </a:r>
          </a:p>
        </p:txBody>
      </p:sp>
      <p:sp>
        <p:nvSpPr>
          <p:cNvPr id="84994" name="Rectangle 2">
            <a:extLst>
              <a:ext uri="{FF2B5EF4-FFF2-40B4-BE49-F238E27FC236}">
                <a16:creationId xmlns:a16="http://schemas.microsoft.com/office/drawing/2014/main" id="{1CB0AFB4-3B6D-BB40-870C-7631057F10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381000"/>
            <a:ext cx="6019800" cy="685800"/>
          </a:xfrm>
        </p:spPr>
        <p:txBody>
          <a:bodyPr/>
          <a:lstStyle/>
          <a:p>
            <a:pPr>
              <a:defRPr/>
            </a:pPr>
            <a:r>
              <a:rPr lang="en-US" altLang="x-none" sz="3600" b="1" dirty="0">
                <a:solidFill>
                  <a:srgbClr val="FF0000"/>
                </a:solidFill>
              </a:rPr>
              <a:t>Stars - single and double</a:t>
            </a:r>
            <a:endParaRPr lang="en-US" altLang="x-none" sz="3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75B9A1B-B4D8-7942-829F-60996D3DEE20}"/>
              </a:ext>
            </a:extLst>
          </p:cNvPr>
          <p:cNvSpPr txBox="1"/>
          <p:nvPr/>
        </p:nvSpPr>
        <p:spPr>
          <a:xfrm>
            <a:off x="533400" y="4150134"/>
            <a:ext cx="79589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Situations and their names:</a:t>
            </a:r>
          </a:p>
          <a:p>
            <a:r>
              <a:rPr lang="en-US" dirty="0">
                <a:solidFill>
                  <a:schemeClr val="bg1"/>
                </a:solidFill>
              </a:rPr>
              <a:t>• Binaries – noticeably orbiting </a:t>
            </a:r>
          </a:p>
          <a:p>
            <a:r>
              <a:rPr lang="en-US" dirty="0">
                <a:solidFill>
                  <a:schemeClr val="bg1"/>
                </a:solidFill>
              </a:rPr>
              <a:t>         (often hard to resolve them : spectroscopic binaries)</a:t>
            </a:r>
          </a:p>
          <a:p>
            <a:r>
              <a:rPr lang="en-US" dirty="0">
                <a:solidFill>
                  <a:schemeClr val="bg1"/>
                </a:solidFill>
              </a:rPr>
              <a:t>• Common proper motion doubles  (too far separated to orbit)</a:t>
            </a:r>
          </a:p>
          <a:p>
            <a:r>
              <a:rPr lang="en-US" dirty="0">
                <a:solidFill>
                  <a:schemeClr val="bg1"/>
                </a:solidFill>
              </a:rPr>
              <a:t>• Chance doubles</a:t>
            </a:r>
          </a:p>
        </p:txBody>
      </p:sp>
    </p:spTree>
    <p:extLst>
      <p:ext uri="{BB962C8B-B14F-4D97-AF65-F5344CB8AC3E}">
        <p14:creationId xmlns:p14="http://schemas.microsoft.com/office/powerpoint/2010/main" val="3761152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F48AAA94-2094-FA4F-B196-E0DC9E292B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r>
              <a:rPr lang="en-US" altLang="en-US" sz="6000">
                <a:solidFill>
                  <a:srgbClr val="00FFFF"/>
                </a:solidFill>
              </a:rPr>
              <a:t>Questions coming …</a:t>
            </a:r>
            <a:endParaRPr lang="en-US" altLang="en-US">
              <a:solidFill>
                <a:srgbClr val="00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Text Box 2">
            <a:extLst>
              <a:ext uri="{FF2B5EF4-FFF2-40B4-BE49-F238E27FC236}">
                <a16:creationId xmlns:a16="http://schemas.microsoft.com/office/drawing/2014/main" id="{1F7B0BEA-EAA7-F548-B68D-FEE2F9BBC0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7200" b="1" dirty="0">
                <a:solidFill>
                  <a:srgbClr val="FF0000"/>
                </a:solidFill>
              </a:rPr>
              <a:t> </a:t>
            </a:r>
            <a:endParaRPr lang="en-US" altLang="x-none" sz="6000" b="1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en-US" altLang="x-none" sz="6000" b="1" dirty="0">
                <a:solidFill>
                  <a:srgbClr val="FF0000"/>
                </a:solidFill>
              </a:rPr>
              <a:t>sec</a:t>
            </a:r>
            <a:r>
              <a:rPr lang="en-US" altLang="x-none" sz="9600" b="1" dirty="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40291" name="Text Box 3">
            <a:extLst>
              <a:ext uri="{FF2B5EF4-FFF2-40B4-BE49-F238E27FC236}">
                <a16:creationId xmlns:a16="http://schemas.microsoft.com/office/drawing/2014/main" id="{CB407FB4-A011-3641-B346-A7564EE71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40292" name="Rectangle 4">
            <a:extLst>
              <a:ext uri="{FF2B5EF4-FFF2-40B4-BE49-F238E27FC236}">
                <a16:creationId xmlns:a16="http://schemas.microsoft.com/office/drawing/2014/main" id="{91A8F41A-F169-C74B-8FBD-5F71BCCBE6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altLang="x-none" sz="6000" b="1" dirty="0">
                <a:solidFill>
                  <a:srgbClr val="FF0000"/>
                </a:solidFill>
              </a:rPr>
              <a:t>Question 4  </a:t>
            </a:r>
          </a:p>
        </p:txBody>
      </p:sp>
      <p:sp>
        <p:nvSpPr>
          <p:cNvPr id="140293" name="Text Box 5">
            <a:extLst>
              <a:ext uri="{FF2B5EF4-FFF2-40B4-BE49-F238E27FC236}">
                <a16:creationId xmlns:a16="http://schemas.microsoft.com/office/drawing/2014/main" id="{62BE9C66-3357-6849-BF84-BBC84A457E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40294" name="Text Box 6">
            <a:extLst>
              <a:ext uri="{FF2B5EF4-FFF2-40B4-BE49-F238E27FC236}">
                <a16:creationId xmlns:a16="http://schemas.microsoft.com/office/drawing/2014/main" id="{852CE689-B410-984D-B240-0FFCDA894A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3" y="1258888"/>
            <a:ext cx="8686800" cy="390876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sz="2400" b="1" dirty="0">
                <a:solidFill>
                  <a:schemeClr val="accent2"/>
                </a:solidFill>
              </a:rPr>
              <a:t>How fast do visual binaries normally revolve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sz="2400" b="1" dirty="0">
                <a:solidFill>
                  <a:schemeClr val="accent2"/>
                </a:solidFill>
              </a:rPr>
              <a:t>   (those double stars that can be seen in the telescope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sz="2400" b="1" dirty="0">
                <a:solidFill>
                  <a:schemeClr val="accent2"/>
                </a:solidFill>
              </a:rPr>
              <a:t>    to orbit each other)?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x-none" sz="2400" b="1" dirty="0"/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x-none" sz="24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A</a:t>
            </a:r>
            <a:r>
              <a:rPr lang="en-US" altLang="x-none" sz="2400" b="1" dirty="0"/>
              <a:t>  Once in a few minutes.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B  </a:t>
            </a:r>
            <a:r>
              <a:rPr lang="en-US" altLang="x-none" sz="2400" b="1" dirty="0"/>
              <a:t>Once in a few years.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FF0000"/>
                </a:solidFill>
              </a:rPr>
              <a:t>C</a:t>
            </a:r>
            <a:r>
              <a:rPr lang="en-US" altLang="x-none" sz="2400" dirty="0">
                <a:solidFill>
                  <a:srgbClr val="FF0000"/>
                </a:solidFill>
              </a:rPr>
              <a:t> </a:t>
            </a:r>
            <a:r>
              <a:rPr lang="en-US" altLang="x-none" sz="2400" b="1" dirty="0">
                <a:solidFill>
                  <a:srgbClr val="FF0000"/>
                </a:solidFill>
              </a:rPr>
              <a:t> Once in decades or centuries.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D</a:t>
            </a:r>
            <a:r>
              <a:rPr lang="en-US" altLang="x-none" sz="2400" dirty="0"/>
              <a:t> </a:t>
            </a:r>
            <a:r>
              <a:rPr lang="en-US" altLang="x-none" sz="2400" b="1" dirty="0"/>
              <a:t> Once in millions of years.</a:t>
            </a:r>
          </a:p>
        </p:txBody>
      </p:sp>
      <p:sp>
        <p:nvSpPr>
          <p:cNvPr id="140295" name="Text Box 7">
            <a:extLst>
              <a:ext uri="{FF2B5EF4-FFF2-40B4-BE49-F238E27FC236}">
                <a16:creationId xmlns:a16="http://schemas.microsoft.com/office/drawing/2014/main" id="{98E8066B-5BB9-5F41-A05D-708B3DE283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40296" name="Text Box 8">
            <a:extLst>
              <a:ext uri="{FF2B5EF4-FFF2-40B4-BE49-F238E27FC236}">
                <a16:creationId xmlns:a16="http://schemas.microsoft.com/office/drawing/2014/main" id="{CB96EC89-D7B2-2741-9AC5-826E1C9DE8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40297" name="Text Box 9">
            <a:extLst>
              <a:ext uri="{FF2B5EF4-FFF2-40B4-BE49-F238E27FC236}">
                <a16:creationId xmlns:a16="http://schemas.microsoft.com/office/drawing/2014/main" id="{988DBAFD-446A-6540-914E-C40D5A88BA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40298" name="Text Box 10">
            <a:extLst>
              <a:ext uri="{FF2B5EF4-FFF2-40B4-BE49-F238E27FC236}">
                <a16:creationId xmlns:a16="http://schemas.microsoft.com/office/drawing/2014/main" id="{A34F440D-BB29-B44F-8129-A869B5F9F8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40299" name="Text Box 11">
            <a:extLst>
              <a:ext uri="{FF2B5EF4-FFF2-40B4-BE49-F238E27FC236}">
                <a16:creationId xmlns:a16="http://schemas.microsoft.com/office/drawing/2014/main" id="{15D5C483-887A-6E42-A085-DC18372E14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40300" name="Text Box 12">
            <a:extLst>
              <a:ext uri="{FF2B5EF4-FFF2-40B4-BE49-F238E27FC236}">
                <a16:creationId xmlns:a16="http://schemas.microsoft.com/office/drawing/2014/main" id="{5BBC33FE-71E3-E34D-BAB0-F77A0BC44A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40301" name="Text Box 13">
            <a:extLst>
              <a:ext uri="{FF2B5EF4-FFF2-40B4-BE49-F238E27FC236}">
                <a16:creationId xmlns:a16="http://schemas.microsoft.com/office/drawing/2014/main" id="{414A580F-DF09-914B-B141-BE840E9139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40302" name="Text Box 14">
            <a:extLst>
              <a:ext uri="{FF2B5EF4-FFF2-40B4-BE49-F238E27FC236}">
                <a16:creationId xmlns:a16="http://schemas.microsoft.com/office/drawing/2014/main" id="{0F0B68B0-3AEB-344F-85F7-1A267DE9D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40303" name="Text Box 15">
            <a:extLst>
              <a:ext uri="{FF2B5EF4-FFF2-40B4-BE49-F238E27FC236}">
                <a16:creationId xmlns:a16="http://schemas.microsoft.com/office/drawing/2014/main" id="{19AD16D4-5EDE-2F41-9B10-685921E600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40304" name="Text Box 16">
            <a:extLst>
              <a:ext uri="{FF2B5EF4-FFF2-40B4-BE49-F238E27FC236}">
                <a16:creationId xmlns:a16="http://schemas.microsoft.com/office/drawing/2014/main" id="{D8F29A38-7798-6344-A759-E77AF3B10A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40305" name="Text Box 17">
            <a:extLst>
              <a:ext uri="{FF2B5EF4-FFF2-40B4-BE49-F238E27FC236}">
                <a16:creationId xmlns:a16="http://schemas.microsoft.com/office/drawing/2014/main" id="{CA799F15-442D-1F43-BC7D-6B09536B89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40306" name="Text Box 18">
            <a:extLst>
              <a:ext uri="{FF2B5EF4-FFF2-40B4-BE49-F238E27FC236}">
                <a16:creationId xmlns:a16="http://schemas.microsoft.com/office/drawing/2014/main" id="{5EB2A40A-8E8A-2743-BD72-BE32ED5412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40307" name="Text Box 19">
            <a:extLst>
              <a:ext uri="{FF2B5EF4-FFF2-40B4-BE49-F238E27FC236}">
                <a16:creationId xmlns:a16="http://schemas.microsoft.com/office/drawing/2014/main" id="{9DA334DC-DF3B-0C4A-905F-8A728DCFB3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40308" name="Text Box 20">
            <a:extLst>
              <a:ext uri="{FF2B5EF4-FFF2-40B4-BE49-F238E27FC236}">
                <a16:creationId xmlns:a16="http://schemas.microsoft.com/office/drawing/2014/main" id="{7D6FB39A-6B72-984C-8290-6584B63DD8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40309" name="Text Box 21">
            <a:extLst>
              <a:ext uri="{FF2B5EF4-FFF2-40B4-BE49-F238E27FC236}">
                <a16:creationId xmlns:a16="http://schemas.microsoft.com/office/drawing/2014/main" id="{CE698874-567F-1244-8B4D-835AEBD745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40310" name="Text Box 22">
            <a:extLst>
              <a:ext uri="{FF2B5EF4-FFF2-40B4-BE49-F238E27FC236}">
                <a16:creationId xmlns:a16="http://schemas.microsoft.com/office/drawing/2014/main" id="{03575F3D-AA2E-A54A-8F70-C94D225693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40311" name="Text Box 23">
            <a:extLst>
              <a:ext uri="{FF2B5EF4-FFF2-40B4-BE49-F238E27FC236}">
                <a16:creationId xmlns:a16="http://schemas.microsoft.com/office/drawing/2014/main" id="{689721C1-36D2-1944-82DE-967D79D765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40312" name="Text Box 24">
            <a:extLst>
              <a:ext uri="{FF2B5EF4-FFF2-40B4-BE49-F238E27FC236}">
                <a16:creationId xmlns:a16="http://schemas.microsoft.com/office/drawing/2014/main" id="{C2868FF5-CC99-D949-8A2A-50C17308B1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40313" name="Text Box 25">
            <a:extLst>
              <a:ext uri="{FF2B5EF4-FFF2-40B4-BE49-F238E27FC236}">
                <a16:creationId xmlns:a16="http://schemas.microsoft.com/office/drawing/2014/main" id="{66F8AE10-6CF0-6041-BDDD-5FB0732261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40314" name="Text Box 26">
            <a:extLst>
              <a:ext uri="{FF2B5EF4-FFF2-40B4-BE49-F238E27FC236}">
                <a16:creationId xmlns:a16="http://schemas.microsoft.com/office/drawing/2014/main" id="{A93897F0-EAF0-0C4C-8397-8A842FC2D1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40315" name="Text Box 27">
            <a:extLst>
              <a:ext uri="{FF2B5EF4-FFF2-40B4-BE49-F238E27FC236}">
                <a16:creationId xmlns:a16="http://schemas.microsoft.com/office/drawing/2014/main" id="{1F9D94D1-ABFF-1F40-8D00-B407F19C7E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40316" name="Text Box 28">
            <a:extLst>
              <a:ext uri="{FF2B5EF4-FFF2-40B4-BE49-F238E27FC236}">
                <a16:creationId xmlns:a16="http://schemas.microsoft.com/office/drawing/2014/main" id="{603CF45A-F288-BF4D-AFB8-C74700A71C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40317" name="Text Box 29">
            <a:extLst>
              <a:ext uri="{FF2B5EF4-FFF2-40B4-BE49-F238E27FC236}">
                <a16:creationId xmlns:a16="http://schemas.microsoft.com/office/drawing/2014/main" id="{CE673B0A-5E97-BF44-A567-E9FE7C91A2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40318" name="Text Box 30">
            <a:extLst>
              <a:ext uri="{FF2B5EF4-FFF2-40B4-BE49-F238E27FC236}">
                <a16:creationId xmlns:a16="http://schemas.microsoft.com/office/drawing/2014/main" id="{FA508E60-87D6-3B4B-8F75-B07B94E5AC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40319" name="Text Box 31">
            <a:extLst>
              <a:ext uri="{FF2B5EF4-FFF2-40B4-BE49-F238E27FC236}">
                <a16:creationId xmlns:a16="http://schemas.microsoft.com/office/drawing/2014/main" id="{1EA345DF-6068-B042-9DC7-889EE346DB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40320" name="Text Box 32">
            <a:extLst>
              <a:ext uri="{FF2B5EF4-FFF2-40B4-BE49-F238E27FC236}">
                <a16:creationId xmlns:a16="http://schemas.microsoft.com/office/drawing/2014/main" id="{0B836616-870B-7940-AE1E-98E8BB9C60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40321" name="Text Box 33">
            <a:extLst>
              <a:ext uri="{FF2B5EF4-FFF2-40B4-BE49-F238E27FC236}">
                <a16:creationId xmlns:a16="http://schemas.microsoft.com/office/drawing/2014/main" id="{F8C89BBF-8991-0149-9BF6-10333A4588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40322" name="Text Box 34">
            <a:extLst>
              <a:ext uri="{FF2B5EF4-FFF2-40B4-BE49-F238E27FC236}">
                <a16:creationId xmlns:a16="http://schemas.microsoft.com/office/drawing/2014/main" id="{EBCED1AB-7CFD-1D42-AFA6-1D5F1AB89B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40323" name="Text Box 35">
            <a:extLst>
              <a:ext uri="{FF2B5EF4-FFF2-40B4-BE49-F238E27FC236}">
                <a16:creationId xmlns:a16="http://schemas.microsoft.com/office/drawing/2014/main" id="{0A7E34BB-698E-F44B-9B67-1F9E7149EA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140324" name="Text Box 36">
            <a:extLst>
              <a:ext uri="{FF2B5EF4-FFF2-40B4-BE49-F238E27FC236}">
                <a16:creationId xmlns:a16="http://schemas.microsoft.com/office/drawing/2014/main" id="{6130501E-A678-434D-ADF4-5F32819BB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6000" b="1">
                <a:solidFill>
                  <a:schemeClr val="accent2"/>
                </a:solidFill>
              </a:rPr>
              <a:t>Next question coming …</a:t>
            </a:r>
          </a:p>
        </p:txBody>
      </p:sp>
    </p:spTree>
    <p:extLst>
      <p:ext uri="{BB962C8B-B14F-4D97-AF65-F5344CB8AC3E}">
        <p14:creationId xmlns:p14="http://schemas.microsoft.com/office/powerpoint/2010/main" val="2623203340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0" grpId="0" animBg="1"/>
      <p:bldP spid="140291" grpId="0" animBg="1"/>
      <p:bldP spid="140293" grpId="0" animBg="1"/>
      <p:bldP spid="140294" grpId="0"/>
      <p:bldP spid="140294" grpId="1"/>
      <p:bldP spid="140295" grpId="0" animBg="1"/>
      <p:bldP spid="140296" grpId="0" animBg="1"/>
      <p:bldP spid="140297" grpId="0" animBg="1"/>
      <p:bldP spid="140298" grpId="0" animBg="1"/>
      <p:bldP spid="140299" grpId="0" animBg="1"/>
      <p:bldP spid="140300" grpId="0" animBg="1"/>
      <p:bldP spid="140301" grpId="0" animBg="1"/>
      <p:bldP spid="140302" grpId="0" animBg="1"/>
      <p:bldP spid="140303" grpId="0" animBg="1"/>
      <p:bldP spid="140304" grpId="0" animBg="1"/>
      <p:bldP spid="140305" grpId="0" animBg="1"/>
      <p:bldP spid="140306" grpId="0" animBg="1"/>
      <p:bldP spid="140307" grpId="0" animBg="1"/>
      <p:bldP spid="140308" grpId="0" animBg="1"/>
      <p:bldP spid="140309" grpId="0" animBg="1"/>
      <p:bldP spid="140310" grpId="0" animBg="1"/>
      <p:bldP spid="140311" grpId="0" animBg="1"/>
      <p:bldP spid="140312" grpId="0" animBg="1"/>
      <p:bldP spid="140313" grpId="0" animBg="1"/>
      <p:bldP spid="140314" grpId="0" animBg="1"/>
      <p:bldP spid="140315" grpId="0" animBg="1"/>
      <p:bldP spid="140316" grpId="0" animBg="1"/>
      <p:bldP spid="140317" grpId="0" animBg="1"/>
      <p:bldP spid="140318" grpId="0" animBg="1"/>
      <p:bldP spid="140319" grpId="0" animBg="1"/>
      <p:bldP spid="140320" grpId="0" animBg="1"/>
      <p:bldP spid="140321" grpId="0" animBg="1"/>
      <p:bldP spid="140322" grpId="0" animBg="1"/>
      <p:bldP spid="140323" grpId="0" animBg="1"/>
      <p:bldP spid="1403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ext Box 2">
            <a:extLst>
              <a:ext uri="{FF2B5EF4-FFF2-40B4-BE49-F238E27FC236}">
                <a16:creationId xmlns:a16="http://schemas.microsoft.com/office/drawing/2014/main" id="{DD72A9FC-4388-9F4B-8196-9E0677F239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7200" b="1" dirty="0">
                <a:solidFill>
                  <a:srgbClr val="FF0000"/>
                </a:solidFill>
              </a:rPr>
              <a:t> </a:t>
            </a:r>
            <a:endParaRPr lang="en-US" altLang="x-none" sz="6000" b="1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en-US" altLang="x-none" sz="6000" b="1" dirty="0">
                <a:solidFill>
                  <a:srgbClr val="FF0000"/>
                </a:solidFill>
              </a:rPr>
              <a:t>sec</a:t>
            </a:r>
            <a:r>
              <a:rPr lang="en-US" altLang="x-none" sz="9600" b="1" dirty="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15715" name="Text Box 3">
            <a:extLst>
              <a:ext uri="{FF2B5EF4-FFF2-40B4-BE49-F238E27FC236}">
                <a16:creationId xmlns:a16="http://schemas.microsoft.com/office/drawing/2014/main" id="{93418616-0677-CA41-BCAB-A4F7C5C72C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15716" name="Rectangle 4">
            <a:extLst>
              <a:ext uri="{FF2B5EF4-FFF2-40B4-BE49-F238E27FC236}">
                <a16:creationId xmlns:a16="http://schemas.microsoft.com/office/drawing/2014/main" id="{CE9E49E8-C515-7E46-85DB-A8C66766BC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altLang="x-none" sz="6000" b="1" dirty="0">
                <a:solidFill>
                  <a:srgbClr val="FF0000"/>
                </a:solidFill>
              </a:rPr>
              <a:t>Question 5 </a:t>
            </a:r>
          </a:p>
        </p:txBody>
      </p:sp>
      <p:sp>
        <p:nvSpPr>
          <p:cNvPr id="115717" name="Text Box 5">
            <a:extLst>
              <a:ext uri="{FF2B5EF4-FFF2-40B4-BE49-F238E27FC236}">
                <a16:creationId xmlns:a16="http://schemas.microsoft.com/office/drawing/2014/main" id="{563AD7CF-D42B-424F-8CFF-B402B7222C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15718" name="Text Box 6">
            <a:extLst>
              <a:ext uri="{FF2B5EF4-FFF2-40B4-BE49-F238E27FC236}">
                <a16:creationId xmlns:a16="http://schemas.microsoft.com/office/drawing/2014/main" id="{E58B483A-D72B-CF41-A901-07BD33DC8A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758950"/>
            <a:ext cx="7467600" cy="317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sz="2400" b="1" dirty="0">
                <a:solidFill>
                  <a:schemeClr val="accent2"/>
                </a:solidFill>
              </a:rPr>
              <a:t>How many double star systems are there?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x-none" sz="24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A</a:t>
            </a:r>
            <a:r>
              <a:rPr lang="en-US" altLang="x-none" sz="2400" b="1" dirty="0"/>
              <a:t>   Very few: out of the billions of stars in the Galaxy,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sz="2400" b="1" dirty="0"/>
              <a:t>		only a hundred are doubles.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B  </a:t>
            </a:r>
            <a:r>
              <a:rPr lang="en-US" altLang="x-none" sz="2400" b="1" dirty="0"/>
              <a:t>Only a few: 99% of stars, like the Sun, are singles.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FF0000"/>
                </a:solidFill>
              </a:rPr>
              <a:t>C</a:t>
            </a:r>
            <a:r>
              <a:rPr lang="en-US" altLang="x-none" sz="2400" dirty="0">
                <a:solidFill>
                  <a:srgbClr val="FF0000"/>
                </a:solidFill>
              </a:rPr>
              <a:t> </a:t>
            </a:r>
            <a:r>
              <a:rPr lang="en-US" altLang="x-none" sz="2400" b="1" dirty="0">
                <a:solidFill>
                  <a:srgbClr val="FF0000"/>
                </a:solidFill>
              </a:rPr>
              <a:t> About the half of the stars are doubles.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D </a:t>
            </a:r>
            <a:r>
              <a:rPr lang="en-US" altLang="x-none" sz="2400" b="1" dirty="0"/>
              <a:t>Almost all stars are doubles.</a:t>
            </a:r>
          </a:p>
        </p:txBody>
      </p:sp>
      <p:sp>
        <p:nvSpPr>
          <p:cNvPr id="115719" name="Text Box 7">
            <a:extLst>
              <a:ext uri="{FF2B5EF4-FFF2-40B4-BE49-F238E27FC236}">
                <a16:creationId xmlns:a16="http://schemas.microsoft.com/office/drawing/2014/main" id="{C38F1A14-0D6C-574E-A49A-BBFE977D13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15720" name="Text Box 8">
            <a:extLst>
              <a:ext uri="{FF2B5EF4-FFF2-40B4-BE49-F238E27FC236}">
                <a16:creationId xmlns:a16="http://schemas.microsoft.com/office/drawing/2014/main" id="{11122DD0-B2A0-254C-BBC4-8DE354CA08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15721" name="Text Box 9">
            <a:extLst>
              <a:ext uri="{FF2B5EF4-FFF2-40B4-BE49-F238E27FC236}">
                <a16:creationId xmlns:a16="http://schemas.microsoft.com/office/drawing/2014/main" id="{30B46306-1ADB-9441-8648-D3A8CA9D92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15722" name="Text Box 10">
            <a:extLst>
              <a:ext uri="{FF2B5EF4-FFF2-40B4-BE49-F238E27FC236}">
                <a16:creationId xmlns:a16="http://schemas.microsoft.com/office/drawing/2014/main" id="{4FD9E949-E1C2-9944-86D0-8EAC760D9D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15723" name="Text Box 11">
            <a:extLst>
              <a:ext uri="{FF2B5EF4-FFF2-40B4-BE49-F238E27FC236}">
                <a16:creationId xmlns:a16="http://schemas.microsoft.com/office/drawing/2014/main" id="{D45C1818-B8BC-C74E-85FB-AE12074EE4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15724" name="Text Box 12">
            <a:extLst>
              <a:ext uri="{FF2B5EF4-FFF2-40B4-BE49-F238E27FC236}">
                <a16:creationId xmlns:a16="http://schemas.microsoft.com/office/drawing/2014/main" id="{1EC64D8F-5F92-544B-B119-DC7A474045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15725" name="Text Box 13">
            <a:extLst>
              <a:ext uri="{FF2B5EF4-FFF2-40B4-BE49-F238E27FC236}">
                <a16:creationId xmlns:a16="http://schemas.microsoft.com/office/drawing/2014/main" id="{64B0DC13-3FDB-EE4A-A85E-CC7C31FC63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15726" name="Text Box 14">
            <a:extLst>
              <a:ext uri="{FF2B5EF4-FFF2-40B4-BE49-F238E27FC236}">
                <a16:creationId xmlns:a16="http://schemas.microsoft.com/office/drawing/2014/main" id="{89FF7839-04C5-A240-B6AE-DA315D22EA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15727" name="Text Box 15">
            <a:extLst>
              <a:ext uri="{FF2B5EF4-FFF2-40B4-BE49-F238E27FC236}">
                <a16:creationId xmlns:a16="http://schemas.microsoft.com/office/drawing/2014/main" id="{476A184D-C81F-394C-86BC-99355EE52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15728" name="Text Box 16">
            <a:extLst>
              <a:ext uri="{FF2B5EF4-FFF2-40B4-BE49-F238E27FC236}">
                <a16:creationId xmlns:a16="http://schemas.microsoft.com/office/drawing/2014/main" id="{CD5CA2B0-86A7-D543-BE43-F0E68F6285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15729" name="Text Box 17">
            <a:extLst>
              <a:ext uri="{FF2B5EF4-FFF2-40B4-BE49-F238E27FC236}">
                <a16:creationId xmlns:a16="http://schemas.microsoft.com/office/drawing/2014/main" id="{589F8227-49DA-0845-8766-73583CADAF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15730" name="Text Box 18">
            <a:extLst>
              <a:ext uri="{FF2B5EF4-FFF2-40B4-BE49-F238E27FC236}">
                <a16:creationId xmlns:a16="http://schemas.microsoft.com/office/drawing/2014/main" id="{A4C44982-2EDE-F041-A9F0-A45AA843C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15731" name="Text Box 19">
            <a:extLst>
              <a:ext uri="{FF2B5EF4-FFF2-40B4-BE49-F238E27FC236}">
                <a16:creationId xmlns:a16="http://schemas.microsoft.com/office/drawing/2014/main" id="{4E052D2F-3BB3-7F4C-854C-5F1F9ED4B2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15732" name="Text Box 20">
            <a:extLst>
              <a:ext uri="{FF2B5EF4-FFF2-40B4-BE49-F238E27FC236}">
                <a16:creationId xmlns:a16="http://schemas.microsoft.com/office/drawing/2014/main" id="{1261DED4-4EC8-9A42-9520-AF06A8714A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15733" name="Text Box 21">
            <a:extLst>
              <a:ext uri="{FF2B5EF4-FFF2-40B4-BE49-F238E27FC236}">
                <a16:creationId xmlns:a16="http://schemas.microsoft.com/office/drawing/2014/main" id="{49101502-D90E-A749-A92A-3C8D81D5CD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15734" name="Text Box 22">
            <a:extLst>
              <a:ext uri="{FF2B5EF4-FFF2-40B4-BE49-F238E27FC236}">
                <a16:creationId xmlns:a16="http://schemas.microsoft.com/office/drawing/2014/main" id="{9681D340-8F27-224E-8267-080032321B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15735" name="Text Box 23">
            <a:extLst>
              <a:ext uri="{FF2B5EF4-FFF2-40B4-BE49-F238E27FC236}">
                <a16:creationId xmlns:a16="http://schemas.microsoft.com/office/drawing/2014/main" id="{7849C52E-B940-5945-890B-6CA9ADDCF0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15736" name="Text Box 24">
            <a:extLst>
              <a:ext uri="{FF2B5EF4-FFF2-40B4-BE49-F238E27FC236}">
                <a16:creationId xmlns:a16="http://schemas.microsoft.com/office/drawing/2014/main" id="{87B25406-D459-9D43-BC49-8747003DFB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15737" name="Text Box 25">
            <a:extLst>
              <a:ext uri="{FF2B5EF4-FFF2-40B4-BE49-F238E27FC236}">
                <a16:creationId xmlns:a16="http://schemas.microsoft.com/office/drawing/2014/main" id="{D4A7F7B2-2179-234E-83FB-AD2D83F3EC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15738" name="Text Box 26">
            <a:extLst>
              <a:ext uri="{FF2B5EF4-FFF2-40B4-BE49-F238E27FC236}">
                <a16:creationId xmlns:a16="http://schemas.microsoft.com/office/drawing/2014/main" id="{2A4E740B-CF50-F64A-9517-474FE9320A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15739" name="Text Box 27">
            <a:extLst>
              <a:ext uri="{FF2B5EF4-FFF2-40B4-BE49-F238E27FC236}">
                <a16:creationId xmlns:a16="http://schemas.microsoft.com/office/drawing/2014/main" id="{771548EA-49A7-8B45-885B-FCC103694A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15740" name="Text Box 28">
            <a:extLst>
              <a:ext uri="{FF2B5EF4-FFF2-40B4-BE49-F238E27FC236}">
                <a16:creationId xmlns:a16="http://schemas.microsoft.com/office/drawing/2014/main" id="{B6E7FAC6-422F-714F-A864-87452B738E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15741" name="Text Box 29">
            <a:extLst>
              <a:ext uri="{FF2B5EF4-FFF2-40B4-BE49-F238E27FC236}">
                <a16:creationId xmlns:a16="http://schemas.microsoft.com/office/drawing/2014/main" id="{83E2FDAA-A139-FD46-BA86-4BF8AB992D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15742" name="Text Box 30">
            <a:extLst>
              <a:ext uri="{FF2B5EF4-FFF2-40B4-BE49-F238E27FC236}">
                <a16:creationId xmlns:a16="http://schemas.microsoft.com/office/drawing/2014/main" id="{1B6322C4-4ACF-834F-9228-5082024780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15743" name="Text Box 31">
            <a:extLst>
              <a:ext uri="{FF2B5EF4-FFF2-40B4-BE49-F238E27FC236}">
                <a16:creationId xmlns:a16="http://schemas.microsoft.com/office/drawing/2014/main" id="{78E66526-9E9B-334C-9ED1-DFD8DE44F9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15744" name="Text Box 32">
            <a:extLst>
              <a:ext uri="{FF2B5EF4-FFF2-40B4-BE49-F238E27FC236}">
                <a16:creationId xmlns:a16="http://schemas.microsoft.com/office/drawing/2014/main" id="{5049BC6F-204F-1F47-97F9-C51ED5107F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15745" name="Text Box 33">
            <a:extLst>
              <a:ext uri="{FF2B5EF4-FFF2-40B4-BE49-F238E27FC236}">
                <a16:creationId xmlns:a16="http://schemas.microsoft.com/office/drawing/2014/main" id="{79AD9FE6-C947-1649-AF64-FAB2860471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15746" name="Text Box 34">
            <a:extLst>
              <a:ext uri="{FF2B5EF4-FFF2-40B4-BE49-F238E27FC236}">
                <a16:creationId xmlns:a16="http://schemas.microsoft.com/office/drawing/2014/main" id="{6D0FE736-135E-EA48-ADB4-EBCFD9D47E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15747" name="Text Box 35">
            <a:extLst>
              <a:ext uri="{FF2B5EF4-FFF2-40B4-BE49-F238E27FC236}">
                <a16:creationId xmlns:a16="http://schemas.microsoft.com/office/drawing/2014/main" id="{22E6236E-D4A1-D747-93A7-A1A3ECBF3A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0 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5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4" grpId="0" animBg="1"/>
      <p:bldP spid="115715" grpId="0" animBg="1"/>
      <p:bldP spid="115717" grpId="0" animBg="1"/>
      <p:bldP spid="115718" grpId="0"/>
      <p:bldP spid="115718" grpId="1"/>
      <p:bldP spid="115719" grpId="0" animBg="1"/>
      <p:bldP spid="115720" grpId="0" animBg="1"/>
      <p:bldP spid="115721" grpId="0" animBg="1"/>
      <p:bldP spid="115722" grpId="0" animBg="1"/>
      <p:bldP spid="115723" grpId="0" animBg="1"/>
      <p:bldP spid="115724" grpId="0" animBg="1"/>
      <p:bldP spid="115725" grpId="0" animBg="1"/>
      <p:bldP spid="115726" grpId="0" animBg="1"/>
      <p:bldP spid="115727" grpId="0" animBg="1"/>
      <p:bldP spid="115728" grpId="0" animBg="1"/>
      <p:bldP spid="115729" grpId="0" animBg="1"/>
      <p:bldP spid="115730" grpId="0" animBg="1"/>
      <p:bldP spid="115731" grpId="0" animBg="1"/>
      <p:bldP spid="115732" grpId="0" animBg="1"/>
      <p:bldP spid="115733" grpId="0" animBg="1"/>
      <p:bldP spid="115734" grpId="0" animBg="1"/>
      <p:bldP spid="115735" grpId="0" animBg="1"/>
      <p:bldP spid="115736" grpId="0" animBg="1"/>
      <p:bldP spid="115737" grpId="0" animBg="1"/>
      <p:bldP spid="115738" grpId="0" animBg="1"/>
      <p:bldP spid="115739" grpId="0" animBg="1"/>
      <p:bldP spid="115740" grpId="0" animBg="1"/>
      <p:bldP spid="115741" grpId="0" animBg="1"/>
      <p:bldP spid="115742" grpId="0" animBg="1"/>
      <p:bldP spid="115743" grpId="0" animBg="1"/>
      <p:bldP spid="115744" grpId="0" animBg="1"/>
      <p:bldP spid="115745" grpId="0" animBg="1"/>
      <p:bldP spid="115746" grpId="0" animBg="1"/>
      <p:bldP spid="11574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298" name="Rectangle 2">
            <a:extLst>
              <a:ext uri="{FF2B5EF4-FFF2-40B4-BE49-F238E27FC236}">
                <a16:creationId xmlns:a16="http://schemas.microsoft.com/office/drawing/2014/main" id="{276A30A0-A8B4-844A-8FCB-E138733FEDA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133600" y="152400"/>
            <a:ext cx="4953000" cy="1066800"/>
          </a:xfrm>
        </p:spPr>
        <p:txBody>
          <a:bodyPr/>
          <a:lstStyle/>
          <a:p>
            <a:pPr>
              <a:defRPr/>
            </a:pPr>
            <a:r>
              <a:rPr lang="en-US" altLang="x-none" sz="40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Example</a:t>
            </a:r>
            <a:r>
              <a:rPr lang="en-US" altLang="x-none" sz="400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: spectroscopic </a:t>
            </a:r>
            <a:r>
              <a:rPr lang="en-US" altLang="x-none" sz="40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binaries</a:t>
            </a:r>
          </a:p>
        </p:txBody>
      </p:sp>
      <p:sp>
        <p:nvSpPr>
          <p:cNvPr id="47107" name="Rectangle 5">
            <a:extLst>
              <a:ext uri="{FF2B5EF4-FFF2-40B4-BE49-F238E27FC236}">
                <a16:creationId xmlns:a16="http://schemas.microsoft.com/office/drawing/2014/main" id="{BB502259-2DAF-F249-82A5-61313465F4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5943600"/>
            <a:ext cx="10668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39302" name="Text Box 6">
            <a:extLst>
              <a:ext uri="{FF2B5EF4-FFF2-40B4-BE49-F238E27FC236}">
                <a16:creationId xmlns:a16="http://schemas.microsoft.com/office/drawing/2014/main" id="{F22A9B69-922F-4147-BF5F-8359F3C2A3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3429000"/>
            <a:ext cx="3505200" cy="31369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x-none">
                <a:solidFill>
                  <a:srgbClr val="FF0000"/>
                </a:solidFill>
              </a:rPr>
              <a:t>Calculate:</a:t>
            </a:r>
          </a:p>
          <a:p>
            <a:pPr>
              <a:defRPr/>
            </a:pPr>
            <a:endParaRPr lang="en-US" altLang="x-none" sz="200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altLang="x-none" sz="2000">
                <a:solidFill>
                  <a:schemeClr val="bg1"/>
                </a:solidFill>
              </a:rPr>
              <a:t>* Orbital speed</a:t>
            </a:r>
          </a:p>
          <a:p>
            <a:pPr>
              <a:defRPr/>
            </a:pPr>
            <a:r>
              <a:rPr lang="en-US" altLang="x-none" sz="1400">
                <a:solidFill>
                  <a:schemeClr val="bg1"/>
                </a:solidFill>
              </a:rPr>
              <a:t>         ( shift in % of wavelength</a:t>
            </a:r>
          </a:p>
          <a:p>
            <a:pPr>
              <a:defRPr/>
            </a:pPr>
            <a:r>
              <a:rPr lang="en-US" altLang="x-none" sz="1400">
                <a:solidFill>
                  <a:schemeClr val="bg1"/>
                </a:solidFill>
              </a:rPr>
              <a:t>                 = speed in % of speed of light )</a:t>
            </a:r>
          </a:p>
          <a:p>
            <a:pPr>
              <a:defRPr/>
            </a:pPr>
            <a:endParaRPr lang="en-US" altLang="x-none" sz="200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altLang="x-none" sz="2000">
                <a:solidFill>
                  <a:schemeClr val="bg1"/>
                </a:solidFill>
              </a:rPr>
              <a:t>* Size of orbit</a:t>
            </a:r>
          </a:p>
          <a:p>
            <a:pPr algn="ctr">
              <a:defRPr/>
            </a:pPr>
            <a:r>
              <a:rPr lang="en-US" altLang="x-none" sz="1400"/>
              <a:t> </a:t>
            </a:r>
            <a:r>
              <a:rPr lang="en-US" altLang="x-none" sz="1400">
                <a:solidFill>
                  <a:schemeClr val="bg1"/>
                </a:solidFill>
              </a:rPr>
              <a:t>( time period × speed = 2 r </a:t>
            </a:r>
            <a:r>
              <a:rPr lang="en-US" altLang="x-none" sz="1400">
                <a:solidFill>
                  <a:schemeClr val="bg1"/>
                </a:solidFill>
                <a:latin typeface="Symbol" charset="2"/>
              </a:rPr>
              <a:t>p</a:t>
            </a:r>
            <a:r>
              <a:rPr lang="en-US" altLang="x-none" sz="1400">
                <a:solidFill>
                  <a:schemeClr val="bg1"/>
                </a:solidFill>
              </a:rPr>
              <a:t> )</a:t>
            </a:r>
          </a:p>
          <a:p>
            <a:pPr>
              <a:defRPr/>
            </a:pPr>
            <a:endParaRPr lang="en-US" altLang="x-none" sz="200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altLang="x-none" sz="2000">
                <a:solidFill>
                  <a:schemeClr val="bg1"/>
                </a:solidFill>
              </a:rPr>
              <a:t>* </a:t>
            </a:r>
            <a:r>
              <a:rPr lang="en-US" altLang="x-none" sz="2000" u="sng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</a:rPr>
              <a:t>Mass</a:t>
            </a:r>
            <a:r>
              <a:rPr lang="en-US" altLang="x-none" sz="2000">
                <a:solidFill>
                  <a:schemeClr val="bg1"/>
                </a:solidFill>
              </a:rPr>
              <a:t> of stars</a:t>
            </a:r>
          </a:p>
          <a:p>
            <a:pPr algn="ctr">
              <a:defRPr/>
            </a:pPr>
            <a:r>
              <a:rPr lang="en-US" altLang="x-none" sz="1400"/>
              <a:t> </a:t>
            </a:r>
            <a:r>
              <a:rPr lang="en-US" altLang="x-none" sz="1400">
                <a:solidFill>
                  <a:schemeClr val="bg1"/>
                </a:solidFill>
              </a:rPr>
              <a:t>( Kepler III: M ×</a:t>
            </a:r>
            <a:r>
              <a:rPr lang="en-US" altLang="x-none" sz="1400"/>
              <a:t> </a:t>
            </a:r>
            <a:r>
              <a:rPr lang="en-US" altLang="x-none" sz="1400">
                <a:solidFill>
                  <a:schemeClr val="bg1"/>
                </a:solidFill>
              </a:rPr>
              <a:t>T</a:t>
            </a:r>
            <a:r>
              <a:rPr lang="en-US" altLang="x-none" sz="1400" baseline="30000">
                <a:solidFill>
                  <a:schemeClr val="bg1"/>
                </a:solidFill>
              </a:rPr>
              <a:t>2</a:t>
            </a:r>
            <a:r>
              <a:rPr lang="en-US" altLang="x-none" sz="1400">
                <a:solidFill>
                  <a:schemeClr val="bg1"/>
                </a:solidFill>
              </a:rPr>
              <a:t> = r</a:t>
            </a:r>
            <a:r>
              <a:rPr lang="en-US" altLang="x-none" sz="1400" baseline="30000">
                <a:solidFill>
                  <a:schemeClr val="bg1"/>
                </a:solidFill>
              </a:rPr>
              <a:t>3 </a:t>
            </a:r>
            <a:r>
              <a:rPr lang="en-US" altLang="x-none" sz="1400">
                <a:solidFill>
                  <a:schemeClr val="bg1"/>
                </a:solidFill>
              </a:rPr>
              <a:t>)</a:t>
            </a:r>
          </a:p>
        </p:txBody>
      </p:sp>
      <p:pic>
        <p:nvPicPr>
          <p:cNvPr id="47109" name="Picture 11" descr="07_Anim">
            <a:extLst>
              <a:ext uri="{FF2B5EF4-FFF2-40B4-BE49-F238E27FC236}">
                <a16:creationId xmlns:a16="http://schemas.microsoft.com/office/drawing/2014/main" id="{DE1F1611-1666-434B-AC72-AD94D2A32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5503863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0" name="Text Box 12">
            <a:extLst>
              <a:ext uri="{FF2B5EF4-FFF2-40B4-BE49-F238E27FC236}">
                <a16:creationId xmlns:a16="http://schemas.microsoft.com/office/drawing/2014/main" id="{B3AA19F8-A55D-F144-AD18-3E501832F1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1219200"/>
            <a:ext cx="3048000" cy="173672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Measure: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      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  * Blue/red shift of lines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00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  * Time period    </a:t>
            </a:r>
            <a:r>
              <a:rPr lang="en-US" altLang="en-US" sz="2000">
                <a:solidFill>
                  <a:srgbClr val="FF0000"/>
                </a:solidFill>
              </a:rPr>
              <a:t> </a:t>
            </a:r>
            <a:endParaRPr lang="en-US" altLang="en-US" sz="2000">
              <a:solidFill>
                <a:schemeClr val="bg1"/>
              </a:solidFill>
            </a:endParaRPr>
          </a:p>
        </p:txBody>
      </p:sp>
      <p:sp>
        <p:nvSpPr>
          <p:cNvPr id="47111" name="Text Box 13">
            <a:extLst>
              <a:ext uri="{FF2B5EF4-FFF2-40B4-BE49-F238E27FC236}">
                <a16:creationId xmlns:a16="http://schemas.microsoft.com/office/drawing/2014/main" id="{BF1BD0C2-3175-F741-9A03-26B1CBE227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133600"/>
            <a:ext cx="946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1"/>
                </a:solidFill>
              </a:rPr>
              <a:t>Earth</a:t>
            </a:r>
          </a:p>
        </p:txBody>
      </p:sp>
      <p:sp>
        <p:nvSpPr>
          <p:cNvPr id="47112" name="Line 14">
            <a:extLst>
              <a:ext uri="{FF2B5EF4-FFF2-40B4-BE49-F238E27FC236}">
                <a16:creationId xmlns:a16="http://schemas.microsoft.com/office/drawing/2014/main" id="{7DADBB3E-45A6-F34B-B198-DF7F42333F7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0" y="2590800"/>
            <a:ext cx="1066800" cy="0"/>
          </a:xfrm>
          <a:prstGeom prst="line">
            <a:avLst/>
          </a:prstGeom>
          <a:noFill/>
          <a:ln w="9525">
            <a:solidFill>
              <a:srgbClr val="00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DEF9B413-001D-AC47-82F1-62F5ECB060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3124200" cy="533400"/>
          </a:xfrm>
        </p:spPr>
        <p:txBody>
          <a:bodyPr/>
          <a:lstStyle/>
          <a:p>
            <a:pPr>
              <a:defRPr/>
            </a:pPr>
            <a:r>
              <a:rPr lang="en-US" altLang="x-none" sz="2800" b="1">
                <a:solidFill>
                  <a:srgbClr val="FF0000"/>
                </a:solidFill>
              </a:rPr>
              <a:t>The mass of stars</a:t>
            </a:r>
            <a:endParaRPr lang="en-US" altLang="x-none" b="1"/>
          </a:p>
        </p:txBody>
      </p:sp>
      <p:sp>
        <p:nvSpPr>
          <p:cNvPr id="83972" name="Oval 4">
            <a:extLst>
              <a:ext uri="{FF2B5EF4-FFF2-40B4-BE49-F238E27FC236}">
                <a16:creationId xmlns:a16="http://schemas.microsoft.com/office/drawing/2014/main" id="{DFF4865D-9F23-A548-AF36-D9D20FCD08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533400"/>
            <a:ext cx="4111625" cy="2971800"/>
          </a:xfrm>
          <a:prstGeom prst="ellipse">
            <a:avLst/>
          </a:prstGeom>
          <a:noFill/>
          <a:ln w="9525">
            <a:solidFill>
              <a:srgbClr val="66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3973" name="Oval 5">
            <a:extLst>
              <a:ext uri="{FF2B5EF4-FFF2-40B4-BE49-F238E27FC236}">
                <a16:creationId xmlns:a16="http://schemas.microsoft.com/office/drawing/2014/main" id="{FE83D6D5-D88D-334A-A535-23D68B6DE3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1828800"/>
            <a:ext cx="457200" cy="4572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3974" name="Oval 6">
            <a:extLst>
              <a:ext uri="{FF2B5EF4-FFF2-40B4-BE49-F238E27FC236}">
                <a16:creationId xmlns:a16="http://schemas.microsoft.com/office/drawing/2014/main" id="{29C6A590-138D-FE4D-958B-BC1E317ED2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457200"/>
            <a:ext cx="228600" cy="23177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3975" name="Line 7">
            <a:extLst>
              <a:ext uri="{FF2B5EF4-FFF2-40B4-BE49-F238E27FC236}">
                <a16:creationId xmlns:a16="http://schemas.microsoft.com/office/drawing/2014/main" id="{380C421C-5731-0847-864C-AFACA8321B7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553200" y="457200"/>
            <a:ext cx="263525" cy="0"/>
          </a:xfrm>
          <a:prstGeom prst="line">
            <a:avLst/>
          </a:prstGeom>
          <a:noFill/>
          <a:ln w="9525">
            <a:solidFill>
              <a:srgbClr val="00CC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3977" name="Text Box 9">
            <a:extLst>
              <a:ext uri="{FF2B5EF4-FFF2-40B4-BE49-F238E27FC236}">
                <a16:creationId xmlns:a16="http://schemas.microsoft.com/office/drawing/2014/main" id="{B16E3B49-872A-EA42-A6D2-90D6EAA387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1728788"/>
            <a:ext cx="2741613" cy="7016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x-none" sz="2000" b="1" dirty="0">
                <a:solidFill>
                  <a:srgbClr val="FFFF00"/>
                </a:solidFill>
              </a:rPr>
              <a:t>Period (T)  in years</a:t>
            </a:r>
          </a:p>
          <a:p>
            <a:pPr>
              <a:defRPr/>
            </a:pPr>
            <a:r>
              <a:rPr lang="en-US" altLang="x-none" sz="2000" b="1" dirty="0">
                <a:solidFill>
                  <a:srgbClr val="FFFF00"/>
                </a:solidFill>
              </a:rPr>
              <a:t>Size of orbit (a) in AU’s</a:t>
            </a:r>
            <a:endParaRPr lang="en-US" altLang="x-none" sz="2000" dirty="0"/>
          </a:p>
        </p:txBody>
      </p:sp>
      <p:sp>
        <p:nvSpPr>
          <p:cNvPr id="83978" name="Text Box 10">
            <a:extLst>
              <a:ext uri="{FF2B5EF4-FFF2-40B4-BE49-F238E27FC236}">
                <a16:creationId xmlns:a16="http://schemas.microsoft.com/office/drawing/2014/main" id="{B8870246-73FE-A045-81F6-564215D1F4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438400"/>
            <a:ext cx="3810000" cy="101566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2000" b="1" dirty="0">
                <a:solidFill>
                  <a:srgbClr val="FF0000"/>
                </a:solidFill>
              </a:rPr>
              <a:t>Kepler’s III law tells mass:</a:t>
            </a:r>
          </a:p>
          <a:p>
            <a:pPr algn="ctr">
              <a:defRPr/>
            </a:pPr>
            <a:r>
              <a:rPr lang="en-US" altLang="x-none" sz="2000" b="1" dirty="0">
                <a:solidFill>
                  <a:srgbClr val="FFFF00"/>
                </a:solidFill>
              </a:rPr>
              <a:t>M T</a:t>
            </a:r>
            <a:r>
              <a:rPr lang="en-US" altLang="x-none" sz="2000" b="1" baseline="30000" dirty="0">
                <a:solidFill>
                  <a:srgbClr val="FFFF00"/>
                </a:solidFill>
              </a:rPr>
              <a:t>2</a:t>
            </a:r>
            <a:r>
              <a:rPr lang="en-US" altLang="x-none" sz="2000" b="1" dirty="0">
                <a:solidFill>
                  <a:srgbClr val="FFFF00"/>
                </a:solidFill>
              </a:rPr>
              <a:t> = a</a:t>
            </a:r>
            <a:r>
              <a:rPr lang="en-US" altLang="x-none" sz="2000" b="1" baseline="30000" dirty="0">
                <a:solidFill>
                  <a:srgbClr val="FFFF00"/>
                </a:solidFill>
              </a:rPr>
              <a:t>3 </a:t>
            </a:r>
          </a:p>
          <a:p>
            <a:pPr algn="ctr">
              <a:defRPr/>
            </a:pPr>
            <a:r>
              <a:rPr lang="en-US" altLang="x-none" sz="2000" dirty="0">
                <a:solidFill>
                  <a:srgbClr val="65FFFF"/>
                </a:solidFill>
              </a:rPr>
              <a:t>solve this for M</a:t>
            </a:r>
            <a:endParaRPr lang="en-US" altLang="x-none" sz="2000" dirty="0"/>
          </a:p>
        </p:txBody>
      </p:sp>
      <p:sp>
        <p:nvSpPr>
          <p:cNvPr id="83979" name="Text Box 11">
            <a:extLst>
              <a:ext uri="{FF2B5EF4-FFF2-40B4-BE49-F238E27FC236}">
                <a16:creationId xmlns:a16="http://schemas.microsoft.com/office/drawing/2014/main" id="{610D1157-0D14-F14C-908A-5ECE0454B7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1295400"/>
            <a:ext cx="1419225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x-none" b="1" dirty="0">
                <a:solidFill>
                  <a:srgbClr val="FF0000"/>
                </a:solidFill>
              </a:rPr>
              <a:t>Measure:</a:t>
            </a:r>
            <a:endParaRPr lang="en-US" altLang="x-none" dirty="0">
              <a:solidFill>
                <a:srgbClr val="FF0000"/>
              </a:solidFill>
            </a:endParaRPr>
          </a:p>
        </p:txBody>
      </p:sp>
      <p:sp>
        <p:nvSpPr>
          <p:cNvPr id="83980" name="Line 12">
            <a:extLst>
              <a:ext uri="{FF2B5EF4-FFF2-40B4-BE49-F238E27FC236}">
                <a16:creationId xmlns:a16="http://schemas.microsoft.com/office/drawing/2014/main" id="{13FB8E2D-CB30-3748-A1CD-96F8E99C7C48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0" y="1981200"/>
            <a:ext cx="1905000" cy="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3981" name="Text Box 13">
            <a:extLst>
              <a:ext uri="{FF2B5EF4-FFF2-40B4-BE49-F238E27FC236}">
                <a16:creationId xmlns:a16="http://schemas.microsoft.com/office/drawing/2014/main" id="{2D772D55-8355-2244-918B-2EDA27FF95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1524000"/>
            <a:ext cx="319088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>
                <a:solidFill>
                  <a:srgbClr val="FFFF00"/>
                </a:solidFill>
              </a:rPr>
              <a:t>a</a:t>
            </a:r>
            <a:endParaRPr lang="en-US" altLang="x-none"/>
          </a:p>
        </p:txBody>
      </p:sp>
      <p:sp>
        <p:nvSpPr>
          <p:cNvPr id="83982" name="Text Box 14">
            <a:extLst>
              <a:ext uri="{FF2B5EF4-FFF2-40B4-BE49-F238E27FC236}">
                <a16:creationId xmlns:a16="http://schemas.microsoft.com/office/drawing/2014/main" id="{0157EFE2-5207-A04A-9B32-A3D00692AF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0071" y="3810000"/>
            <a:ext cx="6550448" cy="301621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Example:</a:t>
            </a:r>
            <a:endParaRPr lang="en-US" altLang="x-none" dirty="0">
              <a:solidFill>
                <a:srgbClr val="66FFFF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>
              <a:defRPr/>
            </a:pPr>
            <a:r>
              <a:rPr lang="en-US" altLang="x-none" sz="2000" dirty="0">
                <a:solidFill>
                  <a:srgbClr val="66FFFF"/>
                </a:solidFill>
              </a:rPr>
              <a:t>A binary system has been measured to turn around in 55 years</a:t>
            </a:r>
          </a:p>
          <a:p>
            <a:pPr algn="ctr">
              <a:defRPr/>
            </a:pPr>
            <a:r>
              <a:rPr lang="en-US" altLang="x-none" sz="2000" dirty="0">
                <a:solidFill>
                  <a:srgbClr val="66FFFF"/>
                </a:solidFill>
              </a:rPr>
              <a:t>Stars separated 3 arc second</a:t>
            </a:r>
          </a:p>
          <a:p>
            <a:pPr algn="ctr">
              <a:defRPr/>
            </a:pPr>
            <a:r>
              <a:rPr lang="en-US" altLang="x-none" sz="2000" dirty="0">
                <a:solidFill>
                  <a:srgbClr val="66FFFF"/>
                </a:solidFill>
              </a:rPr>
              <a:t>Parallax is 0.067 arc second.</a:t>
            </a:r>
          </a:p>
          <a:p>
            <a:pPr algn="ctr">
              <a:defRPr/>
            </a:pPr>
            <a:endParaRPr lang="en-US" altLang="x-none" sz="1800" dirty="0">
              <a:solidFill>
                <a:srgbClr val="66FFFF"/>
              </a:solidFill>
            </a:endParaRPr>
          </a:p>
          <a:p>
            <a:pPr algn="ctr">
              <a:defRPr/>
            </a:pPr>
            <a:r>
              <a:rPr lang="en-US" altLang="x-none" b="1" i="1" dirty="0">
                <a:solidFill>
                  <a:schemeClr val="accent2"/>
                </a:solidFill>
              </a:rPr>
              <a:t>Use these data to figure out the system:</a:t>
            </a:r>
          </a:p>
          <a:p>
            <a:pPr algn="ctr">
              <a:defRPr/>
            </a:pPr>
            <a:r>
              <a:rPr lang="en-US" altLang="x-none" sz="2000" dirty="0">
                <a:solidFill>
                  <a:srgbClr val="66FFFF"/>
                </a:solidFill>
              </a:rPr>
              <a:t>Distance to stars from parallax: 15 parsecs</a:t>
            </a:r>
          </a:p>
          <a:p>
            <a:pPr algn="ctr">
              <a:defRPr/>
            </a:pPr>
            <a:r>
              <a:rPr lang="en-US" altLang="x-none" sz="2000" dirty="0">
                <a:solidFill>
                  <a:srgbClr val="66FFFF"/>
                </a:solidFill>
              </a:rPr>
              <a:t>a = 45 AU and T = 55 years, plug in and solve equation</a:t>
            </a:r>
          </a:p>
          <a:p>
            <a:pPr algn="ctr">
              <a:defRPr/>
            </a:pPr>
            <a:r>
              <a:rPr lang="en-US" altLang="x-none" sz="2000" dirty="0">
                <a:solidFill>
                  <a:srgbClr val="66FFFF"/>
                </a:solidFill>
              </a:rPr>
              <a:t>mass = 30 solar masses (very big stars)</a:t>
            </a:r>
            <a:r>
              <a:rPr lang="en-US" altLang="x-none" dirty="0"/>
              <a:t> </a:t>
            </a:r>
          </a:p>
        </p:txBody>
      </p:sp>
      <p:sp>
        <p:nvSpPr>
          <p:cNvPr id="83983" name="Rectangle 15">
            <a:extLst>
              <a:ext uri="{FF2B5EF4-FFF2-40B4-BE49-F238E27FC236}">
                <a16:creationId xmlns:a16="http://schemas.microsoft.com/office/drawing/2014/main" id="{B7111D82-7CCF-D644-B001-A01D1BF68B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-76200"/>
            <a:ext cx="3352800" cy="106680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>
              <a:defRPr sz="4400">
                <a:solidFill>
                  <a:schemeClr val="tx2"/>
                </a:solidFill>
                <a:latin typeface="Times" charset="0"/>
              </a:defRPr>
            </a:lvl1pPr>
            <a:lvl2pPr>
              <a:defRPr sz="4400">
                <a:solidFill>
                  <a:schemeClr val="tx2"/>
                </a:solidFill>
                <a:latin typeface="Times" charset="0"/>
              </a:defRPr>
            </a:lvl2pPr>
            <a:lvl3pPr>
              <a:defRPr sz="4400">
                <a:solidFill>
                  <a:schemeClr val="tx2"/>
                </a:solidFill>
                <a:latin typeface="Times" charset="0"/>
              </a:defRPr>
            </a:lvl3pPr>
            <a:lvl4pPr>
              <a:defRPr sz="4400">
                <a:solidFill>
                  <a:schemeClr val="tx2"/>
                </a:solidFill>
                <a:latin typeface="Times" charset="0"/>
              </a:defRPr>
            </a:lvl4pPr>
            <a:lvl5pPr>
              <a:defRPr sz="4400">
                <a:solidFill>
                  <a:schemeClr val="tx2"/>
                </a:solidFill>
                <a:latin typeface="Times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9pPr>
          </a:lstStyle>
          <a:p>
            <a:pPr algn="ctr">
              <a:defRPr/>
            </a:pPr>
            <a:r>
              <a:rPr lang="en-US" altLang="x-none" sz="2800" b="1" dirty="0">
                <a:solidFill>
                  <a:srgbClr val="FF3300"/>
                </a:solidFill>
              </a:rPr>
              <a:t>:</a:t>
            </a:r>
            <a:br>
              <a:rPr lang="en-US" altLang="x-none" sz="2800" b="1" dirty="0">
                <a:solidFill>
                  <a:srgbClr val="FF3300"/>
                </a:solidFill>
              </a:rPr>
            </a:br>
            <a:r>
              <a:rPr lang="en-US" altLang="x-none" sz="2800" b="1" dirty="0">
                <a:solidFill>
                  <a:schemeClr val="bg1"/>
                </a:solidFill>
              </a:rPr>
              <a:t>use binaries</a:t>
            </a:r>
            <a:endParaRPr lang="en-US" altLang="x-none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44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F48AAA94-2094-FA4F-B196-E0DC9E292B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r>
              <a:rPr lang="en-US" altLang="en-US" sz="6000">
                <a:solidFill>
                  <a:srgbClr val="00FFFF"/>
                </a:solidFill>
              </a:rPr>
              <a:t>Questions coming …</a:t>
            </a:r>
            <a:endParaRPr lang="en-US" altLang="en-US">
              <a:solidFill>
                <a:srgbClr val="00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954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Text Box 2">
            <a:extLst>
              <a:ext uri="{FF2B5EF4-FFF2-40B4-BE49-F238E27FC236}">
                <a16:creationId xmlns:a16="http://schemas.microsoft.com/office/drawing/2014/main" id="{E95BA043-DACB-A847-A06E-4DA64DDA09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7200" b="1" dirty="0">
                <a:solidFill>
                  <a:srgbClr val="FF0000"/>
                </a:solidFill>
              </a:rPr>
              <a:t> </a:t>
            </a:r>
            <a:endParaRPr lang="en-US" altLang="x-none" sz="6000" b="1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en-US" altLang="x-none" sz="6000" b="1" dirty="0">
                <a:solidFill>
                  <a:srgbClr val="FF0000"/>
                </a:solidFill>
              </a:rPr>
              <a:t>sec</a:t>
            </a:r>
            <a:r>
              <a:rPr lang="en-US" altLang="x-none" sz="9600" b="1" dirty="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42339" name="Text Box 3">
            <a:extLst>
              <a:ext uri="{FF2B5EF4-FFF2-40B4-BE49-F238E27FC236}">
                <a16:creationId xmlns:a16="http://schemas.microsoft.com/office/drawing/2014/main" id="{A6AA4078-618C-4542-867D-958E04658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42340" name="Rectangle 4">
            <a:extLst>
              <a:ext uri="{FF2B5EF4-FFF2-40B4-BE49-F238E27FC236}">
                <a16:creationId xmlns:a16="http://schemas.microsoft.com/office/drawing/2014/main" id="{18EA653C-70D2-774B-9093-957785A554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838200"/>
          </a:xfrm>
        </p:spPr>
        <p:txBody>
          <a:bodyPr/>
          <a:lstStyle/>
          <a:p>
            <a:pPr>
              <a:defRPr/>
            </a:pPr>
            <a:r>
              <a:rPr lang="en-US" altLang="x-none" sz="6000" b="1" dirty="0">
                <a:solidFill>
                  <a:srgbClr val="FF0000"/>
                </a:solidFill>
              </a:rPr>
              <a:t>Question 6 </a:t>
            </a:r>
          </a:p>
        </p:txBody>
      </p:sp>
      <p:sp>
        <p:nvSpPr>
          <p:cNvPr id="142341" name="Text Box 5">
            <a:extLst>
              <a:ext uri="{FF2B5EF4-FFF2-40B4-BE49-F238E27FC236}">
                <a16:creationId xmlns:a16="http://schemas.microsoft.com/office/drawing/2014/main" id="{AD6D2E95-742C-8141-BA45-3BEE88F3E8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42342" name="Text Box 6">
            <a:extLst>
              <a:ext uri="{FF2B5EF4-FFF2-40B4-BE49-F238E27FC236}">
                <a16:creationId xmlns:a16="http://schemas.microsoft.com/office/drawing/2014/main" id="{0F6E1E3A-D6A1-074B-B14C-144367E61C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863" y="1085850"/>
            <a:ext cx="8839200" cy="4278094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sz="2400" b="1" dirty="0">
                <a:solidFill>
                  <a:schemeClr val="accent2"/>
                </a:solidFill>
              </a:rPr>
              <a:t>Why are double stars important in astronomy?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x-none" sz="24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A</a:t>
            </a:r>
            <a:r>
              <a:rPr lang="en-US" altLang="x-none" sz="2400" b="1" dirty="0"/>
              <a:t> They help us to measure the distance to stars.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x-none" sz="2400" b="1" dirty="0"/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FF0000"/>
                </a:solidFill>
              </a:rPr>
              <a:t>B </a:t>
            </a:r>
            <a:r>
              <a:rPr lang="en-US" altLang="x-none" sz="2400" b="1" dirty="0">
                <a:solidFill>
                  <a:srgbClr val="FF0000"/>
                </a:solidFill>
              </a:rPr>
              <a:t>They provide the only way to measure the mass of the stars.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x-none" sz="2400" b="1" dirty="0"/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C</a:t>
            </a:r>
            <a:r>
              <a:rPr lang="en-US" altLang="x-none" sz="2400" dirty="0"/>
              <a:t> </a:t>
            </a:r>
            <a:r>
              <a:rPr lang="en-US" altLang="x-none" sz="2400" b="1" dirty="0"/>
              <a:t>They help us find out what substances stars are made of.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x-none" sz="2400" b="1" dirty="0"/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x-none" b="1" dirty="0">
                <a:solidFill>
                  <a:srgbClr val="00CC00"/>
                </a:solidFill>
              </a:rPr>
              <a:t>D</a:t>
            </a:r>
            <a:r>
              <a:rPr lang="en-US" altLang="x-none" sz="2400" dirty="0"/>
              <a:t> </a:t>
            </a:r>
            <a:r>
              <a:rPr lang="en-US" altLang="x-none" sz="2400" b="1" dirty="0"/>
              <a:t>They help us find out how fast stars revolve around the center of the Galaxy.</a:t>
            </a:r>
          </a:p>
        </p:txBody>
      </p:sp>
      <p:sp>
        <p:nvSpPr>
          <p:cNvPr id="142343" name="Text Box 7">
            <a:extLst>
              <a:ext uri="{FF2B5EF4-FFF2-40B4-BE49-F238E27FC236}">
                <a16:creationId xmlns:a16="http://schemas.microsoft.com/office/drawing/2014/main" id="{C2455B29-7008-B14C-9142-5BAD979580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42344" name="Text Box 8">
            <a:extLst>
              <a:ext uri="{FF2B5EF4-FFF2-40B4-BE49-F238E27FC236}">
                <a16:creationId xmlns:a16="http://schemas.microsoft.com/office/drawing/2014/main" id="{A4E800FB-3348-0041-B2C5-B45BF5957A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42345" name="Text Box 9">
            <a:extLst>
              <a:ext uri="{FF2B5EF4-FFF2-40B4-BE49-F238E27FC236}">
                <a16:creationId xmlns:a16="http://schemas.microsoft.com/office/drawing/2014/main" id="{D7FD013E-011F-894D-991A-E1CDAD8744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42346" name="Text Box 10">
            <a:extLst>
              <a:ext uri="{FF2B5EF4-FFF2-40B4-BE49-F238E27FC236}">
                <a16:creationId xmlns:a16="http://schemas.microsoft.com/office/drawing/2014/main" id="{07CFAC6A-15BF-C643-BBD3-E6A8FB3751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42347" name="Text Box 11">
            <a:extLst>
              <a:ext uri="{FF2B5EF4-FFF2-40B4-BE49-F238E27FC236}">
                <a16:creationId xmlns:a16="http://schemas.microsoft.com/office/drawing/2014/main" id="{0A2D799C-54FB-9345-BF3C-4F38F6F768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42348" name="Text Box 12">
            <a:extLst>
              <a:ext uri="{FF2B5EF4-FFF2-40B4-BE49-F238E27FC236}">
                <a16:creationId xmlns:a16="http://schemas.microsoft.com/office/drawing/2014/main" id="{89BC93C7-0405-C344-8BCB-B02884EABB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42349" name="Text Box 13">
            <a:extLst>
              <a:ext uri="{FF2B5EF4-FFF2-40B4-BE49-F238E27FC236}">
                <a16:creationId xmlns:a16="http://schemas.microsoft.com/office/drawing/2014/main" id="{3B9243E8-52D6-1043-A3F8-EBFFC9E094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42350" name="Text Box 14">
            <a:extLst>
              <a:ext uri="{FF2B5EF4-FFF2-40B4-BE49-F238E27FC236}">
                <a16:creationId xmlns:a16="http://schemas.microsoft.com/office/drawing/2014/main" id="{7108522D-EBB6-1C42-BF78-EAD06F9110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42351" name="Text Box 15">
            <a:extLst>
              <a:ext uri="{FF2B5EF4-FFF2-40B4-BE49-F238E27FC236}">
                <a16:creationId xmlns:a16="http://schemas.microsoft.com/office/drawing/2014/main" id="{14C035BB-2AE3-0249-A3F4-DD59D6BEE3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42352" name="Text Box 16">
            <a:extLst>
              <a:ext uri="{FF2B5EF4-FFF2-40B4-BE49-F238E27FC236}">
                <a16:creationId xmlns:a16="http://schemas.microsoft.com/office/drawing/2014/main" id="{A46C441B-6F39-F842-8CB9-A9AF547230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42353" name="Text Box 17">
            <a:extLst>
              <a:ext uri="{FF2B5EF4-FFF2-40B4-BE49-F238E27FC236}">
                <a16:creationId xmlns:a16="http://schemas.microsoft.com/office/drawing/2014/main" id="{8E2B9236-7121-9743-B8D4-B319EB00A6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42354" name="Text Box 18">
            <a:extLst>
              <a:ext uri="{FF2B5EF4-FFF2-40B4-BE49-F238E27FC236}">
                <a16:creationId xmlns:a16="http://schemas.microsoft.com/office/drawing/2014/main" id="{4E550AD3-39BF-0442-81BB-903A25FFDF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42355" name="Text Box 19">
            <a:extLst>
              <a:ext uri="{FF2B5EF4-FFF2-40B4-BE49-F238E27FC236}">
                <a16:creationId xmlns:a16="http://schemas.microsoft.com/office/drawing/2014/main" id="{95BC1951-7758-8340-8C85-46FEDCDB72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42356" name="Text Box 20">
            <a:extLst>
              <a:ext uri="{FF2B5EF4-FFF2-40B4-BE49-F238E27FC236}">
                <a16:creationId xmlns:a16="http://schemas.microsoft.com/office/drawing/2014/main" id="{4B612A20-16CF-F543-B7B1-A9C32A258C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42357" name="Text Box 21">
            <a:extLst>
              <a:ext uri="{FF2B5EF4-FFF2-40B4-BE49-F238E27FC236}">
                <a16:creationId xmlns:a16="http://schemas.microsoft.com/office/drawing/2014/main" id="{20FE5232-6B50-2E4B-A321-64E4C419DB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42358" name="Text Box 22">
            <a:extLst>
              <a:ext uri="{FF2B5EF4-FFF2-40B4-BE49-F238E27FC236}">
                <a16:creationId xmlns:a16="http://schemas.microsoft.com/office/drawing/2014/main" id="{AB743B75-DF45-3744-9FFE-3B173CE0EE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42359" name="Text Box 23">
            <a:extLst>
              <a:ext uri="{FF2B5EF4-FFF2-40B4-BE49-F238E27FC236}">
                <a16:creationId xmlns:a16="http://schemas.microsoft.com/office/drawing/2014/main" id="{7E36FF05-B737-0244-9A23-039CF4D330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42360" name="Text Box 24">
            <a:extLst>
              <a:ext uri="{FF2B5EF4-FFF2-40B4-BE49-F238E27FC236}">
                <a16:creationId xmlns:a16="http://schemas.microsoft.com/office/drawing/2014/main" id="{4A8DE446-8AD4-7348-BAF8-43EDDA6B7A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42361" name="Text Box 25">
            <a:extLst>
              <a:ext uri="{FF2B5EF4-FFF2-40B4-BE49-F238E27FC236}">
                <a16:creationId xmlns:a16="http://schemas.microsoft.com/office/drawing/2014/main" id="{C88C5490-0948-444A-8BA1-C5041A08F4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42362" name="Text Box 26">
            <a:extLst>
              <a:ext uri="{FF2B5EF4-FFF2-40B4-BE49-F238E27FC236}">
                <a16:creationId xmlns:a16="http://schemas.microsoft.com/office/drawing/2014/main" id="{EEF8BA2F-2546-EB4A-A90A-6B56E2CCD0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42363" name="Text Box 27">
            <a:extLst>
              <a:ext uri="{FF2B5EF4-FFF2-40B4-BE49-F238E27FC236}">
                <a16:creationId xmlns:a16="http://schemas.microsoft.com/office/drawing/2014/main" id="{2C9F7EDE-29C5-4543-8BB3-815117262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42364" name="Text Box 28">
            <a:extLst>
              <a:ext uri="{FF2B5EF4-FFF2-40B4-BE49-F238E27FC236}">
                <a16:creationId xmlns:a16="http://schemas.microsoft.com/office/drawing/2014/main" id="{AE66370B-853D-B347-B63A-2B370A0D10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42365" name="Text Box 29">
            <a:extLst>
              <a:ext uri="{FF2B5EF4-FFF2-40B4-BE49-F238E27FC236}">
                <a16:creationId xmlns:a16="http://schemas.microsoft.com/office/drawing/2014/main" id="{14FB0D0D-7964-BA4B-990F-F363CA2FD5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42366" name="Text Box 30">
            <a:extLst>
              <a:ext uri="{FF2B5EF4-FFF2-40B4-BE49-F238E27FC236}">
                <a16:creationId xmlns:a16="http://schemas.microsoft.com/office/drawing/2014/main" id="{9E15B26D-6990-EE4B-87A0-0E2817A0C5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42367" name="Text Box 31">
            <a:extLst>
              <a:ext uri="{FF2B5EF4-FFF2-40B4-BE49-F238E27FC236}">
                <a16:creationId xmlns:a16="http://schemas.microsoft.com/office/drawing/2014/main" id="{89C8C9B1-C027-CF48-B10E-B7D40B37C9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42368" name="Text Box 32">
            <a:extLst>
              <a:ext uri="{FF2B5EF4-FFF2-40B4-BE49-F238E27FC236}">
                <a16:creationId xmlns:a16="http://schemas.microsoft.com/office/drawing/2014/main" id="{8B767CC4-DF65-D14E-8F78-AEE7F0B08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42369" name="Text Box 33">
            <a:extLst>
              <a:ext uri="{FF2B5EF4-FFF2-40B4-BE49-F238E27FC236}">
                <a16:creationId xmlns:a16="http://schemas.microsoft.com/office/drawing/2014/main" id="{992BFE7F-A09B-B74E-8140-1D9DE2890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42370" name="Text Box 34">
            <a:extLst>
              <a:ext uri="{FF2B5EF4-FFF2-40B4-BE49-F238E27FC236}">
                <a16:creationId xmlns:a16="http://schemas.microsoft.com/office/drawing/2014/main" id="{76B416D3-F9CC-D042-9863-6AAB55DB79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42371" name="Text Box 35">
            <a:extLst>
              <a:ext uri="{FF2B5EF4-FFF2-40B4-BE49-F238E27FC236}">
                <a16:creationId xmlns:a16="http://schemas.microsoft.com/office/drawing/2014/main" id="{EBF9F17A-0583-7048-96A1-786549ABD8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142372" name="Text Box 36">
            <a:extLst>
              <a:ext uri="{FF2B5EF4-FFF2-40B4-BE49-F238E27FC236}">
                <a16:creationId xmlns:a16="http://schemas.microsoft.com/office/drawing/2014/main" id="{715BC003-27C9-A441-BB01-D3E918DDB2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x-none" sz="6000" b="1">
                <a:solidFill>
                  <a:schemeClr val="accent2"/>
                </a:solidFill>
              </a:rPr>
              <a:t>Next question coming …</a:t>
            </a:r>
          </a:p>
        </p:txBody>
      </p:sp>
    </p:spTree>
    <p:extLst>
      <p:ext uri="{BB962C8B-B14F-4D97-AF65-F5344CB8AC3E}">
        <p14:creationId xmlns:p14="http://schemas.microsoft.com/office/powerpoint/2010/main" val="482540393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42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42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2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38" grpId="0" animBg="1"/>
      <p:bldP spid="142339" grpId="0" animBg="1"/>
      <p:bldP spid="142341" grpId="0" animBg="1"/>
      <p:bldP spid="142342" grpId="0"/>
      <p:bldP spid="142342" grpId="1"/>
      <p:bldP spid="142343" grpId="0" animBg="1"/>
      <p:bldP spid="142344" grpId="0" animBg="1"/>
      <p:bldP spid="142345" grpId="0" animBg="1"/>
      <p:bldP spid="142346" grpId="0" animBg="1"/>
      <p:bldP spid="142347" grpId="0" animBg="1"/>
      <p:bldP spid="142348" grpId="0" animBg="1"/>
      <p:bldP spid="142349" grpId="0" animBg="1"/>
      <p:bldP spid="142350" grpId="0" animBg="1"/>
      <p:bldP spid="142351" grpId="0" animBg="1"/>
      <p:bldP spid="142352" grpId="0" animBg="1"/>
      <p:bldP spid="142353" grpId="0" animBg="1"/>
      <p:bldP spid="142354" grpId="0" animBg="1"/>
      <p:bldP spid="142355" grpId="0" animBg="1"/>
      <p:bldP spid="142356" grpId="0" animBg="1"/>
      <p:bldP spid="142357" grpId="0" animBg="1"/>
      <p:bldP spid="142358" grpId="0" animBg="1"/>
      <p:bldP spid="142359" grpId="0" animBg="1"/>
      <p:bldP spid="142360" grpId="0" animBg="1"/>
      <p:bldP spid="142361" grpId="0" animBg="1"/>
      <p:bldP spid="142362" grpId="0" animBg="1"/>
      <p:bldP spid="142363" grpId="0" animBg="1"/>
      <p:bldP spid="142364" grpId="0" animBg="1"/>
      <p:bldP spid="142365" grpId="0" animBg="1"/>
      <p:bldP spid="142366" grpId="0" animBg="1"/>
      <p:bldP spid="142367" grpId="0" animBg="1"/>
      <p:bldP spid="142368" grpId="0" animBg="1"/>
      <p:bldP spid="142369" grpId="0" animBg="1"/>
      <p:bldP spid="142370" grpId="0" animBg="1"/>
      <p:bldP spid="142371" grpId="0" animBg="1"/>
      <p:bldP spid="14237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2" name="Text Box 2">
            <a:extLst>
              <a:ext uri="{FF2B5EF4-FFF2-40B4-BE49-F238E27FC236}">
                <a16:creationId xmlns:a16="http://schemas.microsoft.com/office/drawing/2014/main" id="{CA0E8293-0E8C-B647-ACCB-C64CEDE9DB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471043" name="Text Box 3">
            <a:extLst>
              <a:ext uri="{FF2B5EF4-FFF2-40B4-BE49-F238E27FC236}">
                <a16:creationId xmlns:a16="http://schemas.microsoft.com/office/drawing/2014/main" id="{9BE59F09-370B-6940-B3CF-986930AF9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471044" name="Rectangle 4">
            <a:extLst>
              <a:ext uri="{FF2B5EF4-FFF2-40B4-BE49-F238E27FC236}">
                <a16:creationId xmlns:a16="http://schemas.microsoft.com/office/drawing/2014/main" id="{235D76AF-ACF6-9248-B5FE-E2EEA189A1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7 </a:t>
            </a:r>
          </a:p>
        </p:txBody>
      </p:sp>
      <p:sp>
        <p:nvSpPr>
          <p:cNvPr id="471045" name="Text Box 5">
            <a:extLst>
              <a:ext uri="{FF2B5EF4-FFF2-40B4-BE49-F238E27FC236}">
                <a16:creationId xmlns:a16="http://schemas.microsoft.com/office/drawing/2014/main" id="{32364C4F-6E79-E84C-99C5-BC00854FC3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471046" name="Text Box 6">
            <a:extLst>
              <a:ext uri="{FF2B5EF4-FFF2-40B4-BE49-F238E27FC236}">
                <a16:creationId xmlns:a16="http://schemas.microsoft.com/office/drawing/2014/main" id="{D9431C51-99C6-1D48-946F-A17AABAAB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95400"/>
            <a:ext cx="6934200" cy="390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How do we know the mass of (some) stars?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  Using measurements of their planets.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B  </a:t>
            </a:r>
            <a:r>
              <a:rPr lang="en-US" altLang="en-US" sz="2400" dirty="0"/>
              <a:t>Using measurements of the force of their gravity on spaceships.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C</a:t>
            </a:r>
            <a:r>
              <a:rPr lang="en-US" altLang="en-US" sz="2400" b="0" dirty="0">
                <a:solidFill>
                  <a:srgbClr val="FF0000"/>
                </a:solidFill>
              </a:rPr>
              <a:t>  </a:t>
            </a:r>
            <a:r>
              <a:rPr lang="en-US" altLang="en-US" sz="2400" dirty="0">
                <a:solidFill>
                  <a:srgbClr val="FF0000"/>
                </a:solidFill>
              </a:rPr>
              <a:t>Using the red/blue shift of spectral lines of binary stars.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D</a:t>
            </a:r>
            <a:r>
              <a:rPr lang="en-US" altLang="en-US" sz="2400" b="0" dirty="0"/>
              <a:t>  </a:t>
            </a:r>
            <a:r>
              <a:rPr lang="en-US" altLang="en-US" sz="2400" dirty="0"/>
              <a:t>Using measurements of their brightness and color.</a:t>
            </a:r>
          </a:p>
        </p:txBody>
      </p:sp>
      <p:sp>
        <p:nvSpPr>
          <p:cNvPr id="471047" name="Text Box 7">
            <a:extLst>
              <a:ext uri="{FF2B5EF4-FFF2-40B4-BE49-F238E27FC236}">
                <a16:creationId xmlns:a16="http://schemas.microsoft.com/office/drawing/2014/main" id="{373A3D5E-521E-5D48-8AE1-FB788E1D92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471048" name="Text Box 8">
            <a:extLst>
              <a:ext uri="{FF2B5EF4-FFF2-40B4-BE49-F238E27FC236}">
                <a16:creationId xmlns:a16="http://schemas.microsoft.com/office/drawing/2014/main" id="{B33C2DFC-4881-D84B-A583-8619A34369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471049" name="Text Box 9">
            <a:extLst>
              <a:ext uri="{FF2B5EF4-FFF2-40B4-BE49-F238E27FC236}">
                <a16:creationId xmlns:a16="http://schemas.microsoft.com/office/drawing/2014/main" id="{C5FF6282-69EB-7041-B66E-A6E370414D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471050" name="Text Box 10">
            <a:extLst>
              <a:ext uri="{FF2B5EF4-FFF2-40B4-BE49-F238E27FC236}">
                <a16:creationId xmlns:a16="http://schemas.microsoft.com/office/drawing/2014/main" id="{62DC1CBE-B728-704B-A900-82876B644B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471051" name="Text Box 11">
            <a:extLst>
              <a:ext uri="{FF2B5EF4-FFF2-40B4-BE49-F238E27FC236}">
                <a16:creationId xmlns:a16="http://schemas.microsoft.com/office/drawing/2014/main" id="{6BE11D02-5D72-624A-B775-9A33B29835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471052" name="Text Box 12">
            <a:extLst>
              <a:ext uri="{FF2B5EF4-FFF2-40B4-BE49-F238E27FC236}">
                <a16:creationId xmlns:a16="http://schemas.microsoft.com/office/drawing/2014/main" id="{6C34467D-3CD0-E540-9AC0-20CEE79FC3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471053" name="Text Box 13">
            <a:extLst>
              <a:ext uri="{FF2B5EF4-FFF2-40B4-BE49-F238E27FC236}">
                <a16:creationId xmlns:a16="http://schemas.microsoft.com/office/drawing/2014/main" id="{A94CFE48-8D6C-AC4B-9723-CE76C427B6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471054" name="Text Box 14">
            <a:extLst>
              <a:ext uri="{FF2B5EF4-FFF2-40B4-BE49-F238E27FC236}">
                <a16:creationId xmlns:a16="http://schemas.microsoft.com/office/drawing/2014/main" id="{F37346E9-0887-0146-A13D-EAF8E07CDA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471055" name="Text Box 15">
            <a:extLst>
              <a:ext uri="{FF2B5EF4-FFF2-40B4-BE49-F238E27FC236}">
                <a16:creationId xmlns:a16="http://schemas.microsoft.com/office/drawing/2014/main" id="{BA0E3B7B-BB10-4B4D-B386-825586D4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471056" name="Text Box 16">
            <a:extLst>
              <a:ext uri="{FF2B5EF4-FFF2-40B4-BE49-F238E27FC236}">
                <a16:creationId xmlns:a16="http://schemas.microsoft.com/office/drawing/2014/main" id="{962C5717-BC61-834D-B069-20889C126E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471057" name="Text Box 17">
            <a:extLst>
              <a:ext uri="{FF2B5EF4-FFF2-40B4-BE49-F238E27FC236}">
                <a16:creationId xmlns:a16="http://schemas.microsoft.com/office/drawing/2014/main" id="{BED7694A-AEBE-8743-ADCD-A85F410495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471058" name="Text Box 18">
            <a:extLst>
              <a:ext uri="{FF2B5EF4-FFF2-40B4-BE49-F238E27FC236}">
                <a16:creationId xmlns:a16="http://schemas.microsoft.com/office/drawing/2014/main" id="{2CA0F0D4-3ADC-A946-BF6D-F5AE0417CE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471059" name="Text Box 19">
            <a:extLst>
              <a:ext uri="{FF2B5EF4-FFF2-40B4-BE49-F238E27FC236}">
                <a16:creationId xmlns:a16="http://schemas.microsoft.com/office/drawing/2014/main" id="{DC006381-FE09-AC43-B5BA-19E7001FFF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471060" name="Text Box 20">
            <a:extLst>
              <a:ext uri="{FF2B5EF4-FFF2-40B4-BE49-F238E27FC236}">
                <a16:creationId xmlns:a16="http://schemas.microsoft.com/office/drawing/2014/main" id="{3DB0156F-005F-8048-BFE9-E01182D055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471061" name="Text Box 21">
            <a:extLst>
              <a:ext uri="{FF2B5EF4-FFF2-40B4-BE49-F238E27FC236}">
                <a16:creationId xmlns:a16="http://schemas.microsoft.com/office/drawing/2014/main" id="{64619BA2-8FE4-3B44-9646-7E119F6EBB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471062" name="Text Box 22">
            <a:extLst>
              <a:ext uri="{FF2B5EF4-FFF2-40B4-BE49-F238E27FC236}">
                <a16:creationId xmlns:a16="http://schemas.microsoft.com/office/drawing/2014/main" id="{8A872244-FC70-DD4E-8FDB-7B6F8A5775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471063" name="Text Box 23">
            <a:extLst>
              <a:ext uri="{FF2B5EF4-FFF2-40B4-BE49-F238E27FC236}">
                <a16:creationId xmlns:a16="http://schemas.microsoft.com/office/drawing/2014/main" id="{FADE5682-4B0A-5943-842C-F066BAC765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471064" name="Text Box 24">
            <a:extLst>
              <a:ext uri="{FF2B5EF4-FFF2-40B4-BE49-F238E27FC236}">
                <a16:creationId xmlns:a16="http://schemas.microsoft.com/office/drawing/2014/main" id="{E04470A7-ED0A-744B-862F-1C4D173E4F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471065" name="Text Box 25">
            <a:extLst>
              <a:ext uri="{FF2B5EF4-FFF2-40B4-BE49-F238E27FC236}">
                <a16:creationId xmlns:a16="http://schemas.microsoft.com/office/drawing/2014/main" id="{8563B228-CDA0-714E-903E-9C19D253DA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471066" name="Text Box 26">
            <a:extLst>
              <a:ext uri="{FF2B5EF4-FFF2-40B4-BE49-F238E27FC236}">
                <a16:creationId xmlns:a16="http://schemas.microsoft.com/office/drawing/2014/main" id="{D4F32ADE-890E-6346-BCC8-C5189F8DDE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471067" name="Text Box 27">
            <a:extLst>
              <a:ext uri="{FF2B5EF4-FFF2-40B4-BE49-F238E27FC236}">
                <a16:creationId xmlns:a16="http://schemas.microsoft.com/office/drawing/2014/main" id="{A5A108D9-1B04-9549-8B59-E636B88154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471068" name="Text Box 28">
            <a:extLst>
              <a:ext uri="{FF2B5EF4-FFF2-40B4-BE49-F238E27FC236}">
                <a16:creationId xmlns:a16="http://schemas.microsoft.com/office/drawing/2014/main" id="{3C4171C8-54F8-3A48-B2F6-21E1C0D1CC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471069" name="Text Box 29">
            <a:extLst>
              <a:ext uri="{FF2B5EF4-FFF2-40B4-BE49-F238E27FC236}">
                <a16:creationId xmlns:a16="http://schemas.microsoft.com/office/drawing/2014/main" id="{996023E8-E883-6B43-A831-15DFB2DA08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471070" name="Text Box 30">
            <a:extLst>
              <a:ext uri="{FF2B5EF4-FFF2-40B4-BE49-F238E27FC236}">
                <a16:creationId xmlns:a16="http://schemas.microsoft.com/office/drawing/2014/main" id="{0808B29A-52CF-FA45-AD27-30933F383E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471071" name="Text Box 31">
            <a:extLst>
              <a:ext uri="{FF2B5EF4-FFF2-40B4-BE49-F238E27FC236}">
                <a16:creationId xmlns:a16="http://schemas.microsoft.com/office/drawing/2014/main" id="{D4058A4B-2AF5-4B43-A6F2-2E2318DC55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471072" name="Text Box 32">
            <a:extLst>
              <a:ext uri="{FF2B5EF4-FFF2-40B4-BE49-F238E27FC236}">
                <a16:creationId xmlns:a16="http://schemas.microsoft.com/office/drawing/2014/main" id="{9B857E3E-6623-2045-ABDA-D5089581AA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471073" name="Text Box 33">
            <a:extLst>
              <a:ext uri="{FF2B5EF4-FFF2-40B4-BE49-F238E27FC236}">
                <a16:creationId xmlns:a16="http://schemas.microsoft.com/office/drawing/2014/main" id="{42DB1E9B-BE85-2B44-952D-082A8675D1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471074" name="Text Box 34">
            <a:extLst>
              <a:ext uri="{FF2B5EF4-FFF2-40B4-BE49-F238E27FC236}">
                <a16:creationId xmlns:a16="http://schemas.microsoft.com/office/drawing/2014/main" id="{EA71F2B0-738D-2F4D-8BE2-7420C29205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471075" name="Text Box 35">
            <a:extLst>
              <a:ext uri="{FF2B5EF4-FFF2-40B4-BE49-F238E27FC236}">
                <a16:creationId xmlns:a16="http://schemas.microsoft.com/office/drawing/2014/main" id="{E6216897-8D81-8149-8292-613091110C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4710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4710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42" grpId="0" animBg="1"/>
      <p:bldP spid="471043" grpId="0" animBg="1"/>
      <p:bldP spid="471045" grpId="0" animBg="1"/>
      <p:bldP spid="471046" grpId="0"/>
      <p:bldP spid="471046" grpId="1"/>
      <p:bldP spid="471047" grpId="0" animBg="1"/>
      <p:bldP spid="471048" grpId="0" animBg="1"/>
      <p:bldP spid="471049" grpId="0" animBg="1"/>
      <p:bldP spid="471050" grpId="0" animBg="1"/>
      <p:bldP spid="471051" grpId="0" animBg="1"/>
      <p:bldP spid="471052" grpId="0" animBg="1"/>
      <p:bldP spid="471053" grpId="0" animBg="1"/>
      <p:bldP spid="471054" grpId="0" animBg="1"/>
      <p:bldP spid="471055" grpId="0" animBg="1"/>
      <p:bldP spid="471056" grpId="0" animBg="1"/>
      <p:bldP spid="471057" grpId="0" animBg="1"/>
      <p:bldP spid="471058" grpId="0" animBg="1"/>
      <p:bldP spid="471059" grpId="0" animBg="1"/>
      <p:bldP spid="471060" grpId="0" animBg="1"/>
      <p:bldP spid="471061" grpId="0" animBg="1"/>
      <p:bldP spid="471062" grpId="0" animBg="1"/>
      <p:bldP spid="471063" grpId="0" animBg="1"/>
      <p:bldP spid="471064" grpId="0" animBg="1"/>
      <p:bldP spid="471065" grpId="0" animBg="1"/>
      <p:bldP spid="471066" grpId="0" animBg="1"/>
      <p:bldP spid="471067" grpId="0" animBg="1"/>
      <p:bldP spid="471068" grpId="0" animBg="1"/>
      <p:bldP spid="471069" grpId="0" animBg="1"/>
      <p:bldP spid="471070" grpId="0" animBg="1"/>
      <p:bldP spid="471071" grpId="0" animBg="1"/>
      <p:bldP spid="471072" grpId="0" animBg="1"/>
      <p:bldP spid="471073" grpId="0" animBg="1"/>
      <p:bldP spid="471074" grpId="0" animBg="1"/>
      <p:bldP spid="47107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226" name="Rectangle 2">
            <a:extLst>
              <a:ext uri="{FF2B5EF4-FFF2-40B4-BE49-F238E27FC236}">
                <a16:creationId xmlns:a16="http://schemas.microsoft.com/office/drawing/2014/main" id="{CD3E6E35-7F00-BA48-BDD8-A5FD9B74E48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477000" y="4343400"/>
            <a:ext cx="1905000" cy="762000"/>
          </a:xfrm>
        </p:spPr>
        <p:txBody>
          <a:bodyPr/>
          <a:lstStyle/>
          <a:p>
            <a:pPr>
              <a:defRPr/>
            </a:pPr>
            <a:r>
              <a:rPr lang="en-US" sz="2000">
                <a:solidFill>
                  <a:srgbClr val="FFFF00"/>
                </a:solidFill>
                <a:cs typeface="+mj-cs"/>
              </a:rPr>
              <a:t>What do spectra tell us?</a:t>
            </a:r>
            <a:endParaRPr lang="en-US" sz="2000">
              <a:cs typeface="+mj-cs"/>
            </a:endParaRPr>
          </a:p>
        </p:txBody>
      </p:sp>
      <p:sp>
        <p:nvSpPr>
          <p:cNvPr id="436227" name="Text Box 3">
            <a:extLst>
              <a:ext uri="{FF2B5EF4-FFF2-40B4-BE49-F238E27FC236}">
                <a16:creationId xmlns:a16="http://schemas.microsoft.com/office/drawing/2014/main" id="{A800F65E-1995-EC46-A152-034047BD25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413" y="141288"/>
            <a:ext cx="8942387" cy="28622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/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x-none" sz="2000" dirty="0">
                <a:solidFill>
                  <a:srgbClr val="FF33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The details of the spectra tell a lot:</a:t>
            </a:r>
            <a:endParaRPr lang="en-US" altLang="x-none" sz="20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defRPr/>
            </a:pPr>
            <a:r>
              <a:rPr lang="en-US" altLang="x-none" sz="2000" dirty="0">
                <a:solidFill>
                  <a:srgbClr val="00CC00"/>
                </a:solidFill>
              </a:rPr>
              <a:t>  • Chemical composition: </a:t>
            </a:r>
            <a:r>
              <a:rPr lang="en-US" altLang="x-none" sz="2000" dirty="0">
                <a:solidFill>
                  <a:srgbClr val="FFC000"/>
                </a:solidFill>
              </a:rPr>
              <a:t>which lines are present</a:t>
            </a:r>
          </a:p>
          <a:p>
            <a:pPr>
              <a:defRPr/>
            </a:pPr>
            <a:r>
              <a:rPr lang="en-US" altLang="x-none" sz="2000" dirty="0">
                <a:solidFill>
                  <a:srgbClr val="00CC00"/>
                </a:solidFill>
              </a:rPr>
              <a:t>  • Rotation: </a:t>
            </a:r>
            <a:r>
              <a:rPr lang="en-US" altLang="x-none" sz="2000" dirty="0">
                <a:solidFill>
                  <a:srgbClr val="FFC000"/>
                </a:solidFill>
              </a:rPr>
              <a:t>broadening </a:t>
            </a:r>
            <a:r>
              <a:rPr lang="en-US" altLang="x-none" sz="1600" dirty="0">
                <a:solidFill>
                  <a:srgbClr val="FFC000"/>
                </a:solidFill>
              </a:rPr>
              <a:t>(same percent for all lines)</a:t>
            </a:r>
            <a:endParaRPr lang="en-US" altLang="x-none" sz="2000" dirty="0">
              <a:solidFill>
                <a:srgbClr val="FFC000"/>
              </a:solidFill>
            </a:endParaRPr>
          </a:p>
          <a:p>
            <a:pPr>
              <a:defRPr/>
            </a:pPr>
            <a:r>
              <a:rPr lang="en-US" altLang="x-none" sz="2000" dirty="0">
                <a:solidFill>
                  <a:srgbClr val="00CC00"/>
                </a:solidFill>
              </a:rPr>
              <a:t>  • Movement (towards us or away from us): </a:t>
            </a:r>
            <a:r>
              <a:rPr lang="en-US" altLang="x-none" sz="2000" dirty="0">
                <a:solidFill>
                  <a:srgbClr val="FFC000"/>
                </a:solidFill>
              </a:rPr>
              <a:t>shift lines </a:t>
            </a:r>
            <a:r>
              <a:rPr lang="en-US" altLang="x-none" sz="1600" dirty="0">
                <a:solidFill>
                  <a:srgbClr val="FFC000"/>
                </a:solidFill>
              </a:rPr>
              <a:t>(same percent for all lines)</a:t>
            </a:r>
            <a:endParaRPr lang="en-US" altLang="x-none" sz="2000" dirty="0">
              <a:solidFill>
                <a:srgbClr val="FFC000"/>
              </a:solidFill>
            </a:endParaRPr>
          </a:p>
          <a:p>
            <a:pPr>
              <a:defRPr/>
            </a:pPr>
            <a:r>
              <a:rPr lang="en-US" altLang="x-none" sz="2000" dirty="0">
                <a:solidFill>
                  <a:srgbClr val="00CC00"/>
                </a:solidFill>
              </a:rPr>
              <a:t>  • Strength of magnetic field (if any): </a:t>
            </a:r>
            <a:r>
              <a:rPr lang="en-US" altLang="x-none" sz="2000" dirty="0">
                <a:solidFill>
                  <a:srgbClr val="FFC000"/>
                </a:solidFill>
              </a:rPr>
              <a:t>split of lines into doublets</a:t>
            </a:r>
          </a:p>
          <a:p>
            <a:pPr>
              <a:defRPr/>
            </a:pPr>
            <a:r>
              <a:rPr lang="en-US" altLang="x-none" sz="2000" dirty="0">
                <a:solidFill>
                  <a:srgbClr val="00CC00"/>
                </a:solidFill>
              </a:rPr>
              <a:t>  • Temperature: </a:t>
            </a:r>
            <a:r>
              <a:rPr lang="en-US" altLang="x-none" sz="2000" dirty="0">
                <a:solidFill>
                  <a:srgbClr val="FFC000"/>
                </a:solidFill>
              </a:rPr>
              <a:t>relative line strengths of the same atom </a:t>
            </a:r>
          </a:p>
          <a:p>
            <a:pPr>
              <a:defRPr/>
            </a:pPr>
            <a:r>
              <a:rPr lang="en-US" altLang="x-none" sz="2000" dirty="0">
                <a:solidFill>
                  <a:srgbClr val="FFC000"/>
                </a:solidFill>
              </a:rPr>
              <a:t>        </a:t>
            </a:r>
            <a:r>
              <a:rPr lang="en-US" altLang="x-none" sz="1600" i="1" dirty="0">
                <a:solidFill>
                  <a:srgbClr val="FFC000"/>
                </a:solidFill>
              </a:rPr>
              <a:t>For example, H</a:t>
            </a:r>
            <a:r>
              <a:rPr lang="en-US" altLang="x-none" sz="1600" i="1" baseline="-25000" dirty="0">
                <a:solidFill>
                  <a:srgbClr val="FFC000"/>
                </a:solidFill>
                <a:latin typeface="Symbol" charset="2"/>
                <a:ea typeface="Symbol" charset="2"/>
                <a:cs typeface="Symbol" charset="2"/>
              </a:rPr>
              <a:t>a</a:t>
            </a:r>
            <a:r>
              <a:rPr lang="en-US" altLang="x-none" sz="1600" i="1" dirty="0">
                <a:solidFill>
                  <a:srgbClr val="FFC000"/>
                </a:solidFill>
              </a:rPr>
              <a:t> (level 2 to 3, red) vs. P</a:t>
            </a:r>
            <a:r>
              <a:rPr lang="en-US" altLang="x-none" sz="1600" i="1" baseline="-25000" dirty="0">
                <a:solidFill>
                  <a:srgbClr val="FFC000"/>
                </a:solidFill>
                <a:latin typeface="Symbol" charset="2"/>
                <a:ea typeface="Symbol" charset="2"/>
                <a:cs typeface="Symbol" charset="2"/>
              </a:rPr>
              <a:t>a</a:t>
            </a:r>
            <a:r>
              <a:rPr lang="en-US" altLang="x-none" sz="1600" i="1" dirty="0">
                <a:solidFill>
                  <a:srgbClr val="FFC000"/>
                </a:solidFill>
              </a:rPr>
              <a:t> (</a:t>
            </a:r>
            <a:r>
              <a:rPr lang="en-US" altLang="x-none" sz="1600" i="1" dirty="0" err="1">
                <a:solidFill>
                  <a:srgbClr val="FFC000"/>
                </a:solidFill>
              </a:rPr>
              <a:t>Paschen</a:t>
            </a:r>
            <a:r>
              <a:rPr lang="en-US" altLang="x-none" sz="1600" i="1" dirty="0">
                <a:solidFill>
                  <a:srgbClr val="FFC000"/>
                </a:solidFill>
              </a:rPr>
              <a:t>-</a:t>
            </a:r>
            <a:r>
              <a:rPr lang="en-US" altLang="x-none" sz="1600" i="1" dirty="0">
                <a:solidFill>
                  <a:srgbClr val="FFC000"/>
                </a:solidFill>
                <a:latin typeface="Symbol" charset="2"/>
                <a:ea typeface="Symbol" charset="2"/>
                <a:cs typeface="Symbol" charset="2"/>
              </a:rPr>
              <a:t>a</a:t>
            </a:r>
            <a:r>
              <a:rPr lang="en-US" altLang="x-none" sz="1600" i="1" dirty="0">
                <a:solidFill>
                  <a:srgbClr val="FFC000"/>
                </a:solidFill>
              </a:rPr>
              <a:t>, level 3 to 4, infrared) transition in H atom.</a:t>
            </a:r>
          </a:p>
          <a:p>
            <a:pPr>
              <a:defRPr/>
            </a:pPr>
            <a:r>
              <a:rPr lang="en-US" altLang="x-none" sz="2000" dirty="0">
                <a:solidFill>
                  <a:srgbClr val="00CC00"/>
                </a:solidFill>
              </a:rPr>
              <a:t>  • Gas density (gravity), chaotic wind speed: </a:t>
            </a:r>
            <a:r>
              <a:rPr lang="en-US" altLang="x-none" sz="2000" dirty="0">
                <a:solidFill>
                  <a:srgbClr val="FFC000"/>
                </a:solidFill>
              </a:rPr>
              <a:t>broadening (</a:t>
            </a:r>
            <a:r>
              <a:rPr lang="en-US" altLang="x-none" sz="1600" dirty="0">
                <a:solidFill>
                  <a:srgbClr val="FFC000"/>
                </a:solidFill>
              </a:rPr>
              <a:t>varies from atom to atom</a:t>
            </a:r>
            <a:r>
              <a:rPr lang="en-US" altLang="x-none" sz="2000" dirty="0">
                <a:solidFill>
                  <a:srgbClr val="FFC000"/>
                </a:solidFill>
              </a:rPr>
              <a:t>)</a:t>
            </a:r>
          </a:p>
          <a:p>
            <a:pPr>
              <a:defRPr/>
            </a:pPr>
            <a:r>
              <a:rPr lang="en-US" altLang="x-none" sz="2000" dirty="0">
                <a:solidFill>
                  <a:srgbClr val="00CC00"/>
                </a:solidFill>
              </a:rPr>
              <a:t>  • Mass loss (stellar wind): </a:t>
            </a:r>
            <a:r>
              <a:rPr lang="en-US" altLang="x-none" sz="2000" dirty="0">
                <a:solidFill>
                  <a:srgbClr val="FFC000"/>
                </a:solidFill>
              </a:rPr>
              <a:t>P </a:t>
            </a:r>
            <a:r>
              <a:rPr lang="en-US" altLang="x-none" sz="2000" dirty="0" err="1">
                <a:solidFill>
                  <a:srgbClr val="FFC000"/>
                </a:solidFill>
              </a:rPr>
              <a:t>Cygni</a:t>
            </a:r>
            <a:r>
              <a:rPr lang="en-US" altLang="x-none" sz="2000" dirty="0">
                <a:solidFill>
                  <a:srgbClr val="FFC000"/>
                </a:solidFill>
              </a:rPr>
              <a:t> profile (</a:t>
            </a:r>
            <a:r>
              <a:rPr lang="en-US" altLang="x-none" sz="1600" dirty="0">
                <a:solidFill>
                  <a:srgbClr val="FFC000"/>
                </a:solidFill>
              </a:rPr>
              <a:t>blue-shifted emission + </a:t>
            </a:r>
            <a:r>
              <a:rPr lang="en-US" altLang="x-none" sz="1600" dirty="0" err="1">
                <a:solidFill>
                  <a:srgbClr val="FFC000"/>
                </a:solidFill>
              </a:rPr>
              <a:t>unshifted</a:t>
            </a:r>
            <a:r>
              <a:rPr lang="en-US" altLang="x-none" sz="1600" dirty="0">
                <a:solidFill>
                  <a:srgbClr val="FFC000"/>
                </a:solidFill>
              </a:rPr>
              <a:t> absorption</a:t>
            </a:r>
            <a:r>
              <a:rPr lang="en-US" altLang="x-none" sz="2000" dirty="0">
                <a:solidFill>
                  <a:srgbClr val="FFC000"/>
                </a:solidFill>
              </a:rPr>
              <a:t>)</a:t>
            </a:r>
          </a:p>
        </p:txBody>
      </p:sp>
      <p:pic>
        <p:nvPicPr>
          <p:cNvPr id="17412" name="Picture 4">
            <a:extLst>
              <a:ext uri="{FF2B5EF4-FFF2-40B4-BE49-F238E27FC236}">
                <a16:creationId xmlns:a16="http://schemas.microsoft.com/office/drawing/2014/main" id="{E2D4626A-06AF-8C49-94F8-4F3E76D77B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0" y="3003550"/>
            <a:ext cx="5588000" cy="385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Text Box 5">
            <a:extLst>
              <a:ext uri="{FF2B5EF4-FFF2-40B4-BE49-F238E27FC236}">
                <a16:creationId xmlns:a16="http://schemas.microsoft.com/office/drawing/2014/main" id="{ABA2A4B2-1D3D-B34D-8979-215E6576A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200" y="2911475"/>
            <a:ext cx="29114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FFFF"/>
                </a:solidFill>
              </a:rPr>
              <a:t>Example: Rotational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FFFF"/>
                </a:solidFill>
              </a:rPr>
              <a:t>line broadening: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 b="0" i="1">
                <a:solidFill>
                  <a:srgbClr val="00FFFF"/>
                </a:solidFill>
              </a:rPr>
              <a:t>(all spectral lines broadened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 b="0" i="1">
                <a:solidFill>
                  <a:srgbClr val="00FFFF"/>
                </a:solidFill>
              </a:rPr>
              <a:t>                  by the same percent)</a:t>
            </a:r>
          </a:p>
        </p:txBody>
      </p:sp>
      <p:pic>
        <p:nvPicPr>
          <p:cNvPr id="17414" name="Picture 6">
            <a:extLst>
              <a:ext uri="{FF2B5EF4-FFF2-40B4-BE49-F238E27FC236}">
                <a16:creationId xmlns:a16="http://schemas.microsoft.com/office/drawing/2014/main" id="{24C69A0B-A95D-914F-9904-1291FC98D0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343400"/>
            <a:ext cx="2882900" cy="250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415" name="Straight Arrow Connector 2">
            <a:extLst>
              <a:ext uri="{FF2B5EF4-FFF2-40B4-BE49-F238E27FC236}">
                <a16:creationId xmlns:a16="http://schemas.microsoft.com/office/drawing/2014/main" id="{18E4A78F-2C24-7C41-B24B-BE4296B8018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14600" y="2209800"/>
            <a:ext cx="914400" cy="914400"/>
          </a:xfrm>
          <a:prstGeom prst="straightConnector1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5">
            <a:extLst>
              <a:ext uri="{FF2B5EF4-FFF2-40B4-BE49-F238E27FC236}">
                <a16:creationId xmlns:a16="http://schemas.microsoft.com/office/drawing/2014/main" id="{8ABA93FC-F5FE-2843-87F3-895120C7DF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325" y="171450"/>
            <a:ext cx="49736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FFFF"/>
                </a:solidFill>
              </a:rPr>
              <a:t>Example: the Zeeman effect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 b="0" i="1">
                <a:solidFill>
                  <a:srgbClr val="00FFFF"/>
                </a:solidFill>
              </a:rPr>
              <a:t>(splitting lines into doublets/triplets by the magnetic field)</a:t>
            </a:r>
          </a:p>
        </p:txBody>
      </p:sp>
      <p:pic>
        <p:nvPicPr>
          <p:cNvPr id="19459" name="Picture 1">
            <a:extLst>
              <a:ext uri="{FF2B5EF4-FFF2-40B4-BE49-F238E27FC236}">
                <a16:creationId xmlns:a16="http://schemas.microsoft.com/office/drawing/2014/main" id="{32072B79-D0EB-A948-AF8C-FCFD70DA6C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939800"/>
            <a:ext cx="3397250" cy="287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2">
            <a:extLst>
              <a:ext uri="{FF2B5EF4-FFF2-40B4-BE49-F238E27FC236}">
                <a16:creationId xmlns:a16="http://schemas.microsoft.com/office/drawing/2014/main" id="{70E4FF86-1803-EA47-BE06-5EDC7DCBE8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0" t="12825" b="4694"/>
          <a:stretch>
            <a:fillRect/>
          </a:stretch>
        </p:blipFill>
        <p:spPr bwMode="auto">
          <a:xfrm>
            <a:off x="3657600" y="939800"/>
            <a:ext cx="5124450" cy="287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461" name="Straight Arrow Connector 2">
            <a:extLst>
              <a:ext uri="{FF2B5EF4-FFF2-40B4-BE49-F238E27FC236}">
                <a16:creationId xmlns:a16="http://schemas.microsoft.com/office/drawing/2014/main" id="{954FDB71-82CC-8C4B-A92A-D20CD0C48870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85800" y="3886200"/>
            <a:ext cx="0" cy="1066800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62" name="TextBox 4">
            <a:extLst>
              <a:ext uri="{FF2B5EF4-FFF2-40B4-BE49-F238E27FC236}">
                <a16:creationId xmlns:a16="http://schemas.microsoft.com/office/drawing/2014/main" id="{3DC55B8D-1699-E443-914F-49767A8169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4876800"/>
            <a:ext cx="31734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2600"/>
                </a:solidFill>
              </a:rPr>
              <a:t>Spectrograph’s slit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2600"/>
                </a:solidFill>
              </a:rPr>
              <a:t>Excludes light outside this line</a:t>
            </a:r>
          </a:p>
        </p:txBody>
      </p:sp>
      <p:cxnSp>
        <p:nvCxnSpPr>
          <p:cNvPr id="19463" name="Straight Arrow Connector 12">
            <a:extLst>
              <a:ext uri="{FF2B5EF4-FFF2-40B4-BE49-F238E27FC236}">
                <a16:creationId xmlns:a16="http://schemas.microsoft.com/office/drawing/2014/main" id="{316514CA-1B86-3D41-A5BB-26A30D2ED832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062163" y="4191000"/>
            <a:ext cx="6096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64" name="Straight Arrow Connector 14">
            <a:extLst>
              <a:ext uri="{FF2B5EF4-FFF2-40B4-BE49-F238E27FC236}">
                <a16:creationId xmlns:a16="http://schemas.microsoft.com/office/drawing/2014/main" id="{80521DB9-6E15-A948-A1B2-FCF11F12E83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71763" y="4191000"/>
            <a:ext cx="6096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65" name="TextBox 13">
            <a:extLst>
              <a:ext uri="{FF2B5EF4-FFF2-40B4-BE49-F238E27FC236}">
                <a16:creationId xmlns:a16="http://schemas.microsoft.com/office/drawing/2014/main" id="{9C6A1022-5B42-1D4A-A101-596489CA0F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713" y="3852863"/>
            <a:ext cx="18938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FFFF66"/>
                </a:solidFill>
              </a:rPr>
              <a:t>shorter          longer</a:t>
            </a:r>
          </a:p>
        </p:txBody>
      </p:sp>
      <p:sp>
        <p:nvSpPr>
          <p:cNvPr id="19466" name="TextBox 21">
            <a:extLst>
              <a:ext uri="{FF2B5EF4-FFF2-40B4-BE49-F238E27FC236}">
                <a16:creationId xmlns:a16="http://schemas.microsoft.com/office/drawing/2014/main" id="{E75457D6-B169-5A4D-9D3A-58FAA44BC3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2163" y="4195763"/>
            <a:ext cx="11430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FFFF66"/>
                </a:solidFill>
              </a:rPr>
              <a:t>wavelength</a:t>
            </a:r>
          </a:p>
        </p:txBody>
      </p:sp>
      <p:cxnSp>
        <p:nvCxnSpPr>
          <p:cNvPr id="19467" name="Straight Arrow Connector 22">
            <a:extLst>
              <a:ext uri="{FF2B5EF4-FFF2-40B4-BE49-F238E27FC236}">
                <a16:creationId xmlns:a16="http://schemas.microsoft.com/office/drawing/2014/main" id="{74A29F36-49AD-A344-9B70-E38815C8AC0E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5105400" y="2298700"/>
            <a:ext cx="990600" cy="1808163"/>
          </a:xfrm>
          <a:prstGeom prst="straightConnector1">
            <a:avLst/>
          </a:prstGeom>
          <a:noFill/>
          <a:ln w="9525">
            <a:solidFill>
              <a:srgbClr val="CCE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68" name="TextBox 16">
            <a:extLst>
              <a:ext uri="{FF2B5EF4-FFF2-40B4-BE49-F238E27FC236}">
                <a16:creationId xmlns:a16="http://schemas.microsoft.com/office/drawing/2014/main" id="{D41989A0-9EB8-C940-A1B7-C42FC5B190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3663" y="4106863"/>
            <a:ext cx="4943475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CCECFF"/>
                </a:solidFill>
              </a:rPr>
              <a:t>Zeeman split is strong inside sunspot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FFFF00"/>
                </a:solidFill>
              </a:rPr>
              <a:t>  (split is proportional magnetic field strength)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FF00"/>
                </a:solidFill>
              </a:rPr>
              <a:t>   on this picture, maximum magnetic field strength is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FF00"/>
                </a:solidFill>
              </a:rPr>
              <a:t> ~ 1 Tesla (10 times stronger than a household magnet)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00FF00"/>
                </a:solidFill>
              </a:rPr>
              <a:t>                    extends to an area size of the US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5">
            <a:extLst>
              <a:ext uri="{FF2B5EF4-FFF2-40B4-BE49-F238E27FC236}">
                <a16:creationId xmlns:a16="http://schemas.microsoft.com/office/drawing/2014/main" id="{ACC1CCB5-9581-7548-B337-211F65B4A7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304800"/>
            <a:ext cx="43322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FFFF"/>
                </a:solidFill>
              </a:rPr>
              <a:t>Example: pressure broadening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 b="0" i="1">
                <a:solidFill>
                  <a:srgbClr val="00FFFF"/>
                </a:solidFill>
              </a:rPr>
              <a:t>(giant stars have narrow lines)</a:t>
            </a:r>
          </a:p>
        </p:txBody>
      </p:sp>
      <p:pic>
        <p:nvPicPr>
          <p:cNvPr id="21507" name="Picture 3">
            <a:extLst>
              <a:ext uri="{FF2B5EF4-FFF2-40B4-BE49-F238E27FC236}">
                <a16:creationId xmlns:a16="http://schemas.microsoft.com/office/drawing/2014/main" id="{FD38AC28-0FEF-884C-A3F9-ED910B0EE9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513" y="3505200"/>
            <a:ext cx="3351212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6">
            <a:extLst>
              <a:ext uri="{FF2B5EF4-FFF2-40B4-BE49-F238E27FC236}">
                <a16:creationId xmlns:a16="http://schemas.microsoft.com/office/drawing/2014/main" id="{F029287B-3669-7D44-A494-EC8DB64177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" y="3505200"/>
            <a:ext cx="33528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7">
            <a:extLst>
              <a:ext uri="{FF2B5EF4-FFF2-40B4-BE49-F238E27FC236}">
                <a16:creationId xmlns:a16="http://schemas.microsoft.com/office/drawing/2014/main" id="{B3571C4D-3D88-3E46-A60B-E4B315D315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775" y="76200"/>
            <a:ext cx="6965950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0" name="TextBox 1">
            <a:extLst>
              <a:ext uri="{FF2B5EF4-FFF2-40B4-BE49-F238E27FC236}">
                <a16:creationId xmlns:a16="http://schemas.microsoft.com/office/drawing/2014/main" id="{F82841D6-AED1-D745-8F3C-E7505B10E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6248400"/>
            <a:ext cx="83296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The spectrum tells us the surface gravity (i.e. luminosity class)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5">
            <a:extLst>
              <a:ext uri="{FF2B5EF4-FFF2-40B4-BE49-F238E27FC236}">
                <a16:creationId xmlns:a16="http://schemas.microsoft.com/office/drawing/2014/main" id="{86ECF0CB-890F-4B4C-BECF-293AF94F34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1938" y="0"/>
            <a:ext cx="2336800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Example: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P Cygni profile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 b="0" i="1">
                <a:solidFill>
                  <a:srgbClr val="FFFF00"/>
                </a:solidFill>
              </a:rPr>
              <a:t>Stellar wind’s effect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 b="0" i="1">
                <a:solidFill>
                  <a:srgbClr val="FFFF00"/>
                </a:solidFill>
              </a:rPr>
              <a:t>on the profile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 b="0" i="1">
                <a:solidFill>
                  <a:srgbClr val="FFFF00"/>
                </a:solidFill>
              </a:rPr>
              <a:t>of a spectral line: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 b="0" i="1">
                <a:solidFill>
                  <a:schemeClr val="bg1"/>
                </a:solidFill>
              </a:rPr>
              <a:t>Blue absorption, red emission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1400" b="0" i="1">
              <a:solidFill>
                <a:srgbClr val="00FFFF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 b="0" i="1">
                <a:solidFill>
                  <a:srgbClr val="00FFFF"/>
                </a:solidFill>
              </a:rPr>
              <a:t>Seen only when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 b="0" i="1">
                <a:solidFill>
                  <a:srgbClr val="00FFFF"/>
                </a:solidFill>
              </a:rPr>
              <a:t>a star’s stellar wind is strong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 b="0" i="1">
                <a:solidFill>
                  <a:srgbClr val="00FFFF"/>
                </a:solidFill>
              </a:rPr>
              <a:t>(i.e. a lot of mass loss)</a:t>
            </a:r>
          </a:p>
        </p:txBody>
      </p:sp>
      <p:pic>
        <p:nvPicPr>
          <p:cNvPr id="23555" name="Picture 10">
            <a:extLst>
              <a:ext uri="{FF2B5EF4-FFF2-40B4-BE49-F238E27FC236}">
                <a16:creationId xmlns:a16="http://schemas.microsoft.com/office/drawing/2014/main" id="{5932BF2B-DC0F-5F42-B719-2E4ACBF702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463" y="609600"/>
            <a:ext cx="4021137" cy="623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11">
            <a:extLst>
              <a:ext uri="{FF2B5EF4-FFF2-40B4-BE49-F238E27FC236}">
                <a16:creationId xmlns:a16="http://schemas.microsoft.com/office/drawing/2014/main" id="{D05F73B1-7BE1-954D-8F54-9DEFCA0826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43213" cy="273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13">
            <a:extLst>
              <a:ext uri="{FF2B5EF4-FFF2-40B4-BE49-F238E27FC236}">
                <a16:creationId xmlns:a16="http://schemas.microsoft.com/office/drawing/2014/main" id="{E1CBE18A-74C3-5F4B-B09A-1DBA37BCC2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35263"/>
            <a:ext cx="4960938" cy="412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TextBox 1">
            <a:extLst>
              <a:ext uri="{FF2B5EF4-FFF2-40B4-BE49-F238E27FC236}">
                <a16:creationId xmlns:a16="http://schemas.microsoft.com/office/drawing/2014/main" id="{45B3F328-8BFE-2742-9A3B-A7415BF338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76200"/>
            <a:ext cx="40163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chemeClr val="bg1"/>
                </a:solidFill>
              </a:rPr>
              <a:t>“P Cygni” is a variable star designation.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ＭＳ Ｐゴシック"/>
        <a:cs typeface=""/>
      </a:majorFont>
      <a:minorFont>
        <a:latin typeface="Time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" b="0" i="0" u="none" strike="noStrike" cap="none" normalizeH="0" baseline="0">
            <a:ln>
              <a:noFill/>
            </a:ln>
            <a:solidFill>
              <a:srgbClr val="FFFF00"/>
            </a:solidFill>
            <a:effectLst/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" b="0" i="0" u="none" strike="noStrike" cap="none" normalizeH="0" baseline="0">
            <a:ln>
              <a:noFill/>
            </a:ln>
            <a:solidFill>
              <a:srgbClr val="FFFF00"/>
            </a:solidFill>
            <a:effectLst/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1865</TotalTime>
  <Words>1156</Words>
  <Application>Microsoft Macintosh PowerPoint</Application>
  <PresentationFormat>On-screen Show (4:3)</PresentationFormat>
  <Paragraphs>294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ＭＳ Ｐゴシック</vt:lpstr>
      <vt:lpstr>Arial</vt:lpstr>
      <vt:lpstr>Symbol</vt:lpstr>
      <vt:lpstr>Times</vt:lpstr>
      <vt:lpstr>Blank Presentation</vt:lpstr>
      <vt:lpstr>Setup:</vt:lpstr>
      <vt:lpstr>Stars - single and double</vt:lpstr>
      <vt:lpstr>Questions coming …</vt:lpstr>
      <vt:lpstr>Question 4  </vt:lpstr>
      <vt:lpstr>Question 5 </vt:lpstr>
      <vt:lpstr>Example: spectroscopic binaries</vt:lpstr>
      <vt:lpstr>The mass of stars</vt:lpstr>
      <vt:lpstr>Questions coming …</vt:lpstr>
      <vt:lpstr>Question 6 </vt:lpstr>
      <vt:lpstr>Question 7 </vt:lpstr>
      <vt:lpstr>What do spectra tell us?</vt:lpstr>
      <vt:lpstr>PowerPoint Presentation</vt:lpstr>
      <vt:lpstr>PowerPoint Presentation</vt:lpstr>
      <vt:lpstr>PowerPoint Presentation</vt:lpstr>
    </vt:vector>
  </TitlesOfParts>
  <Company>University of Mississippi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physics of light</dc:title>
  <cp:lastModifiedBy>Tibor Torma</cp:lastModifiedBy>
  <cp:revision>242</cp:revision>
  <dcterms:modified xsi:type="dcterms:W3CDTF">2026-10-15T14:14:49Z</dcterms:modified>
</cp:coreProperties>
</file>