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595" r:id="rId2"/>
    <p:sldId id="526" r:id="rId3"/>
    <p:sldId id="591" r:id="rId4"/>
    <p:sldId id="538" r:id="rId5"/>
    <p:sldId id="590" r:id="rId6"/>
    <p:sldId id="485" r:id="rId7"/>
    <p:sldId id="486" r:id="rId8"/>
    <p:sldId id="592" r:id="rId9"/>
    <p:sldId id="488" r:id="rId10"/>
    <p:sldId id="489" r:id="rId11"/>
    <p:sldId id="493" r:id="rId12"/>
    <p:sldId id="506" r:id="rId13"/>
    <p:sldId id="509" r:id="rId14"/>
    <p:sldId id="593" r:id="rId15"/>
    <p:sldId id="490" r:id="rId16"/>
    <p:sldId id="548" r:id="rId17"/>
    <p:sldId id="327" r:id="rId18"/>
    <p:sldId id="551" r:id="rId19"/>
    <p:sldId id="507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B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270"/>
    <p:restoredTop sz="96979"/>
  </p:normalViewPr>
  <p:slideViewPr>
    <p:cSldViewPr>
      <p:cViewPr varScale="1">
        <p:scale>
          <a:sx n="127" d="100"/>
          <a:sy n="127" d="100"/>
        </p:scale>
        <p:origin x="106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85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8C2127-6A65-9E4E-AC2C-B0C47EFC33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8DCB2E-C979-A84A-A920-646EA9663F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40B35FB7-EA03-5547-AB83-19C350E8AA6B}" type="datetimeFigureOut">
              <a:rPr lang="en-US"/>
              <a:pPr>
                <a:defRPr/>
              </a:pPr>
              <a:t>10/13/26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9F4AEC-55BA-2940-A6F7-3E3E005B23B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28C9E-710D-9140-B034-F432DBBED0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FD19AEE-A219-AD43-B78C-FF1245CBAF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C750A7C-C488-4644-83F1-B1F1F030D0F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18ACFA9-287C-2F4E-A3E6-5D98B45327A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4A2DF97F-6629-364D-BF47-6E73A864073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1152B38D-49D0-564F-AB12-3A9D174E742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C94271DA-0BE6-3F46-84A3-A4CBA6C4B4E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2E6907FF-BAA5-9841-BD81-F1F0F4DFF2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62474AB6-1AE1-B745-83F3-7EDB07641E5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9B21AC5C-0FDD-FB42-B6D9-F58D3EF0CE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F51860-D9F0-A14C-9DEF-F704D4832704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0E440F0-2B8B-EA42-BBB2-B79B6908B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66E525-ACE6-D24B-B67F-CD338E28B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4F9A1F77-219E-4848-A84C-DABA140962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49125C4-1FEB-8846-8AD8-D65E56D34533}" type="slidenum">
              <a:rPr lang="en-US" altLang="en-US" sz="1200" b="0"/>
              <a:pPr/>
              <a:t>2</a:t>
            </a:fld>
            <a:endParaRPr lang="en-US" altLang="en-US" sz="1200" b="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C6CE7E22-9913-6B48-809C-CA215366C8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3811" name="Rectangle 3">
            <a:extLst>
              <a:ext uri="{FF2B5EF4-FFF2-40B4-BE49-F238E27FC236}">
                <a16:creationId xmlns:a16="http://schemas.microsoft.com/office/drawing/2014/main" id="{F1547828-9933-2B45-8322-245B78BFA8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4F9A1F77-219E-4848-A84C-DABA140962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49125C4-1FEB-8846-8AD8-D65E56D34533}" type="slidenum">
              <a:rPr lang="en-US" altLang="en-US" sz="1200" b="0"/>
              <a:pPr/>
              <a:t>3</a:t>
            </a:fld>
            <a:endParaRPr lang="en-US" altLang="en-US" sz="1200" b="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C6CE7E22-9913-6B48-809C-CA215366C8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3811" name="Rectangle 3">
            <a:extLst>
              <a:ext uri="{FF2B5EF4-FFF2-40B4-BE49-F238E27FC236}">
                <a16:creationId xmlns:a16="http://schemas.microsoft.com/office/drawing/2014/main" id="{F1547828-9933-2B45-8322-245B78BFA8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360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>
            <a:extLst>
              <a:ext uri="{FF2B5EF4-FFF2-40B4-BE49-F238E27FC236}">
                <a16:creationId xmlns:a16="http://schemas.microsoft.com/office/drawing/2014/main" id="{4C0AB791-5CD1-1E49-9EA2-024E62B68B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B3382F1-4BC0-8A49-8886-4A3112AAD916}" type="slidenum">
              <a:rPr lang="en-US" altLang="en-US" sz="1200" b="0"/>
              <a:pPr/>
              <a:t>4</a:t>
            </a:fld>
            <a:endParaRPr lang="en-US" altLang="en-US" sz="1200" b="0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821086AF-A739-E441-B8F8-1A77A66036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7363" name="Rectangle 3">
            <a:extLst>
              <a:ext uri="{FF2B5EF4-FFF2-40B4-BE49-F238E27FC236}">
                <a16:creationId xmlns:a16="http://schemas.microsoft.com/office/drawing/2014/main" id="{A2054CDF-9C02-6748-AA68-C5B5E100BB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>
            <a:extLst>
              <a:ext uri="{FF2B5EF4-FFF2-40B4-BE49-F238E27FC236}">
                <a16:creationId xmlns:a16="http://schemas.microsoft.com/office/drawing/2014/main" id="{4C0AB791-5CD1-1E49-9EA2-024E62B68B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B3382F1-4BC0-8A49-8886-4A3112AAD916}" type="slidenum">
              <a:rPr lang="en-US" altLang="en-US" sz="1200" b="0"/>
              <a:pPr/>
              <a:t>5</a:t>
            </a:fld>
            <a:endParaRPr lang="en-US" altLang="en-US" sz="1200" b="0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821086AF-A739-E441-B8F8-1A77A66036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7363" name="Rectangle 3">
            <a:extLst>
              <a:ext uri="{FF2B5EF4-FFF2-40B4-BE49-F238E27FC236}">
                <a16:creationId xmlns:a16="http://schemas.microsoft.com/office/drawing/2014/main" id="{A2054CDF-9C02-6748-AA68-C5B5E100BB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253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CD3716BE-41D2-7F42-A5BD-65EA50CA9E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5AAA00CE-53D3-604C-8FF5-10D5188504FE}" type="slidenum">
              <a:rPr lang="en-US" altLang="en-US" sz="1200" b="0" smtClean="0"/>
              <a:pPr/>
              <a:t>6</a:t>
            </a:fld>
            <a:endParaRPr lang="en-US" altLang="en-US" sz="1200" b="0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8DC53E0D-4B0B-6243-AA28-854B9C4B16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CABDA445-74B0-5645-9C79-EF7A0BBA68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8E23DDEB-16DB-C04C-BA53-8058C665AD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7D225AC-94A1-4442-858B-2BB8C02FAACC}" type="slidenum">
              <a:rPr lang="en-US" altLang="en-US" sz="1200" b="0"/>
              <a:pPr/>
              <a:t>7</a:t>
            </a:fld>
            <a:endParaRPr lang="en-US" altLang="en-US" sz="1200" b="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6455BC7-38CA-2B47-A78D-EAFEA13CA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283" name="Rectangle 3">
            <a:extLst>
              <a:ext uri="{FF2B5EF4-FFF2-40B4-BE49-F238E27FC236}">
                <a16:creationId xmlns:a16="http://schemas.microsoft.com/office/drawing/2014/main" id="{5CCD9A11-2974-9644-B55B-DA555735B6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>
            <a:extLst>
              <a:ext uri="{FF2B5EF4-FFF2-40B4-BE49-F238E27FC236}">
                <a16:creationId xmlns:a16="http://schemas.microsoft.com/office/drawing/2014/main" id="{4C0AB791-5CD1-1E49-9EA2-024E62B68B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B3382F1-4BC0-8A49-8886-4A3112AAD916}" type="slidenum">
              <a:rPr lang="en-US" altLang="en-US" sz="1200" b="0"/>
              <a:pPr/>
              <a:t>8</a:t>
            </a:fld>
            <a:endParaRPr lang="en-US" altLang="en-US" sz="1200" b="0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821086AF-A739-E441-B8F8-1A77A66036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7363" name="Rectangle 3">
            <a:extLst>
              <a:ext uri="{FF2B5EF4-FFF2-40B4-BE49-F238E27FC236}">
                <a16:creationId xmlns:a16="http://schemas.microsoft.com/office/drawing/2014/main" id="{A2054CDF-9C02-6748-AA68-C5B5E100BB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2144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>
            <a:extLst>
              <a:ext uri="{FF2B5EF4-FFF2-40B4-BE49-F238E27FC236}">
                <a16:creationId xmlns:a16="http://schemas.microsoft.com/office/drawing/2014/main" id="{C71B99B4-AFB4-7D43-A273-805145E949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37CA03E1-7330-3B49-8F76-19B471A0E736}" type="slidenum">
              <a:rPr lang="en-US" altLang="en-US" sz="1200" b="0"/>
              <a:pPr/>
              <a:t>9</a:t>
            </a:fld>
            <a:endParaRPr lang="en-US" altLang="en-US" sz="1200" b="0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5883DE26-B676-DC4F-8132-E6DCA2B7E5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25987" name="Rectangle 3">
            <a:extLst>
              <a:ext uri="{FF2B5EF4-FFF2-40B4-BE49-F238E27FC236}">
                <a16:creationId xmlns:a16="http://schemas.microsoft.com/office/drawing/2014/main" id="{A039425E-86AD-2F48-BBD8-C6BC6BF1A7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F6DBD8A6-2C9E-B546-B5B1-F615BB72DE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A509AEF1-4FDA-C04C-B351-9037C1779243}" type="slidenum">
              <a:rPr lang="en-US" altLang="en-US" sz="1200" b="0"/>
              <a:pPr/>
              <a:t>10</a:t>
            </a:fld>
            <a:endParaRPr lang="en-US" altLang="en-US" sz="1200" b="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F0611B8A-08C2-5F42-A076-D0F5D8314E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2307" name="Rectangle 3">
            <a:extLst>
              <a:ext uri="{FF2B5EF4-FFF2-40B4-BE49-F238E27FC236}">
                <a16:creationId xmlns:a16="http://schemas.microsoft.com/office/drawing/2014/main" id="{9746A676-F53D-E84E-8B83-D4076984C2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1CD1F057-3690-5640-AC69-9BBB8E7F64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5A42B6EF-7160-B142-BF24-61DBC6D935ED}" type="slidenum">
              <a:rPr lang="en-US" altLang="en-US" sz="1200" b="0"/>
              <a:pPr/>
              <a:t>11</a:t>
            </a:fld>
            <a:endParaRPr lang="en-US" altLang="en-US" sz="1200" b="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BAE6962D-8618-B94C-B286-CAE4B0C23D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6403" name="Rectangle 3">
            <a:extLst>
              <a:ext uri="{FF2B5EF4-FFF2-40B4-BE49-F238E27FC236}">
                <a16:creationId xmlns:a16="http://schemas.microsoft.com/office/drawing/2014/main" id="{EFDAC826-6B73-2442-A4CD-B2D4388560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A82E0288-C43B-1840-AA2C-37B3B7B3C1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5EFA36A4-17AC-5C46-B231-4950B89BD4CA}" type="slidenum">
              <a:rPr lang="en-US" altLang="en-US" sz="1200" b="0"/>
              <a:pPr/>
              <a:t>12</a:t>
            </a:fld>
            <a:endParaRPr lang="en-US" altLang="en-US" sz="1200" b="0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59440F73-8272-D142-BEE8-FCD8481725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4355" name="Rectangle 3">
            <a:extLst>
              <a:ext uri="{FF2B5EF4-FFF2-40B4-BE49-F238E27FC236}">
                <a16:creationId xmlns:a16="http://schemas.microsoft.com/office/drawing/2014/main" id="{989FD7B9-6D44-5A4A-8774-09939C82FD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AFD98F8B-26B6-CA43-BB98-9223E26340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F7C13921-EBB9-3349-A7F7-A5A11ABF04D4}" type="slidenum">
              <a:rPr lang="en-US" altLang="en-US" sz="1200" b="0"/>
              <a:pPr/>
              <a:t>13</a:t>
            </a:fld>
            <a:endParaRPr lang="en-US" altLang="en-US" sz="1200" b="0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E20C51B1-1CBF-E344-B6EE-CD8D0305D1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63" name="Rectangle 3">
            <a:extLst>
              <a:ext uri="{FF2B5EF4-FFF2-40B4-BE49-F238E27FC236}">
                <a16:creationId xmlns:a16="http://schemas.microsoft.com/office/drawing/2014/main" id="{0E2C936A-7906-D14D-AF95-F0CB9480D2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AFD98F8B-26B6-CA43-BB98-9223E26340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F7C13921-EBB9-3349-A7F7-A5A11ABF04D4}" type="slidenum">
              <a:rPr lang="en-US" altLang="en-US" sz="1200" b="0"/>
              <a:pPr/>
              <a:t>14</a:t>
            </a:fld>
            <a:endParaRPr lang="en-US" altLang="en-US" sz="1200" b="0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E20C51B1-1CBF-E344-B6EE-CD8D0305D1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63" name="Rectangle 3">
            <a:extLst>
              <a:ext uri="{FF2B5EF4-FFF2-40B4-BE49-F238E27FC236}">
                <a16:creationId xmlns:a16="http://schemas.microsoft.com/office/drawing/2014/main" id="{0E2C936A-7906-D14D-AF95-F0CB9480D2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666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F240BECA-E694-764D-8384-089547A28C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8290432A-7EDB-4E4B-9A1D-3669A9DB63A5}" type="slidenum">
              <a:rPr lang="en-US" altLang="en-US" sz="1200" b="0"/>
              <a:pPr/>
              <a:t>15</a:t>
            </a:fld>
            <a:endParaRPr lang="en-US" altLang="en-US" sz="1200" b="0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0C9EF002-F72E-DF4A-AECE-5C5904D6AC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3331" name="Rectangle 3">
            <a:extLst>
              <a:ext uri="{FF2B5EF4-FFF2-40B4-BE49-F238E27FC236}">
                <a16:creationId xmlns:a16="http://schemas.microsoft.com/office/drawing/2014/main" id="{A2764E63-8950-E74E-98F6-2F1E6BA00C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F9C0B2D-87E9-FC45-BDC9-857AE242C6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87C37FF3-7A05-664C-9153-6F326CBDBF9C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A59B09FA-46EB-2D4B-A08B-98D6D648F691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CE1BA041-0D42-4447-8F00-F295745EEB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953D7C37-C775-9247-A7C5-FA42E9B1E3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5D51C9F1-0610-A043-A489-C92089D1F86E}" type="slidenum">
              <a:rPr lang="en-US" altLang="en-US" sz="1200" b="0"/>
              <a:pPr/>
              <a:t>18</a:t>
            </a:fld>
            <a:endParaRPr lang="en-US" altLang="en-US" sz="1200" b="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8610115B-0600-444C-9592-E4D4609FF2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63" name="Rectangle 3">
            <a:extLst>
              <a:ext uri="{FF2B5EF4-FFF2-40B4-BE49-F238E27FC236}">
                <a16:creationId xmlns:a16="http://schemas.microsoft.com/office/drawing/2014/main" id="{18076ACA-3160-CD41-963D-94F1896BB1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98A41559-10E0-E145-9653-FAF1C9BEF1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2206AAE-32BE-EB4D-8128-561D5381407A}" type="slidenum">
              <a:rPr lang="en-US" altLang="en-US" sz="1200" b="0"/>
              <a:pPr/>
              <a:t>19</a:t>
            </a:fld>
            <a:endParaRPr lang="en-US" altLang="en-US" sz="1200" b="0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42E14E3E-DF08-7D4B-BA84-2DA88BAEB2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7491" name="Rectangle 3">
            <a:extLst>
              <a:ext uri="{FF2B5EF4-FFF2-40B4-BE49-F238E27FC236}">
                <a16:creationId xmlns:a16="http://schemas.microsoft.com/office/drawing/2014/main" id="{95912792-1E47-BA4B-B648-31FC87DE65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306995-42DA-BB4F-A0DE-2078285041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D33331-9595-A047-ADFA-1036C30AF7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65E9299-2BBF-D94D-90BF-49D9C71DCB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7A93D1-B323-7240-ADB1-32A25E3C49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1022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939FDF-1D4D-9640-A4C1-CAA5D180D7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5BEBAD-84F3-AB43-9EC1-847AE984D8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53A268-8523-6140-B726-0291452887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BF5FE1-398A-C848-A307-33C7801AE1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181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59A1164-2A0E-FD4A-8E41-6E3471E8FF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CED70D7-6B32-124C-9D15-1474BD4B7A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48B34D-532F-F74E-8FF1-B817B3F436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EE209F-DFFA-684E-82FD-5DE2D2130D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0865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CA4CD9-C390-2644-A9B4-C57D8A2A38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017A55-1F29-7E4C-ACF2-9BB5D7ADED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0E957C-54DE-FE45-89A5-1B41E97F03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D90F08-1F9D-0046-A894-FD22D2D53B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4202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65E15DB-3881-664F-B901-C054AE98AB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6DFD4E0-7A92-8E43-A7A7-C079B4259C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890B75A-ADFC-0140-9AB6-C069ADB684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BFBD7C-2790-D743-B84A-D7336E17B4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1314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1825163-4E69-FB42-9582-C9955D6442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C8156B7-7B28-4140-8055-F5A3118C8A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DA6DCD5-377E-204B-9346-693E3B2462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19FB31-2D26-6A4A-A48B-9F18FB5F07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348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EC1D7F7-CDC9-5449-BC8C-EFE3F8C5B2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6AD42F7-6808-B846-A8F0-6A6A0349EE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C61E75D-C280-F345-B6F8-A51D68686D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7C088-0157-C242-9466-640C7D3468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000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7DB875-8A2A-CE46-83B5-D194EED797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EF4884-6413-BA41-BE0C-8525F4CF88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B6D7FF-6530-7F48-B5E1-7B90C9B987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394464-2931-4D4F-8436-E98C782FAB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8178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CEAF5D-B0F6-494F-9E2E-0A01F0E803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58E74E-0A35-AA4E-9F5A-62C7AE4F10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7B7653-D850-0844-A2BF-E76C2D7C32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30036-7528-FE4C-80C0-5A8F6F9776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52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9748D68-4831-D047-B3CF-35F840F899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7D1E3F-00C8-094B-B1A0-758A41B4FA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20437FB-6780-F147-97AF-49E2F9AAB6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487F70-EC51-BF4A-B3DA-7F2A34B0A6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323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F10105-28CD-2542-A646-15BBC02F6C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AC2C0B-1A98-7B4E-BBE8-9B38D6601B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38C428-CDFD-3B40-90C6-E3CA5005ED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ABF387-5C63-1948-8A88-04191FC6E4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9018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C0956B6-47BD-C045-BB5A-1E1C893D87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05FD8E8-6131-8D4D-AE1E-56A7E6BCFC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7897B2E-83ED-AF4D-B0F1-3749677842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8C15538-A42C-1140-AF9F-D8DE37EE511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5E5A9E7-30EB-AE4A-8F91-1FFE2189316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C3C70F4F-6D75-8844-AECC-A626AE9C8D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6">
            <a:extLst>
              <a:ext uri="{FF2B5EF4-FFF2-40B4-BE49-F238E27FC236}">
                <a16:creationId xmlns:a16="http://schemas.microsoft.com/office/drawing/2014/main" id="{BC9FA7AF-FEEF-8446-8EDC-FF81C64E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04800"/>
            <a:ext cx="396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Prepare your scantron:</a:t>
            </a:r>
            <a:endParaRPr lang="en-US" altLang="en-US" sz="4400" b="1">
              <a:solidFill>
                <a:schemeClr val="tx2"/>
              </a:solidFill>
            </a:endParaRPr>
          </a:p>
        </p:txBody>
      </p:sp>
      <p:sp>
        <p:nvSpPr>
          <p:cNvPr id="15362" name="Text Box 1027">
            <a:extLst>
              <a:ext uri="{FF2B5EF4-FFF2-40B4-BE49-F238E27FC236}">
                <a16:creationId xmlns:a16="http://schemas.microsoft.com/office/drawing/2014/main" id="{768DA87F-2EBF-064A-86BC-B35007CB9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806450"/>
            <a:ext cx="5105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Fill in your name and fill the bubbles under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       your name.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LAST NAME FIRST, First name second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Put </a:t>
            </a:r>
            <a:r>
              <a:rPr lang="en-US" altLang="en-US" sz="2000" dirty="0">
                <a:solidFill>
                  <a:srgbClr val="FF3300"/>
                </a:solidFill>
              </a:rPr>
              <a:t>your</a:t>
            </a:r>
            <a:r>
              <a:rPr lang="en-US" altLang="en-US" sz="2000" dirty="0">
                <a:solidFill>
                  <a:schemeClr val="accent2"/>
                </a:solidFill>
              </a:rPr>
              <a:t> 4-digit code instead of 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1600" dirty="0">
                <a:solidFill>
                  <a:schemeClr val="accent2"/>
                </a:solidFill>
              </a:rPr>
              <a:t>IDENTIFICATION NUMBER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1600" dirty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accent2"/>
                </a:solidFill>
              </a:rPr>
              <a:t>  ---  </a:t>
            </a:r>
            <a:r>
              <a:rPr lang="en-US" altLang="en-US" sz="1600" i="1" dirty="0">
                <a:solidFill>
                  <a:schemeClr val="accent2"/>
                </a:solidFill>
              </a:rPr>
              <a:t>(The last 4 digits of your </a:t>
            </a:r>
            <a:r>
              <a:rPr lang="en-US" altLang="en-US" sz="1600" i="1" dirty="0" err="1">
                <a:solidFill>
                  <a:schemeClr val="accent2"/>
                </a:solidFill>
              </a:rPr>
              <a:t>OleMiss</a:t>
            </a:r>
            <a:r>
              <a:rPr lang="en-US" altLang="en-US" sz="1600" i="1" dirty="0">
                <a:solidFill>
                  <a:schemeClr val="accent2"/>
                </a:solidFill>
              </a:rPr>
              <a:t> ID.)</a:t>
            </a:r>
            <a:endParaRPr lang="en-US" altLang="en-US" sz="2400" i="1" dirty="0"/>
          </a:p>
        </p:txBody>
      </p:sp>
      <p:sp>
        <p:nvSpPr>
          <p:cNvPr id="15363" name="Rectangle 1028">
            <a:extLst>
              <a:ext uri="{FF2B5EF4-FFF2-40B4-BE49-F238E27FC236}">
                <a16:creationId xmlns:a16="http://schemas.microsoft.com/office/drawing/2014/main" id="{B8939ECB-1928-9548-A60B-0085CEDB1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86200"/>
            <a:ext cx="2743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1: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  <a:r>
              <a:rPr lang="en-US" altLang="en-US" sz="2000" dirty="0">
                <a:solidFill>
                  <a:srgbClr val="FF0000"/>
                </a:solidFill>
              </a:rPr>
              <a:t>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2: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3: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C</a:t>
            </a:r>
          </a:p>
        </p:txBody>
      </p:sp>
      <p:sp>
        <p:nvSpPr>
          <p:cNvPr id="110597" name="Rectangle 1029">
            <a:extLst>
              <a:ext uri="{FF2B5EF4-FFF2-40B4-BE49-F238E27FC236}">
                <a16:creationId xmlns:a16="http://schemas.microsoft.com/office/drawing/2014/main" id="{38ED574B-34C2-0140-AE6B-E825F158C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4267200"/>
            <a:ext cx="1219200" cy="304800"/>
          </a:xfrm>
        </p:spPr>
        <p:txBody>
          <a:bodyPr/>
          <a:lstStyle/>
          <a:p>
            <a:r>
              <a:rPr lang="en-US" altLang="en-US" sz="2800" b="1">
                <a:solidFill>
                  <a:srgbClr val="FF0000"/>
                </a:solidFill>
              </a:rPr>
              <a:t>Setup:</a:t>
            </a:r>
          </a:p>
        </p:txBody>
      </p:sp>
      <p:sp>
        <p:nvSpPr>
          <p:cNvPr id="110599" name="Text Box 1031">
            <a:extLst>
              <a:ext uri="{FF2B5EF4-FFF2-40B4-BE49-F238E27FC236}">
                <a16:creationId xmlns:a16="http://schemas.microsoft.com/office/drawing/2014/main" id="{0B184107-C386-B448-9902-1BA5C0CE7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381751"/>
            <a:ext cx="60769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i="1" u="sng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Please take a moment to mute your cell phone!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15366" name="Picture 1032">
            <a:extLst>
              <a:ext uri="{FF2B5EF4-FFF2-40B4-BE49-F238E27FC236}">
                <a16:creationId xmlns:a16="http://schemas.microsoft.com/office/drawing/2014/main" id="{1916D5F0-79B7-894E-B402-2274F61E2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0"/>
            <a:ext cx="869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1033">
            <a:extLst>
              <a:ext uri="{FF2B5EF4-FFF2-40B4-BE49-F238E27FC236}">
                <a16:creationId xmlns:a16="http://schemas.microsoft.com/office/drawing/2014/main" id="{0442931B-E898-0749-B40F-C7CED0A7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6513" y="381000"/>
            <a:ext cx="14874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Use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 pencil,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not a pen!</a:t>
            </a:r>
          </a:p>
        </p:txBody>
      </p:sp>
      <p:pic>
        <p:nvPicPr>
          <p:cNvPr id="15368" name="Picture 1034" descr="Scantron2b">
            <a:extLst>
              <a:ext uri="{FF2B5EF4-FFF2-40B4-BE49-F238E27FC236}">
                <a16:creationId xmlns:a16="http://schemas.microsoft.com/office/drawing/2014/main" id="{A78BC932-3427-8249-85D3-E21B9D37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841625"/>
            <a:ext cx="181927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Line 1038">
            <a:extLst>
              <a:ext uri="{FF2B5EF4-FFF2-40B4-BE49-F238E27FC236}">
                <a16:creationId xmlns:a16="http://schemas.microsoft.com/office/drawing/2014/main" id="{6A5D2584-B0FE-B54F-94E0-D349E408AA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1148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39">
            <a:extLst>
              <a:ext uri="{FF2B5EF4-FFF2-40B4-BE49-F238E27FC236}">
                <a16:creationId xmlns:a16="http://schemas.microsoft.com/office/drawing/2014/main" id="{0515E687-7755-9940-9696-0B77FBB88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419600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040">
            <a:extLst>
              <a:ext uri="{FF2B5EF4-FFF2-40B4-BE49-F238E27FC236}">
                <a16:creationId xmlns:a16="http://schemas.microsoft.com/office/drawing/2014/main" id="{A00D181F-420B-4140-9274-89AB5EB3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5720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5372" name="Line 1041">
            <a:extLst>
              <a:ext uri="{FF2B5EF4-FFF2-40B4-BE49-F238E27FC236}">
                <a16:creationId xmlns:a16="http://schemas.microsoft.com/office/drawing/2014/main" id="{268440FB-C9ED-474D-B843-0D0A017DAB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4572000"/>
            <a:ext cx="6096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373" name="Picture 1" descr="Scantron3.png">
            <a:extLst>
              <a:ext uri="{FF2B5EF4-FFF2-40B4-BE49-F238E27FC236}">
                <a16:creationId xmlns:a16="http://schemas.microsoft.com/office/drawing/2014/main" id="{818EDBAD-7C28-1A4A-9378-776FC23AF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2387600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4" name="Line 1036">
            <a:extLst>
              <a:ext uri="{FF2B5EF4-FFF2-40B4-BE49-F238E27FC236}">
                <a16:creationId xmlns:a16="http://schemas.microsoft.com/office/drawing/2014/main" id="{30F9B2BD-11FC-3F4D-BBB3-16676E448B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4400" y="1905000"/>
            <a:ext cx="18288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037">
            <a:extLst>
              <a:ext uri="{FF2B5EF4-FFF2-40B4-BE49-F238E27FC236}">
                <a16:creationId xmlns:a16="http://schemas.microsoft.com/office/drawing/2014/main" id="{F17347E1-4A43-4F47-9985-43FBE6A021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" y="990600"/>
            <a:ext cx="20574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1042">
            <a:extLst>
              <a:ext uri="{FF2B5EF4-FFF2-40B4-BE49-F238E27FC236}">
                <a16:creationId xmlns:a16="http://schemas.microsoft.com/office/drawing/2014/main" id="{7ADD11CA-4192-D436-A09D-4270E07A0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5291799"/>
            <a:ext cx="3279792" cy="1077218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Reading assignment</a:t>
            </a:r>
            <a:endParaRPr lang="en-US" altLang="en-US" sz="2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Chapter 5</a:t>
            </a:r>
            <a:r>
              <a:rPr lang="en-US" altLang="en-US" sz="2000" dirty="0"/>
              <a:t>, </a:t>
            </a:r>
            <a:r>
              <a:rPr lang="en-US" altLang="en-US" sz="2000" i="1" dirty="0"/>
              <a:t>Light and matter,</a:t>
            </a:r>
            <a:r>
              <a:rPr lang="en-US" altLang="en-US" sz="2000" dirty="0"/>
              <a:t> </a:t>
            </a:r>
            <a:r>
              <a:rPr lang="en-US" altLang="en-US" sz="2000" b="1" dirty="0"/>
              <a:t>pp. 137 – 164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80A09E-8B5B-795B-12B9-7EEF3757C242}"/>
              </a:ext>
            </a:extLst>
          </p:cNvPr>
          <p:cNvSpPr txBox="1"/>
          <p:nvPr/>
        </p:nvSpPr>
        <p:spPr>
          <a:xfrm>
            <a:off x="3467170" y="2561878"/>
            <a:ext cx="2743059" cy="138499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Regular Test 2</a:t>
            </a:r>
          </a:p>
          <a:p>
            <a:pPr algn="ctr"/>
            <a:r>
              <a:rPr lang="en-US" dirty="0"/>
              <a:t>Oct. 16, Friday</a:t>
            </a:r>
          </a:p>
          <a:p>
            <a:pPr algn="ctr"/>
            <a:r>
              <a:rPr lang="en-US" sz="1800" dirty="0"/>
              <a:t>Material covered:</a:t>
            </a:r>
          </a:p>
          <a:p>
            <a:pPr algn="ctr"/>
            <a:r>
              <a:rPr lang="en-US" sz="1800" dirty="0"/>
              <a:t>All since the first test only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5E362E-829E-6D86-D349-F5338B2553C3}"/>
              </a:ext>
            </a:extLst>
          </p:cNvPr>
          <p:cNvSpPr txBox="1"/>
          <p:nvPr/>
        </p:nvSpPr>
        <p:spPr>
          <a:xfrm>
            <a:off x="274315" y="4691634"/>
            <a:ext cx="2849885" cy="1200329"/>
          </a:xfrm>
          <a:prstGeom prst="rect">
            <a:avLst/>
          </a:prstGeom>
          <a:solidFill>
            <a:srgbClr val="FFFBCA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0" dirty="0"/>
              <a:t>Pass/fail test </a:t>
            </a:r>
            <a:r>
              <a:rPr lang="en-US" b="0" u="sng" dirty="0"/>
              <a:t>makeup</a:t>
            </a:r>
            <a:r>
              <a:rPr lang="en-US" b="0" dirty="0"/>
              <a:t> </a:t>
            </a:r>
          </a:p>
          <a:p>
            <a:pPr algn="ctr"/>
            <a:r>
              <a:rPr lang="en-US" b="0" dirty="0"/>
              <a:t> on Oct. 23, Friday</a:t>
            </a:r>
          </a:p>
          <a:p>
            <a:pPr algn="ctr"/>
            <a:r>
              <a:rPr lang="en-US" b="0" dirty="0"/>
              <a:t> 1:00 pm only.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>
            <a:extLst>
              <a:ext uri="{FF2B5EF4-FFF2-40B4-BE49-F238E27FC236}">
                <a16:creationId xmlns:a16="http://schemas.microsoft.com/office/drawing/2014/main" id="{B99608F3-0898-624F-BAAD-B65DE821F4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2057400" cy="114300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cs typeface="+mj-cs"/>
              </a:rPr>
              <a:t>Photons</a:t>
            </a:r>
          </a:p>
        </p:txBody>
      </p:sp>
      <p:sp>
        <p:nvSpPr>
          <p:cNvPr id="17411" name="Text Box 18">
            <a:extLst>
              <a:ext uri="{FF2B5EF4-FFF2-40B4-BE49-F238E27FC236}">
                <a16:creationId xmlns:a16="http://schemas.microsoft.com/office/drawing/2014/main" id="{F6E8BCB8-CBDB-304F-847C-5FC314025A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4491" y="1431925"/>
            <a:ext cx="71215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66FFFF"/>
                </a:solidFill>
              </a:rPr>
              <a:t>Einstein</a:t>
            </a:r>
            <a:r>
              <a:rPr lang="ja-JP" altLang="en-US" sz="2400" b="0">
                <a:solidFill>
                  <a:srgbClr val="66FFFF"/>
                </a:solidFill>
                <a:latin typeface="Arial" panose="020B0604020202020204" pitchFamily="34" charset="0"/>
              </a:rPr>
              <a:t>’</a:t>
            </a:r>
            <a:r>
              <a:rPr lang="en-US" altLang="ja-JP" sz="2400" b="0">
                <a:solidFill>
                  <a:srgbClr val="66FFFF"/>
                </a:solidFill>
              </a:rPr>
              <a:t>s    	</a:t>
            </a:r>
            <a:r>
              <a:rPr lang="en-US" altLang="ja-JP" sz="2400" b="0">
                <a:solidFill>
                  <a:srgbClr val="FFFF00"/>
                </a:solidFill>
                <a:sym typeface="Symbol" pitchFamily="2" charset="2"/>
              </a:rPr>
              <a:t> </a:t>
            </a:r>
            <a:r>
              <a:rPr lang="en-US" altLang="ja-JP" sz="2400" b="0">
                <a:solidFill>
                  <a:srgbClr val="FFFF00"/>
                </a:solidFill>
              </a:rPr>
              <a:t>light comes in chunks (</a:t>
            </a:r>
            <a:r>
              <a:rPr lang="en-US" altLang="ja-JP" sz="2400" b="0" i="1">
                <a:solidFill>
                  <a:srgbClr val="FFFF00"/>
                </a:solidFill>
              </a:rPr>
              <a:t>photons</a:t>
            </a:r>
            <a:r>
              <a:rPr lang="en-US" altLang="ja-JP" sz="2400" b="0">
                <a:solidFill>
                  <a:srgbClr val="FFFF00"/>
                </a:solidFill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66FFFF"/>
                </a:solidFill>
              </a:rPr>
              <a:t> discovery:</a:t>
            </a:r>
            <a:r>
              <a:rPr lang="en-US" altLang="en-US" sz="2400" b="0"/>
              <a:t>  	</a:t>
            </a:r>
            <a:r>
              <a:rPr lang="en-US" altLang="en-US" sz="2400" b="0">
                <a:solidFill>
                  <a:srgbClr val="FFFF00"/>
                </a:solidFill>
                <a:sym typeface="Symbol" pitchFamily="2" charset="2"/>
              </a:rPr>
              <a:t></a:t>
            </a:r>
            <a:r>
              <a:rPr lang="en-US" altLang="en-US" sz="2400" b="0"/>
              <a:t> </a:t>
            </a:r>
            <a:r>
              <a:rPr lang="en-US" altLang="en-US" sz="2400" b="0">
                <a:solidFill>
                  <a:srgbClr val="FFFF00"/>
                </a:solidFill>
              </a:rPr>
              <a:t>each photon has </a:t>
            </a:r>
            <a:r>
              <a:rPr lang="en-US" altLang="en-US" sz="2400" b="0" i="1">
                <a:solidFill>
                  <a:srgbClr val="FFFF00"/>
                </a:solidFill>
              </a:rPr>
              <a:t>E=1240/</a:t>
            </a:r>
            <a:r>
              <a:rPr lang="en-US" altLang="en-US" sz="2400" b="0" i="1">
                <a:solidFill>
                  <a:srgbClr val="FFFF00"/>
                </a:solidFill>
                <a:latin typeface="Symbol" pitchFamily="2" charset="2"/>
              </a:rPr>
              <a:t>l </a:t>
            </a:r>
            <a:r>
              <a:rPr lang="en-US" altLang="en-US" sz="2400" b="0">
                <a:solidFill>
                  <a:srgbClr val="FFFF00"/>
                </a:solidFill>
              </a:rPr>
              <a:t>energy</a:t>
            </a:r>
          </a:p>
        </p:txBody>
      </p:sp>
      <p:sp>
        <p:nvSpPr>
          <p:cNvPr id="17412" name="Text Box 19">
            <a:extLst>
              <a:ext uri="{FF2B5EF4-FFF2-40B4-BE49-F238E27FC236}">
                <a16:creationId xmlns:a16="http://schemas.microsoft.com/office/drawing/2014/main" id="{20E0167B-BC3A-4242-8EDD-9B16FAFB6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353" y="3810000"/>
            <a:ext cx="34401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 dirty="0">
                <a:solidFill>
                  <a:srgbClr val="66FFFF"/>
                </a:solidFill>
              </a:rPr>
              <a:t>Red</a:t>
            </a:r>
            <a:r>
              <a:rPr lang="en-US" altLang="en-US" sz="2000" b="0" i="1" dirty="0">
                <a:solidFill>
                  <a:schemeClr val="accent2"/>
                </a:solidFill>
              </a:rPr>
              <a:t>    </a:t>
            </a:r>
            <a:r>
              <a:rPr lang="en-US" altLang="en-US" sz="2000" b="0" i="1" dirty="0">
                <a:solidFill>
                  <a:srgbClr val="FFC000"/>
                </a:solidFill>
                <a:latin typeface="Symbol" pitchFamily="2" charset="2"/>
              </a:rPr>
              <a:t>l</a:t>
            </a:r>
            <a:r>
              <a:rPr lang="en-US" altLang="en-US" sz="2000" b="0" i="1" dirty="0">
                <a:solidFill>
                  <a:srgbClr val="FFC000"/>
                </a:solidFill>
              </a:rPr>
              <a:t> = 720 nm, E = 1.7 eV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 dirty="0">
                <a:solidFill>
                  <a:srgbClr val="66FFFF"/>
                </a:solidFill>
              </a:rPr>
              <a:t>Blue</a:t>
            </a:r>
            <a:r>
              <a:rPr lang="en-US" altLang="en-US" sz="2000" b="0" i="1" dirty="0">
                <a:solidFill>
                  <a:schemeClr val="accent2"/>
                </a:solidFill>
              </a:rPr>
              <a:t>   </a:t>
            </a:r>
            <a:r>
              <a:rPr lang="en-US" altLang="en-US" sz="2000" b="0" i="1" dirty="0">
                <a:solidFill>
                  <a:srgbClr val="FFC000"/>
                </a:solidFill>
                <a:latin typeface="Symbol" pitchFamily="2" charset="2"/>
              </a:rPr>
              <a:t>l</a:t>
            </a:r>
            <a:r>
              <a:rPr lang="en-US" altLang="en-US" sz="2000" b="0" i="1" dirty="0">
                <a:solidFill>
                  <a:srgbClr val="FFC000"/>
                </a:solidFill>
              </a:rPr>
              <a:t> = 420 nm, E = 3 eV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 dirty="0">
                <a:solidFill>
                  <a:srgbClr val="66FFFF"/>
                </a:solidFill>
              </a:rPr>
              <a:t>UV</a:t>
            </a:r>
            <a:r>
              <a:rPr lang="en-US" altLang="en-US" sz="2000" b="0" i="1" dirty="0">
                <a:solidFill>
                  <a:schemeClr val="accent2"/>
                </a:solidFill>
              </a:rPr>
              <a:t>     </a:t>
            </a:r>
            <a:r>
              <a:rPr lang="en-US" altLang="en-US" sz="2000" b="0" i="1" dirty="0">
                <a:solidFill>
                  <a:srgbClr val="FFC000"/>
                </a:solidFill>
                <a:latin typeface="Symbol" pitchFamily="2" charset="2"/>
              </a:rPr>
              <a:t>l</a:t>
            </a:r>
            <a:r>
              <a:rPr lang="en-US" altLang="en-US" sz="2000" b="0" i="1" dirty="0">
                <a:solidFill>
                  <a:srgbClr val="FFC000"/>
                </a:solidFill>
              </a:rPr>
              <a:t> = 100 nm, E = 12 eV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 dirty="0">
                <a:solidFill>
                  <a:srgbClr val="66FFFF"/>
                </a:solidFill>
              </a:rPr>
              <a:t>X-ray</a:t>
            </a:r>
            <a:r>
              <a:rPr lang="en-US" altLang="en-US" sz="2000" b="0" i="1" dirty="0">
                <a:solidFill>
                  <a:schemeClr val="accent2"/>
                </a:solidFill>
              </a:rPr>
              <a:t> </a:t>
            </a:r>
            <a:r>
              <a:rPr lang="en-US" altLang="en-US" sz="2000" b="0" i="1" dirty="0">
                <a:solidFill>
                  <a:srgbClr val="FFC000"/>
                </a:solidFill>
                <a:latin typeface="Symbol" pitchFamily="2" charset="2"/>
              </a:rPr>
              <a:t>l</a:t>
            </a:r>
            <a:r>
              <a:rPr lang="en-US" altLang="en-US" sz="2000" b="0" i="1" dirty="0">
                <a:solidFill>
                  <a:srgbClr val="FFC000"/>
                </a:solidFill>
              </a:rPr>
              <a:t> =   1 nm,   E = 1200 eV</a:t>
            </a:r>
          </a:p>
        </p:txBody>
      </p:sp>
      <p:sp>
        <p:nvSpPr>
          <p:cNvPr id="17414" name="Line 22">
            <a:extLst>
              <a:ext uri="{FF2B5EF4-FFF2-40B4-BE49-F238E27FC236}">
                <a16:creationId xmlns:a16="http://schemas.microsoft.com/office/drawing/2014/main" id="{030DD333-8469-0D48-A21F-8549F709F7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5753" y="4495800"/>
            <a:ext cx="1447800" cy="152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5" name="Line 23">
            <a:extLst>
              <a:ext uri="{FF2B5EF4-FFF2-40B4-BE49-F238E27FC236}">
                <a16:creationId xmlns:a16="http://schemas.microsoft.com/office/drawing/2014/main" id="{9736B04C-DC4B-2241-9179-3E45C402B1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44353" y="4953000"/>
            <a:ext cx="1219200" cy="152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6" name="Text Box 24">
            <a:extLst>
              <a:ext uri="{FF2B5EF4-FFF2-40B4-BE49-F238E27FC236}">
                <a16:creationId xmlns:a16="http://schemas.microsoft.com/office/drawing/2014/main" id="{26162BB2-FFC4-3043-92AE-C90B5A168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353" y="4267200"/>
            <a:ext cx="32686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0">
                <a:solidFill>
                  <a:schemeClr val="bg1"/>
                </a:solidFill>
              </a:rPr>
              <a:t>Enough to destroy most atoms</a:t>
            </a:r>
          </a:p>
        </p:txBody>
      </p:sp>
      <p:sp>
        <p:nvSpPr>
          <p:cNvPr id="17417" name="Text Box 25">
            <a:extLst>
              <a:ext uri="{FF2B5EF4-FFF2-40B4-BE49-F238E27FC236}">
                <a16:creationId xmlns:a16="http://schemas.microsoft.com/office/drawing/2014/main" id="{CB7EC7BB-CB21-704B-908A-9BDB25899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2441" y="4876800"/>
            <a:ext cx="3148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0">
                <a:solidFill>
                  <a:schemeClr val="bg1"/>
                </a:solidFill>
              </a:rPr>
              <a:t>Destroys everything if strong</a:t>
            </a:r>
          </a:p>
        </p:txBody>
      </p:sp>
      <p:sp>
        <p:nvSpPr>
          <p:cNvPr id="17418" name="Text Box 26">
            <a:extLst>
              <a:ext uri="{FF2B5EF4-FFF2-40B4-BE49-F238E27FC236}">
                <a16:creationId xmlns:a16="http://schemas.microsoft.com/office/drawing/2014/main" id="{1FCEB877-50AC-7E4F-9F3C-DDC15119AA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4854" y="2376488"/>
            <a:ext cx="3492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i="1">
                <a:solidFill>
                  <a:schemeClr val="bg1"/>
                </a:solidFill>
              </a:rPr>
              <a:t>in electron-volts (eV)            in nm</a:t>
            </a:r>
            <a:r>
              <a:rPr lang="ja-JP" altLang="en-US" sz="1800" b="0" i="1">
                <a:solidFill>
                  <a:schemeClr val="bg1"/>
                </a:solidFill>
                <a:latin typeface="Arial" panose="020B0604020202020204" pitchFamily="34" charset="0"/>
              </a:rPr>
              <a:t>’</a:t>
            </a:r>
            <a:r>
              <a:rPr lang="en-US" altLang="ja-JP" sz="1800" b="0" i="1">
                <a:solidFill>
                  <a:schemeClr val="bg1"/>
                </a:solidFill>
              </a:rPr>
              <a:t>s</a:t>
            </a:r>
            <a:endParaRPr lang="en-US" altLang="en-US" sz="1800" b="0" i="1">
              <a:solidFill>
                <a:schemeClr val="bg1"/>
              </a:solidFill>
            </a:endParaRPr>
          </a:p>
        </p:txBody>
      </p:sp>
      <p:sp>
        <p:nvSpPr>
          <p:cNvPr id="17419" name="Line 27">
            <a:extLst>
              <a:ext uri="{FF2B5EF4-FFF2-40B4-BE49-F238E27FC236}">
                <a16:creationId xmlns:a16="http://schemas.microsoft.com/office/drawing/2014/main" id="{1EEA4652-7C11-6D43-BD45-4DBDC4DF742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08016" y="2200275"/>
            <a:ext cx="15240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0" name="Line 28">
            <a:extLst>
              <a:ext uri="{FF2B5EF4-FFF2-40B4-BE49-F238E27FC236}">
                <a16:creationId xmlns:a16="http://schemas.microsoft.com/office/drawing/2014/main" id="{529096D2-07A0-D744-BA16-A7E5F63414A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779616" y="2200275"/>
            <a:ext cx="38100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353991-BC49-8D43-BEF5-35734B22E606}"/>
              </a:ext>
            </a:extLst>
          </p:cNvPr>
          <p:cNvSpPr txBox="1"/>
          <p:nvPr/>
        </p:nvSpPr>
        <p:spPr>
          <a:xfrm>
            <a:off x="1272570" y="3276600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Examples: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6C9EB2-D82C-7641-ACE1-BBFF43143A80}"/>
              </a:ext>
            </a:extLst>
          </p:cNvPr>
          <p:cNvSpPr txBox="1"/>
          <p:nvPr/>
        </p:nvSpPr>
        <p:spPr>
          <a:xfrm>
            <a:off x="1509518" y="5838125"/>
            <a:ext cx="6432787" cy="8309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US" b="0" i="1" u="sng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Do remember this:</a:t>
            </a:r>
          </a:p>
          <a:p>
            <a:r>
              <a:rPr lang="en-US" b="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        shorter wavelength – more energetic photons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21" descr="Fluorescence">
            <a:extLst>
              <a:ext uri="{FF2B5EF4-FFF2-40B4-BE49-F238E27FC236}">
                <a16:creationId xmlns:a16="http://schemas.microsoft.com/office/drawing/2014/main" id="{EA3DE42D-F1D9-C84C-B690-33EA32C16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144000" cy="321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AB3C0A-DEDC-2743-A7E2-955645012F06}"/>
              </a:ext>
            </a:extLst>
          </p:cNvPr>
          <p:cNvSpPr txBox="1"/>
          <p:nvPr/>
        </p:nvSpPr>
        <p:spPr>
          <a:xfrm>
            <a:off x="457200" y="5395008"/>
            <a:ext cx="33609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bg1"/>
                </a:solidFill>
                <a:highlight>
                  <a:srgbClr val="808080"/>
                </a:highlight>
              </a:rPr>
              <a:t>Example: a star’s spectrum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45D629-4903-7741-AACE-CC9A14F9343B}"/>
              </a:ext>
            </a:extLst>
          </p:cNvPr>
          <p:cNvSpPr txBox="1"/>
          <p:nvPr/>
        </p:nvSpPr>
        <p:spPr>
          <a:xfrm>
            <a:off x="4800600" y="5486400"/>
            <a:ext cx="35796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bg1"/>
                </a:solidFill>
                <a:highlight>
                  <a:srgbClr val="808080"/>
                </a:highlight>
              </a:rPr>
              <a:t>Example: nebula’s spectrum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6DDA7B-DE28-F546-8B3D-8BC67A2D8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645" y="3810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The formations of spectral lines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EC3D1C-C0C4-C144-9762-8EEC43AED0FB}"/>
              </a:ext>
            </a:extLst>
          </p:cNvPr>
          <p:cNvSpPr/>
          <p:nvPr/>
        </p:nvSpPr>
        <p:spPr bwMode="auto">
          <a:xfrm>
            <a:off x="2438400" y="1676400"/>
            <a:ext cx="4114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" b="0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519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Text Box 2">
            <a:extLst>
              <a:ext uri="{FF2B5EF4-FFF2-40B4-BE49-F238E27FC236}">
                <a16:creationId xmlns:a16="http://schemas.microsoft.com/office/drawing/2014/main" id="{7215D30D-18FA-0646-8AA8-DFEC24F98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526339" name="Text Box 3">
            <a:extLst>
              <a:ext uri="{FF2B5EF4-FFF2-40B4-BE49-F238E27FC236}">
                <a16:creationId xmlns:a16="http://schemas.microsoft.com/office/drawing/2014/main" id="{892D0DE5-AC19-F34E-B310-49B2019CC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26340" name="Rectangle 4">
            <a:extLst>
              <a:ext uri="{FF2B5EF4-FFF2-40B4-BE49-F238E27FC236}">
                <a16:creationId xmlns:a16="http://schemas.microsoft.com/office/drawing/2014/main" id="{1936B414-256B-4E4E-9D14-78DC149C55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4 </a:t>
            </a:r>
          </a:p>
        </p:txBody>
      </p:sp>
      <p:sp>
        <p:nvSpPr>
          <p:cNvPr id="526341" name="Text Box 5">
            <a:extLst>
              <a:ext uri="{FF2B5EF4-FFF2-40B4-BE49-F238E27FC236}">
                <a16:creationId xmlns:a16="http://schemas.microsoft.com/office/drawing/2014/main" id="{F6147BA6-0142-C146-9DD3-71B3553D6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526342" name="Text Box 6">
            <a:extLst>
              <a:ext uri="{FF2B5EF4-FFF2-40B4-BE49-F238E27FC236}">
                <a16:creationId xmlns:a16="http://schemas.microsoft.com/office/drawing/2014/main" id="{A087AA8B-6CB7-5948-A602-B86A1D3F1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09800"/>
            <a:ext cx="80772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Which of the following is correct about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	red and blue light?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Red light </a:t>
            </a:r>
            <a:r>
              <a:rPr lang="en-US" altLang="en-US" sz="2400" u="sng" dirty="0"/>
              <a:t>always</a:t>
            </a:r>
            <a:r>
              <a:rPr lang="en-US" altLang="en-US" sz="2400" dirty="0"/>
              <a:t> contains </a:t>
            </a:r>
            <a:r>
              <a:rPr lang="en-US" altLang="en-US" sz="2400" i="1" dirty="0">
                <a:solidFill>
                  <a:srgbClr val="C00000"/>
                </a:solidFill>
              </a:rPr>
              <a:t>more</a:t>
            </a:r>
            <a:r>
              <a:rPr lang="en-US" altLang="en-US" sz="2400" i="1" dirty="0"/>
              <a:t> photons</a:t>
            </a:r>
            <a:r>
              <a:rPr lang="en-US" altLang="en-US" sz="2400" dirty="0"/>
              <a:t> than blue light.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</a:t>
            </a:r>
            <a:r>
              <a:rPr lang="en-US" altLang="en-US" sz="2400" dirty="0"/>
              <a:t>Red light </a:t>
            </a:r>
            <a:r>
              <a:rPr lang="en-US" altLang="en-US" sz="2400" u="sng" dirty="0"/>
              <a:t>always</a:t>
            </a:r>
            <a:r>
              <a:rPr lang="en-US" altLang="en-US" sz="2400" dirty="0"/>
              <a:t> contains </a:t>
            </a:r>
            <a:r>
              <a:rPr lang="en-US" altLang="en-US" sz="2400" i="1" dirty="0">
                <a:solidFill>
                  <a:srgbClr val="C00000"/>
                </a:solidFill>
              </a:rPr>
              <a:t>fewer</a:t>
            </a:r>
            <a:r>
              <a:rPr lang="en-US" altLang="en-US" sz="2400" i="1" dirty="0"/>
              <a:t> photons</a:t>
            </a:r>
            <a:r>
              <a:rPr lang="en-US" altLang="en-US" sz="2400" dirty="0"/>
              <a:t> than blue light.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C</a:t>
            </a:r>
            <a:r>
              <a:rPr lang="en-US" altLang="en-US" sz="2400" b="0" dirty="0">
                <a:solidFill>
                  <a:srgbClr val="FF0000"/>
                </a:solidFill>
              </a:rPr>
              <a:t> </a:t>
            </a:r>
            <a:r>
              <a:rPr lang="en-US" altLang="en-US" sz="2400" u="sng" dirty="0">
                <a:solidFill>
                  <a:srgbClr val="FF0000"/>
                </a:solidFill>
              </a:rPr>
              <a:t>A</a:t>
            </a:r>
            <a:r>
              <a:rPr lang="en-US" altLang="en-US" sz="2400" dirty="0">
                <a:solidFill>
                  <a:srgbClr val="FF0000"/>
                </a:solidFill>
              </a:rPr>
              <a:t> blue photon is </a:t>
            </a:r>
            <a:r>
              <a:rPr lang="en-US" altLang="en-US" sz="2400" i="1" dirty="0">
                <a:solidFill>
                  <a:srgbClr val="FF0000"/>
                </a:solidFill>
              </a:rPr>
              <a:t>more energetic</a:t>
            </a:r>
            <a:r>
              <a:rPr lang="en-US" altLang="en-US" sz="2400" dirty="0">
                <a:solidFill>
                  <a:srgbClr val="FF0000"/>
                </a:solidFill>
              </a:rPr>
              <a:t> than a red photon.</a:t>
            </a:r>
            <a:endParaRPr lang="en-US" altLang="en-US" sz="2400" b="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 </a:t>
            </a:r>
            <a:r>
              <a:rPr lang="en-US" altLang="en-US" sz="2400" u="sng" dirty="0"/>
              <a:t>A</a:t>
            </a:r>
            <a:r>
              <a:rPr lang="en-US" altLang="en-US" sz="2400" dirty="0"/>
              <a:t> blue photon is </a:t>
            </a:r>
            <a:r>
              <a:rPr lang="en-US" altLang="en-US" sz="2400" i="1" dirty="0">
                <a:solidFill>
                  <a:srgbClr val="C00000"/>
                </a:solidFill>
              </a:rPr>
              <a:t>less energetic</a:t>
            </a:r>
            <a:r>
              <a:rPr lang="en-US" altLang="en-US" sz="2400" dirty="0">
                <a:solidFill>
                  <a:srgbClr val="C00000"/>
                </a:solidFill>
              </a:rPr>
              <a:t> </a:t>
            </a:r>
            <a:r>
              <a:rPr lang="en-US" altLang="en-US" sz="2400" dirty="0"/>
              <a:t>than a red photon. </a:t>
            </a:r>
          </a:p>
        </p:txBody>
      </p:sp>
      <p:sp>
        <p:nvSpPr>
          <p:cNvPr id="526343" name="Text Box 7">
            <a:extLst>
              <a:ext uri="{FF2B5EF4-FFF2-40B4-BE49-F238E27FC236}">
                <a16:creationId xmlns:a16="http://schemas.microsoft.com/office/drawing/2014/main" id="{30C69586-501C-7142-A028-1C6E3EF10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526344" name="Text Box 8">
            <a:extLst>
              <a:ext uri="{FF2B5EF4-FFF2-40B4-BE49-F238E27FC236}">
                <a16:creationId xmlns:a16="http://schemas.microsoft.com/office/drawing/2014/main" id="{CA507247-55DC-C04A-8A5E-7B156D7FB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526345" name="Text Box 9">
            <a:extLst>
              <a:ext uri="{FF2B5EF4-FFF2-40B4-BE49-F238E27FC236}">
                <a16:creationId xmlns:a16="http://schemas.microsoft.com/office/drawing/2014/main" id="{989F48E3-B4D1-794B-B90F-2BE3FE7C6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526346" name="Text Box 10">
            <a:extLst>
              <a:ext uri="{FF2B5EF4-FFF2-40B4-BE49-F238E27FC236}">
                <a16:creationId xmlns:a16="http://schemas.microsoft.com/office/drawing/2014/main" id="{EEF92946-61A6-F646-9576-DDD1AB2BC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526347" name="Text Box 11">
            <a:extLst>
              <a:ext uri="{FF2B5EF4-FFF2-40B4-BE49-F238E27FC236}">
                <a16:creationId xmlns:a16="http://schemas.microsoft.com/office/drawing/2014/main" id="{127FFC45-97C8-F442-BB92-B0B76490A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526348" name="Text Box 12">
            <a:extLst>
              <a:ext uri="{FF2B5EF4-FFF2-40B4-BE49-F238E27FC236}">
                <a16:creationId xmlns:a16="http://schemas.microsoft.com/office/drawing/2014/main" id="{C9631DEA-A78E-1B49-8C9F-0A61B3D76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526349" name="Text Box 13">
            <a:extLst>
              <a:ext uri="{FF2B5EF4-FFF2-40B4-BE49-F238E27FC236}">
                <a16:creationId xmlns:a16="http://schemas.microsoft.com/office/drawing/2014/main" id="{26E17C5A-BF6A-274D-B91F-5AEAF25DC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526350" name="Text Box 14">
            <a:extLst>
              <a:ext uri="{FF2B5EF4-FFF2-40B4-BE49-F238E27FC236}">
                <a16:creationId xmlns:a16="http://schemas.microsoft.com/office/drawing/2014/main" id="{352C4CB6-1939-C248-BE14-1F0A91807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526351" name="Text Box 15">
            <a:extLst>
              <a:ext uri="{FF2B5EF4-FFF2-40B4-BE49-F238E27FC236}">
                <a16:creationId xmlns:a16="http://schemas.microsoft.com/office/drawing/2014/main" id="{537CECDA-87AE-784C-8327-B361DF635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26352" name="Text Box 16">
            <a:extLst>
              <a:ext uri="{FF2B5EF4-FFF2-40B4-BE49-F238E27FC236}">
                <a16:creationId xmlns:a16="http://schemas.microsoft.com/office/drawing/2014/main" id="{19BB246B-4B2D-B848-BD14-8D950C0FF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526353" name="Text Box 17">
            <a:extLst>
              <a:ext uri="{FF2B5EF4-FFF2-40B4-BE49-F238E27FC236}">
                <a16:creationId xmlns:a16="http://schemas.microsoft.com/office/drawing/2014/main" id="{59FAC4EF-7DC2-8645-B617-ED9DF7DB0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526354" name="Text Box 18">
            <a:extLst>
              <a:ext uri="{FF2B5EF4-FFF2-40B4-BE49-F238E27FC236}">
                <a16:creationId xmlns:a16="http://schemas.microsoft.com/office/drawing/2014/main" id="{02D2D888-84F2-134C-8FF6-E758D6ED0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526355" name="Text Box 19">
            <a:extLst>
              <a:ext uri="{FF2B5EF4-FFF2-40B4-BE49-F238E27FC236}">
                <a16:creationId xmlns:a16="http://schemas.microsoft.com/office/drawing/2014/main" id="{A94DEB35-EAA0-434B-8CAC-0049802AF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526356" name="Text Box 20">
            <a:extLst>
              <a:ext uri="{FF2B5EF4-FFF2-40B4-BE49-F238E27FC236}">
                <a16:creationId xmlns:a16="http://schemas.microsoft.com/office/drawing/2014/main" id="{BEA88E1A-F8D0-E44E-996E-26E4D000B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526357" name="Text Box 21">
            <a:extLst>
              <a:ext uri="{FF2B5EF4-FFF2-40B4-BE49-F238E27FC236}">
                <a16:creationId xmlns:a16="http://schemas.microsoft.com/office/drawing/2014/main" id="{51564B57-DAA2-9141-B376-FE83E5FF8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26358" name="Text Box 22">
            <a:extLst>
              <a:ext uri="{FF2B5EF4-FFF2-40B4-BE49-F238E27FC236}">
                <a16:creationId xmlns:a16="http://schemas.microsoft.com/office/drawing/2014/main" id="{C805C5CD-71C5-0048-9ECB-B9A6A3618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526359" name="Text Box 23">
            <a:extLst>
              <a:ext uri="{FF2B5EF4-FFF2-40B4-BE49-F238E27FC236}">
                <a16:creationId xmlns:a16="http://schemas.microsoft.com/office/drawing/2014/main" id="{C90F7CA2-4398-E543-B0E7-4AAB5CF51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526360" name="Text Box 24">
            <a:extLst>
              <a:ext uri="{FF2B5EF4-FFF2-40B4-BE49-F238E27FC236}">
                <a16:creationId xmlns:a16="http://schemas.microsoft.com/office/drawing/2014/main" id="{90EF75EE-72FA-CA4F-A668-E000BAA8C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526361" name="Text Box 25">
            <a:extLst>
              <a:ext uri="{FF2B5EF4-FFF2-40B4-BE49-F238E27FC236}">
                <a16:creationId xmlns:a16="http://schemas.microsoft.com/office/drawing/2014/main" id="{6CF4A848-7698-FC4B-9845-3D06A97BC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26362" name="Text Box 26">
            <a:extLst>
              <a:ext uri="{FF2B5EF4-FFF2-40B4-BE49-F238E27FC236}">
                <a16:creationId xmlns:a16="http://schemas.microsoft.com/office/drawing/2014/main" id="{0275B14C-D4B3-1846-9CAC-9B21A014B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526363" name="Text Box 27">
            <a:extLst>
              <a:ext uri="{FF2B5EF4-FFF2-40B4-BE49-F238E27FC236}">
                <a16:creationId xmlns:a16="http://schemas.microsoft.com/office/drawing/2014/main" id="{9A0C0074-7279-3049-8F35-4C28B15F7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526364" name="Text Box 28">
            <a:extLst>
              <a:ext uri="{FF2B5EF4-FFF2-40B4-BE49-F238E27FC236}">
                <a16:creationId xmlns:a16="http://schemas.microsoft.com/office/drawing/2014/main" id="{FB632305-C37C-4541-B55C-32C286835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526365" name="Text Box 29">
            <a:extLst>
              <a:ext uri="{FF2B5EF4-FFF2-40B4-BE49-F238E27FC236}">
                <a16:creationId xmlns:a16="http://schemas.microsoft.com/office/drawing/2014/main" id="{54842689-112A-9041-93D7-52D1D931E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526366" name="Text Box 30">
            <a:extLst>
              <a:ext uri="{FF2B5EF4-FFF2-40B4-BE49-F238E27FC236}">
                <a16:creationId xmlns:a16="http://schemas.microsoft.com/office/drawing/2014/main" id="{9762CC70-8095-AB4B-9642-3D5D26BF3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526367" name="Text Box 31">
            <a:extLst>
              <a:ext uri="{FF2B5EF4-FFF2-40B4-BE49-F238E27FC236}">
                <a16:creationId xmlns:a16="http://schemas.microsoft.com/office/drawing/2014/main" id="{647E5061-2936-8945-9A4B-D563FA890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526368" name="Text Box 32">
            <a:extLst>
              <a:ext uri="{FF2B5EF4-FFF2-40B4-BE49-F238E27FC236}">
                <a16:creationId xmlns:a16="http://schemas.microsoft.com/office/drawing/2014/main" id="{9F117C92-9051-6C41-8518-130BB30A9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526369" name="Text Box 33">
            <a:extLst>
              <a:ext uri="{FF2B5EF4-FFF2-40B4-BE49-F238E27FC236}">
                <a16:creationId xmlns:a16="http://schemas.microsoft.com/office/drawing/2014/main" id="{37D44E81-82AD-B64F-A4BC-FE76B95C5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526370" name="Text Box 34">
            <a:extLst>
              <a:ext uri="{FF2B5EF4-FFF2-40B4-BE49-F238E27FC236}">
                <a16:creationId xmlns:a16="http://schemas.microsoft.com/office/drawing/2014/main" id="{F2B7981C-E34B-D346-811B-D39FC38AC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526371" name="Text Box 35">
            <a:extLst>
              <a:ext uri="{FF2B5EF4-FFF2-40B4-BE49-F238E27FC236}">
                <a16:creationId xmlns:a16="http://schemas.microsoft.com/office/drawing/2014/main" id="{E15F4E6B-0FC5-DA48-B215-C6360230B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526372" name="Text Box 36">
            <a:extLst>
              <a:ext uri="{FF2B5EF4-FFF2-40B4-BE49-F238E27FC236}">
                <a16:creationId xmlns:a16="http://schemas.microsoft.com/office/drawing/2014/main" id="{CD683D18-5701-004C-8068-91EC55E52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4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47500"/>
                            </p:stCondLst>
                            <p:childTnLst>
                              <p:par>
                                <p:cTn id="104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338" grpId="0" animBg="1" autoUpdateAnimBg="0"/>
      <p:bldP spid="526339" grpId="0" animBg="1" autoUpdateAnimBg="0"/>
      <p:bldP spid="526341" grpId="0" animBg="1" autoUpdateAnimBg="0"/>
      <p:bldP spid="526342" grpId="0" autoUpdateAnimBg="0"/>
      <p:bldP spid="526342" grpId="1" autoUpdateAnimBg="0"/>
      <p:bldP spid="526343" grpId="0" animBg="1" autoUpdateAnimBg="0"/>
      <p:bldP spid="526344" grpId="0" animBg="1" autoUpdateAnimBg="0"/>
      <p:bldP spid="526345" grpId="0" animBg="1" autoUpdateAnimBg="0"/>
      <p:bldP spid="526346" grpId="0" animBg="1" autoUpdateAnimBg="0"/>
      <p:bldP spid="526347" grpId="0" animBg="1" autoUpdateAnimBg="0"/>
      <p:bldP spid="526348" grpId="0" animBg="1" autoUpdateAnimBg="0"/>
      <p:bldP spid="526349" grpId="0" animBg="1" autoUpdateAnimBg="0"/>
      <p:bldP spid="526350" grpId="0" animBg="1" autoUpdateAnimBg="0"/>
      <p:bldP spid="526351" grpId="0" animBg="1" autoUpdateAnimBg="0"/>
      <p:bldP spid="526352" grpId="0" animBg="1" autoUpdateAnimBg="0"/>
      <p:bldP spid="526353" grpId="0" animBg="1" autoUpdateAnimBg="0"/>
      <p:bldP spid="526354" grpId="0" animBg="1" autoUpdateAnimBg="0"/>
      <p:bldP spid="526355" grpId="0" animBg="1" autoUpdateAnimBg="0"/>
      <p:bldP spid="526356" grpId="0" animBg="1" autoUpdateAnimBg="0"/>
      <p:bldP spid="526357" grpId="0" animBg="1" autoUpdateAnimBg="0"/>
      <p:bldP spid="526358" grpId="0" animBg="1" autoUpdateAnimBg="0"/>
      <p:bldP spid="526359" grpId="0" animBg="1" autoUpdateAnimBg="0"/>
      <p:bldP spid="526360" grpId="0" animBg="1" autoUpdateAnimBg="0"/>
      <p:bldP spid="526361" grpId="0" animBg="1" autoUpdateAnimBg="0"/>
      <p:bldP spid="526362" grpId="0" animBg="1" autoUpdateAnimBg="0"/>
      <p:bldP spid="526363" grpId="0" animBg="1" autoUpdateAnimBg="0"/>
      <p:bldP spid="526364" grpId="0" animBg="1" autoUpdateAnimBg="0"/>
      <p:bldP spid="526365" grpId="0" animBg="1" autoUpdateAnimBg="0"/>
      <p:bldP spid="526366" grpId="0" animBg="1" autoUpdateAnimBg="0"/>
      <p:bldP spid="526367" grpId="0" animBg="1" autoUpdateAnimBg="0"/>
      <p:bldP spid="526368" grpId="0" animBg="1" autoUpdateAnimBg="0"/>
      <p:bldP spid="526369" grpId="0" animBg="1" autoUpdateAnimBg="0"/>
      <p:bldP spid="526370" grpId="0" animBg="1" autoUpdateAnimBg="0"/>
      <p:bldP spid="526371" grpId="0" animBg="1" autoUpdateAnimBg="0"/>
      <p:bldP spid="52637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Text Box 2">
            <a:extLst>
              <a:ext uri="{FF2B5EF4-FFF2-40B4-BE49-F238E27FC236}">
                <a16:creationId xmlns:a16="http://schemas.microsoft.com/office/drawing/2014/main" id="{7215D30D-18FA-0646-8AA8-DFEC24F98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526339" name="Text Box 3">
            <a:extLst>
              <a:ext uri="{FF2B5EF4-FFF2-40B4-BE49-F238E27FC236}">
                <a16:creationId xmlns:a16="http://schemas.microsoft.com/office/drawing/2014/main" id="{892D0DE5-AC19-F34E-B310-49B2019CC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26340" name="Rectangle 4">
            <a:extLst>
              <a:ext uri="{FF2B5EF4-FFF2-40B4-BE49-F238E27FC236}">
                <a16:creationId xmlns:a16="http://schemas.microsoft.com/office/drawing/2014/main" id="{1936B414-256B-4E4E-9D14-78DC149C55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5 </a:t>
            </a:r>
          </a:p>
        </p:txBody>
      </p:sp>
      <p:sp>
        <p:nvSpPr>
          <p:cNvPr id="526341" name="Text Box 5">
            <a:extLst>
              <a:ext uri="{FF2B5EF4-FFF2-40B4-BE49-F238E27FC236}">
                <a16:creationId xmlns:a16="http://schemas.microsoft.com/office/drawing/2014/main" id="{F6147BA6-0142-C146-9DD3-71B3553D6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526342" name="Text Box 6">
            <a:extLst>
              <a:ext uri="{FF2B5EF4-FFF2-40B4-BE49-F238E27FC236}">
                <a16:creationId xmlns:a16="http://schemas.microsoft.com/office/drawing/2014/main" id="{A087AA8B-6CB7-5948-A602-B86A1D3F1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752600"/>
            <a:ext cx="85344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In a planetary nebula, what type of spectrum would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    the central star and the nebula have?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C00000"/>
                </a:solidFill>
              </a:rPr>
              <a:t>Star</a:t>
            </a:r>
            <a:r>
              <a:rPr lang="en-US" altLang="en-US" sz="2400" dirty="0"/>
              <a:t>: </a:t>
            </a:r>
            <a:r>
              <a:rPr lang="en-US" altLang="en-US" sz="2400" u="sng" dirty="0"/>
              <a:t>continuous</a:t>
            </a:r>
            <a:r>
              <a:rPr lang="en-US" altLang="en-US" sz="2400" dirty="0"/>
              <a:t>  spectrum; </a:t>
            </a:r>
            <a:r>
              <a:rPr lang="en-US" altLang="en-US" sz="2400" dirty="0">
                <a:solidFill>
                  <a:srgbClr val="C00000"/>
                </a:solidFill>
              </a:rPr>
              <a:t>Nebula</a:t>
            </a:r>
            <a:r>
              <a:rPr lang="en-US" altLang="en-US" sz="2400" dirty="0"/>
              <a:t>:  </a:t>
            </a:r>
            <a:r>
              <a:rPr lang="en-US" altLang="en-US" sz="2400" u="sng" dirty="0"/>
              <a:t>emission</a:t>
            </a:r>
            <a:r>
              <a:rPr lang="en-US" altLang="en-US" sz="2400" dirty="0"/>
              <a:t>    spectrum.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B </a:t>
            </a:r>
            <a:r>
              <a:rPr lang="en-US" altLang="en-US" sz="2400" dirty="0">
                <a:solidFill>
                  <a:srgbClr val="FF0000"/>
                </a:solidFill>
              </a:rPr>
              <a:t>Star: </a:t>
            </a:r>
            <a:r>
              <a:rPr lang="en-US" altLang="en-US" sz="2400" u="sng" dirty="0">
                <a:solidFill>
                  <a:srgbClr val="FF0000"/>
                </a:solidFill>
              </a:rPr>
              <a:t>absorption</a:t>
            </a:r>
            <a:r>
              <a:rPr lang="en-US" altLang="en-US" sz="2400" dirty="0">
                <a:solidFill>
                  <a:srgbClr val="FF0000"/>
                </a:solidFill>
              </a:rPr>
              <a:t>  spectrum; Nebula:  </a:t>
            </a:r>
            <a:r>
              <a:rPr lang="en-US" altLang="en-US" sz="2400" u="sng" dirty="0">
                <a:solidFill>
                  <a:srgbClr val="FF0000"/>
                </a:solidFill>
              </a:rPr>
              <a:t>emission</a:t>
            </a:r>
            <a:r>
              <a:rPr lang="en-US" altLang="en-US" sz="2400" dirty="0">
                <a:solidFill>
                  <a:srgbClr val="FF0000"/>
                </a:solidFill>
              </a:rPr>
              <a:t>    spectrum.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C</a:t>
            </a:r>
            <a:r>
              <a:rPr lang="en-US" altLang="en-US" sz="2400" b="0" dirty="0"/>
              <a:t> </a:t>
            </a:r>
            <a:r>
              <a:rPr lang="en-US" altLang="en-US" sz="2400" dirty="0">
                <a:solidFill>
                  <a:srgbClr val="C00000"/>
                </a:solidFill>
              </a:rPr>
              <a:t>Star</a:t>
            </a:r>
            <a:r>
              <a:rPr lang="en-US" altLang="en-US" sz="2400" dirty="0"/>
              <a:t>:   </a:t>
            </a:r>
            <a:r>
              <a:rPr lang="en-US" altLang="en-US" sz="2400" u="sng" dirty="0"/>
              <a:t>emission</a:t>
            </a:r>
            <a:r>
              <a:rPr lang="en-US" altLang="en-US" sz="2400" dirty="0"/>
              <a:t>    spectrum; </a:t>
            </a:r>
            <a:r>
              <a:rPr lang="en-US" altLang="en-US" sz="2400" dirty="0">
                <a:solidFill>
                  <a:srgbClr val="C00000"/>
                </a:solidFill>
              </a:rPr>
              <a:t>Nebula</a:t>
            </a:r>
            <a:r>
              <a:rPr lang="en-US" altLang="en-US" sz="2400" dirty="0"/>
              <a:t>: </a:t>
            </a:r>
            <a:r>
              <a:rPr lang="en-US" altLang="en-US" sz="2400" u="sng" dirty="0"/>
              <a:t>absorption</a:t>
            </a:r>
            <a:r>
              <a:rPr lang="en-US" altLang="en-US" sz="2400" dirty="0"/>
              <a:t> spectrum.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C00000"/>
                </a:solidFill>
              </a:rPr>
              <a:t>Star</a:t>
            </a:r>
            <a:r>
              <a:rPr lang="en-US" altLang="en-US" sz="2400" dirty="0"/>
              <a:t>:  </a:t>
            </a:r>
            <a:r>
              <a:rPr lang="en-US" altLang="en-US" sz="2400" u="sng" dirty="0"/>
              <a:t>absorption</a:t>
            </a:r>
            <a:r>
              <a:rPr lang="en-US" altLang="en-US" sz="2400" dirty="0"/>
              <a:t> spectrum; </a:t>
            </a:r>
            <a:r>
              <a:rPr lang="en-US" altLang="en-US" sz="2400" dirty="0">
                <a:solidFill>
                  <a:srgbClr val="C00000"/>
                </a:solidFill>
              </a:rPr>
              <a:t>Nebula</a:t>
            </a:r>
            <a:r>
              <a:rPr lang="en-US" altLang="en-US" sz="2400" dirty="0"/>
              <a:t>: </a:t>
            </a:r>
            <a:r>
              <a:rPr lang="en-US" altLang="en-US" sz="2400" u="sng" dirty="0"/>
              <a:t>continuous</a:t>
            </a:r>
            <a:r>
              <a:rPr lang="en-US" altLang="en-US" sz="2400" dirty="0"/>
              <a:t>  spectrum.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C00000"/>
                </a:solidFill>
              </a:rPr>
              <a:t>Star</a:t>
            </a:r>
            <a:r>
              <a:rPr lang="en-US" altLang="en-US" sz="2400" dirty="0"/>
              <a:t>: </a:t>
            </a:r>
            <a:r>
              <a:rPr lang="en-US" altLang="en-US" sz="2400" u="sng" dirty="0"/>
              <a:t>continuous</a:t>
            </a:r>
            <a:r>
              <a:rPr lang="en-US" altLang="en-US" sz="2400" dirty="0"/>
              <a:t>  spectrum; </a:t>
            </a:r>
            <a:r>
              <a:rPr lang="en-US" altLang="en-US" sz="2400" dirty="0">
                <a:solidFill>
                  <a:srgbClr val="C00000"/>
                </a:solidFill>
              </a:rPr>
              <a:t>Nebula</a:t>
            </a:r>
            <a:r>
              <a:rPr lang="en-US" altLang="en-US" sz="2400" dirty="0"/>
              <a:t>:  </a:t>
            </a:r>
            <a:r>
              <a:rPr lang="en-US" altLang="en-US" sz="2400" u="sng" dirty="0"/>
              <a:t>absorption</a:t>
            </a:r>
            <a:r>
              <a:rPr lang="en-US" altLang="en-US" sz="2400" dirty="0"/>
              <a:t> spectrum.</a:t>
            </a:r>
          </a:p>
        </p:txBody>
      </p:sp>
      <p:sp>
        <p:nvSpPr>
          <p:cNvPr id="526343" name="Text Box 7">
            <a:extLst>
              <a:ext uri="{FF2B5EF4-FFF2-40B4-BE49-F238E27FC236}">
                <a16:creationId xmlns:a16="http://schemas.microsoft.com/office/drawing/2014/main" id="{30C69586-501C-7142-A028-1C6E3EF10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526344" name="Text Box 8">
            <a:extLst>
              <a:ext uri="{FF2B5EF4-FFF2-40B4-BE49-F238E27FC236}">
                <a16:creationId xmlns:a16="http://schemas.microsoft.com/office/drawing/2014/main" id="{CA507247-55DC-C04A-8A5E-7B156D7FB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526345" name="Text Box 9">
            <a:extLst>
              <a:ext uri="{FF2B5EF4-FFF2-40B4-BE49-F238E27FC236}">
                <a16:creationId xmlns:a16="http://schemas.microsoft.com/office/drawing/2014/main" id="{989F48E3-B4D1-794B-B90F-2BE3FE7C6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526346" name="Text Box 10">
            <a:extLst>
              <a:ext uri="{FF2B5EF4-FFF2-40B4-BE49-F238E27FC236}">
                <a16:creationId xmlns:a16="http://schemas.microsoft.com/office/drawing/2014/main" id="{EEF92946-61A6-F646-9576-DDD1AB2BC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526347" name="Text Box 11">
            <a:extLst>
              <a:ext uri="{FF2B5EF4-FFF2-40B4-BE49-F238E27FC236}">
                <a16:creationId xmlns:a16="http://schemas.microsoft.com/office/drawing/2014/main" id="{127FFC45-97C8-F442-BB92-B0B76490A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526348" name="Text Box 12">
            <a:extLst>
              <a:ext uri="{FF2B5EF4-FFF2-40B4-BE49-F238E27FC236}">
                <a16:creationId xmlns:a16="http://schemas.microsoft.com/office/drawing/2014/main" id="{C9631DEA-A78E-1B49-8C9F-0A61B3D76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526349" name="Text Box 13">
            <a:extLst>
              <a:ext uri="{FF2B5EF4-FFF2-40B4-BE49-F238E27FC236}">
                <a16:creationId xmlns:a16="http://schemas.microsoft.com/office/drawing/2014/main" id="{26E17C5A-BF6A-274D-B91F-5AEAF25DC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526350" name="Text Box 14">
            <a:extLst>
              <a:ext uri="{FF2B5EF4-FFF2-40B4-BE49-F238E27FC236}">
                <a16:creationId xmlns:a16="http://schemas.microsoft.com/office/drawing/2014/main" id="{352C4CB6-1939-C248-BE14-1F0A91807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526351" name="Text Box 15">
            <a:extLst>
              <a:ext uri="{FF2B5EF4-FFF2-40B4-BE49-F238E27FC236}">
                <a16:creationId xmlns:a16="http://schemas.microsoft.com/office/drawing/2014/main" id="{537CECDA-87AE-784C-8327-B361DF635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26352" name="Text Box 16">
            <a:extLst>
              <a:ext uri="{FF2B5EF4-FFF2-40B4-BE49-F238E27FC236}">
                <a16:creationId xmlns:a16="http://schemas.microsoft.com/office/drawing/2014/main" id="{19BB246B-4B2D-B848-BD14-8D950C0FF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526353" name="Text Box 17">
            <a:extLst>
              <a:ext uri="{FF2B5EF4-FFF2-40B4-BE49-F238E27FC236}">
                <a16:creationId xmlns:a16="http://schemas.microsoft.com/office/drawing/2014/main" id="{59FAC4EF-7DC2-8645-B617-ED9DF7DB0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526354" name="Text Box 18">
            <a:extLst>
              <a:ext uri="{FF2B5EF4-FFF2-40B4-BE49-F238E27FC236}">
                <a16:creationId xmlns:a16="http://schemas.microsoft.com/office/drawing/2014/main" id="{02D2D888-84F2-134C-8FF6-E758D6ED0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526355" name="Text Box 19">
            <a:extLst>
              <a:ext uri="{FF2B5EF4-FFF2-40B4-BE49-F238E27FC236}">
                <a16:creationId xmlns:a16="http://schemas.microsoft.com/office/drawing/2014/main" id="{A94DEB35-EAA0-434B-8CAC-0049802AF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526356" name="Text Box 20">
            <a:extLst>
              <a:ext uri="{FF2B5EF4-FFF2-40B4-BE49-F238E27FC236}">
                <a16:creationId xmlns:a16="http://schemas.microsoft.com/office/drawing/2014/main" id="{BEA88E1A-F8D0-E44E-996E-26E4D000B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526357" name="Text Box 21">
            <a:extLst>
              <a:ext uri="{FF2B5EF4-FFF2-40B4-BE49-F238E27FC236}">
                <a16:creationId xmlns:a16="http://schemas.microsoft.com/office/drawing/2014/main" id="{51564B57-DAA2-9141-B376-FE83E5FF8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26358" name="Text Box 22">
            <a:extLst>
              <a:ext uri="{FF2B5EF4-FFF2-40B4-BE49-F238E27FC236}">
                <a16:creationId xmlns:a16="http://schemas.microsoft.com/office/drawing/2014/main" id="{C805C5CD-71C5-0048-9ECB-B9A6A3618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526359" name="Text Box 23">
            <a:extLst>
              <a:ext uri="{FF2B5EF4-FFF2-40B4-BE49-F238E27FC236}">
                <a16:creationId xmlns:a16="http://schemas.microsoft.com/office/drawing/2014/main" id="{C90F7CA2-4398-E543-B0E7-4AAB5CF51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526360" name="Text Box 24">
            <a:extLst>
              <a:ext uri="{FF2B5EF4-FFF2-40B4-BE49-F238E27FC236}">
                <a16:creationId xmlns:a16="http://schemas.microsoft.com/office/drawing/2014/main" id="{90EF75EE-72FA-CA4F-A668-E000BAA8C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526361" name="Text Box 25">
            <a:extLst>
              <a:ext uri="{FF2B5EF4-FFF2-40B4-BE49-F238E27FC236}">
                <a16:creationId xmlns:a16="http://schemas.microsoft.com/office/drawing/2014/main" id="{6CF4A848-7698-FC4B-9845-3D06A97BC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26362" name="Text Box 26">
            <a:extLst>
              <a:ext uri="{FF2B5EF4-FFF2-40B4-BE49-F238E27FC236}">
                <a16:creationId xmlns:a16="http://schemas.microsoft.com/office/drawing/2014/main" id="{0275B14C-D4B3-1846-9CAC-9B21A014B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526363" name="Text Box 27">
            <a:extLst>
              <a:ext uri="{FF2B5EF4-FFF2-40B4-BE49-F238E27FC236}">
                <a16:creationId xmlns:a16="http://schemas.microsoft.com/office/drawing/2014/main" id="{9A0C0074-7279-3049-8F35-4C28B15F7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526364" name="Text Box 28">
            <a:extLst>
              <a:ext uri="{FF2B5EF4-FFF2-40B4-BE49-F238E27FC236}">
                <a16:creationId xmlns:a16="http://schemas.microsoft.com/office/drawing/2014/main" id="{FB632305-C37C-4541-B55C-32C286835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526365" name="Text Box 29">
            <a:extLst>
              <a:ext uri="{FF2B5EF4-FFF2-40B4-BE49-F238E27FC236}">
                <a16:creationId xmlns:a16="http://schemas.microsoft.com/office/drawing/2014/main" id="{54842689-112A-9041-93D7-52D1D931E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526366" name="Text Box 30">
            <a:extLst>
              <a:ext uri="{FF2B5EF4-FFF2-40B4-BE49-F238E27FC236}">
                <a16:creationId xmlns:a16="http://schemas.microsoft.com/office/drawing/2014/main" id="{9762CC70-8095-AB4B-9642-3D5D26BF3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526367" name="Text Box 31">
            <a:extLst>
              <a:ext uri="{FF2B5EF4-FFF2-40B4-BE49-F238E27FC236}">
                <a16:creationId xmlns:a16="http://schemas.microsoft.com/office/drawing/2014/main" id="{647E5061-2936-8945-9A4B-D563FA890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526368" name="Text Box 32">
            <a:extLst>
              <a:ext uri="{FF2B5EF4-FFF2-40B4-BE49-F238E27FC236}">
                <a16:creationId xmlns:a16="http://schemas.microsoft.com/office/drawing/2014/main" id="{9F117C92-9051-6C41-8518-130BB30A9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526369" name="Text Box 33">
            <a:extLst>
              <a:ext uri="{FF2B5EF4-FFF2-40B4-BE49-F238E27FC236}">
                <a16:creationId xmlns:a16="http://schemas.microsoft.com/office/drawing/2014/main" id="{37D44E81-82AD-B64F-A4BC-FE76B95C5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526370" name="Text Box 34">
            <a:extLst>
              <a:ext uri="{FF2B5EF4-FFF2-40B4-BE49-F238E27FC236}">
                <a16:creationId xmlns:a16="http://schemas.microsoft.com/office/drawing/2014/main" id="{F2B7981C-E34B-D346-811B-D39FC38AC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526371" name="Text Box 35">
            <a:extLst>
              <a:ext uri="{FF2B5EF4-FFF2-40B4-BE49-F238E27FC236}">
                <a16:creationId xmlns:a16="http://schemas.microsoft.com/office/drawing/2014/main" id="{E15F4E6B-0FC5-DA48-B215-C6360230B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  <p:extLst>
      <p:ext uri="{BB962C8B-B14F-4D97-AF65-F5344CB8AC3E}">
        <p14:creationId xmlns:p14="http://schemas.microsoft.com/office/powerpoint/2010/main" val="3759322478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4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47500"/>
                            </p:stCondLst>
                            <p:childTnLst>
                              <p:par>
                                <p:cTn id="104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338" grpId="0" animBg="1" autoUpdateAnimBg="0"/>
      <p:bldP spid="526339" grpId="0" animBg="1" autoUpdateAnimBg="0"/>
      <p:bldP spid="526341" grpId="0" animBg="1" autoUpdateAnimBg="0"/>
      <p:bldP spid="526342" grpId="0" autoUpdateAnimBg="0"/>
      <p:bldP spid="526342" grpId="1" autoUpdateAnimBg="0"/>
      <p:bldP spid="526343" grpId="0" animBg="1" autoUpdateAnimBg="0"/>
      <p:bldP spid="526344" grpId="0" animBg="1" autoUpdateAnimBg="0"/>
      <p:bldP spid="526345" grpId="0" animBg="1" autoUpdateAnimBg="0"/>
      <p:bldP spid="526346" grpId="0" animBg="1" autoUpdateAnimBg="0"/>
      <p:bldP spid="526347" grpId="0" animBg="1" autoUpdateAnimBg="0"/>
      <p:bldP spid="526348" grpId="0" animBg="1" autoUpdateAnimBg="0"/>
      <p:bldP spid="526349" grpId="0" animBg="1" autoUpdateAnimBg="0"/>
      <p:bldP spid="526350" grpId="0" animBg="1" autoUpdateAnimBg="0"/>
      <p:bldP spid="526351" grpId="0" animBg="1" autoUpdateAnimBg="0"/>
      <p:bldP spid="526352" grpId="0" animBg="1" autoUpdateAnimBg="0"/>
      <p:bldP spid="526353" grpId="0" animBg="1" autoUpdateAnimBg="0"/>
      <p:bldP spid="526354" grpId="0" animBg="1" autoUpdateAnimBg="0"/>
      <p:bldP spid="526355" grpId="0" animBg="1" autoUpdateAnimBg="0"/>
      <p:bldP spid="526356" grpId="0" animBg="1" autoUpdateAnimBg="0"/>
      <p:bldP spid="526357" grpId="0" animBg="1" autoUpdateAnimBg="0"/>
      <p:bldP spid="526358" grpId="0" animBg="1" autoUpdateAnimBg="0"/>
      <p:bldP spid="526359" grpId="0" animBg="1" autoUpdateAnimBg="0"/>
      <p:bldP spid="526360" grpId="0" animBg="1" autoUpdateAnimBg="0"/>
      <p:bldP spid="526361" grpId="0" animBg="1" autoUpdateAnimBg="0"/>
      <p:bldP spid="526362" grpId="0" animBg="1" autoUpdateAnimBg="0"/>
      <p:bldP spid="526363" grpId="0" animBg="1" autoUpdateAnimBg="0"/>
      <p:bldP spid="526364" grpId="0" animBg="1" autoUpdateAnimBg="0"/>
      <p:bldP spid="526365" grpId="0" animBg="1" autoUpdateAnimBg="0"/>
      <p:bldP spid="526366" grpId="0" animBg="1" autoUpdateAnimBg="0"/>
      <p:bldP spid="526367" grpId="0" animBg="1" autoUpdateAnimBg="0"/>
      <p:bldP spid="526368" grpId="0" animBg="1" autoUpdateAnimBg="0"/>
      <p:bldP spid="526369" grpId="0" animBg="1" autoUpdateAnimBg="0"/>
      <p:bldP spid="526370" grpId="0" animBg="1" autoUpdateAnimBg="0"/>
      <p:bldP spid="526371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>
            <a:extLst>
              <a:ext uri="{FF2B5EF4-FFF2-40B4-BE49-F238E27FC236}">
                <a16:creationId xmlns:a16="http://schemas.microsoft.com/office/drawing/2014/main" id="{00A439ED-6A7A-DF40-8F85-FE99A0CB82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  <a:cs typeface="+mj-cs"/>
              </a:rPr>
              <a:t>Light production</a:t>
            </a:r>
          </a:p>
        </p:txBody>
      </p:sp>
      <p:sp>
        <p:nvSpPr>
          <p:cNvPr id="50179" name="Text Box 3">
            <a:extLst>
              <a:ext uri="{FF2B5EF4-FFF2-40B4-BE49-F238E27FC236}">
                <a16:creationId xmlns:a16="http://schemas.microsoft.com/office/drawing/2014/main" id="{69EBC552-CC16-BE42-9D3C-D2CEAE06E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399"/>
            <a:ext cx="2987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F0"/>
                </a:solidFill>
              </a:rPr>
              <a:t>Light is produced by:</a:t>
            </a:r>
            <a:endParaRPr lang="en-US" altLang="en-US" sz="2400" b="0" dirty="0">
              <a:solidFill>
                <a:srgbClr val="00B0F0"/>
              </a:solidFill>
            </a:endParaRPr>
          </a:p>
        </p:txBody>
      </p:sp>
      <p:sp>
        <p:nvSpPr>
          <p:cNvPr id="50180" name="Text Box 4">
            <a:extLst>
              <a:ext uri="{FF2B5EF4-FFF2-40B4-BE49-F238E27FC236}">
                <a16:creationId xmlns:a16="http://schemas.microsoft.com/office/drawing/2014/main" id="{BF17F4E8-6BF4-3B4C-A3B7-82DAB3619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238071"/>
            <a:ext cx="659674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 dirty="0">
                <a:solidFill>
                  <a:schemeClr val="bg1"/>
                </a:solidFill>
              </a:rPr>
              <a:t>• </a:t>
            </a:r>
            <a:r>
              <a:rPr lang="en-US" altLang="en-US" sz="2400" b="0" i="1" u="sng" dirty="0">
                <a:solidFill>
                  <a:srgbClr val="FF3300"/>
                </a:solidFill>
              </a:rPr>
              <a:t>Stars</a:t>
            </a:r>
            <a:r>
              <a:rPr lang="en-US" altLang="en-US" sz="2400" b="0" u="sng" dirty="0">
                <a:solidFill>
                  <a:schemeClr val="bg1"/>
                </a:solidFill>
              </a:rPr>
              <a:t> are hot, glowing: </a:t>
            </a:r>
            <a:r>
              <a:rPr lang="en-US" altLang="en-US" sz="2400" b="0" u="sng" dirty="0">
                <a:solidFill>
                  <a:srgbClr val="FFFF00"/>
                </a:solidFill>
              </a:rPr>
              <a:t>thermal</a:t>
            </a:r>
            <a:r>
              <a:rPr lang="en-US" altLang="en-US" sz="2400" b="0" u="sng" dirty="0">
                <a:solidFill>
                  <a:schemeClr val="bg1"/>
                </a:solidFill>
              </a:rPr>
              <a:t> radiation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 dirty="0">
                <a:solidFill>
                  <a:schemeClr val="bg1"/>
                </a:solidFill>
              </a:rPr>
              <a:t>                   </a:t>
            </a:r>
            <a:r>
              <a:rPr lang="en-US" altLang="en-US" sz="2400" b="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continuous spectrum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 dirty="0">
                <a:solidFill>
                  <a:schemeClr val="bg1"/>
                </a:solidFill>
              </a:rPr>
              <a:t>      </a:t>
            </a:r>
            <a:r>
              <a:rPr lang="en-US" altLang="en-US" sz="2000" b="0" i="1" dirty="0">
                <a:solidFill>
                  <a:schemeClr val="bg1"/>
                </a:solidFill>
              </a:rPr>
              <a:t>(or absorption spectrum when colder gas is in front)</a:t>
            </a:r>
            <a:endParaRPr lang="en-US" altLang="en-US" sz="2000" b="0" i="1" dirty="0"/>
          </a:p>
        </p:txBody>
      </p:sp>
      <p:sp>
        <p:nvSpPr>
          <p:cNvPr id="50181" name="Text Box 5">
            <a:extLst>
              <a:ext uri="{FF2B5EF4-FFF2-40B4-BE49-F238E27FC236}">
                <a16:creationId xmlns:a16="http://schemas.microsoft.com/office/drawing/2014/main" id="{6683A56B-DF40-6D47-87D7-2D1F6D5BB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9413" y="0"/>
            <a:ext cx="15319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0">
                <a:solidFill>
                  <a:srgbClr val="FFFF00"/>
                </a:solidFill>
              </a:rPr>
              <a:t>In astronomy</a:t>
            </a:r>
            <a:endParaRPr lang="en-US" altLang="en-US" sz="2400" b="0"/>
          </a:p>
        </p:txBody>
      </p:sp>
      <p:pic>
        <p:nvPicPr>
          <p:cNvPr id="50182" name="Picture 6">
            <a:extLst>
              <a:ext uri="{FF2B5EF4-FFF2-40B4-BE49-F238E27FC236}">
                <a16:creationId xmlns:a16="http://schemas.microsoft.com/office/drawing/2014/main" id="{8B43B4DE-5132-C940-B10B-76A26F7D7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762" y="4798682"/>
            <a:ext cx="18700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3" name="Text Box 7">
            <a:extLst>
              <a:ext uri="{FF2B5EF4-FFF2-40B4-BE49-F238E27FC236}">
                <a16:creationId xmlns:a16="http://schemas.microsoft.com/office/drawing/2014/main" id="{19BFBB5F-CA26-8C4F-8462-39ED83431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7100" y="4563402"/>
            <a:ext cx="1181100" cy="3667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dirty="0">
                <a:solidFill>
                  <a:srgbClr val="00CC00"/>
                </a:solidFill>
              </a:rPr>
              <a:t>NGC 6369</a:t>
            </a:r>
            <a:endParaRPr lang="en-US" altLang="en-US" sz="2400" b="0" dirty="0"/>
          </a:p>
        </p:txBody>
      </p:sp>
      <p:sp>
        <p:nvSpPr>
          <p:cNvPr id="50184" name="Text Box 8">
            <a:extLst>
              <a:ext uri="{FF2B5EF4-FFF2-40B4-BE49-F238E27FC236}">
                <a16:creationId xmlns:a16="http://schemas.microsoft.com/office/drawing/2014/main" id="{7E209C6C-B310-DB44-8BFF-2DF1017B2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47" y="4184583"/>
            <a:ext cx="7239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 u="sng" dirty="0">
                <a:solidFill>
                  <a:schemeClr val="bg1"/>
                </a:solidFill>
              </a:rPr>
              <a:t>• Hot stars</a:t>
            </a:r>
            <a:r>
              <a:rPr lang="ja-JP" altLang="en-US" sz="2400" b="0" u="sng">
                <a:solidFill>
                  <a:schemeClr val="bg1"/>
                </a:solidFill>
                <a:latin typeface="Arial" panose="020B0604020202020204" pitchFamily="34" charset="0"/>
              </a:rPr>
              <a:t>’</a:t>
            </a:r>
            <a:r>
              <a:rPr lang="en-US" altLang="ja-JP" sz="2400" b="0" u="sng" dirty="0">
                <a:solidFill>
                  <a:schemeClr val="bg1"/>
                </a:solidFill>
              </a:rPr>
              <a:t> UV cause </a:t>
            </a:r>
            <a:r>
              <a:rPr lang="en-US" altLang="en-US" sz="2400" b="0" i="1" u="sng" dirty="0">
                <a:solidFill>
                  <a:srgbClr val="FF3300"/>
                </a:solidFill>
              </a:rPr>
              <a:t>interstellar gas</a:t>
            </a:r>
            <a:r>
              <a:rPr lang="en-US" altLang="en-US" sz="2400" b="0" u="sng" dirty="0">
                <a:solidFill>
                  <a:schemeClr val="bg1"/>
                </a:solidFill>
              </a:rPr>
              <a:t> glow: </a:t>
            </a:r>
            <a:r>
              <a:rPr lang="en-US" altLang="en-US" sz="2400" b="0" u="sng" dirty="0">
                <a:solidFill>
                  <a:srgbClr val="FFFF00"/>
                </a:solidFill>
              </a:rPr>
              <a:t>fluorescence</a:t>
            </a:r>
            <a:endParaRPr lang="en-US" altLang="en-US" sz="2400" b="0" u="sng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 dirty="0">
                <a:solidFill>
                  <a:schemeClr val="bg1"/>
                </a:solidFill>
              </a:rPr>
              <a:t>                        </a:t>
            </a:r>
            <a:r>
              <a:rPr lang="en-US" altLang="en-US" sz="2400" b="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emission spectrum </a:t>
            </a:r>
          </a:p>
        </p:txBody>
      </p:sp>
      <p:sp>
        <p:nvSpPr>
          <p:cNvPr id="50186" name="Text Box 10">
            <a:extLst>
              <a:ext uri="{FF2B5EF4-FFF2-40B4-BE49-F238E27FC236}">
                <a16:creationId xmlns:a16="http://schemas.microsoft.com/office/drawing/2014/main" id="{C88100C6-25D7-DD45-990F-4D8A9A0C6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437" y="5432255"/>
            <a:ext cx="39805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dirty="0">
                <a:solidFill>
                  <a:srgbClr val="00CC00"/>
                </a:solidFill>
              </a:rPr>
              <a:t>[Also: white shirts glow in </a:t>
            </a:r>
            <a:r>
              <a:rPr lang="ja-JP" altLang="en-US" sz="1800" b="0">
                <a:solidFill>
                  <a:srgbClr val="00CC00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1800" b="0" dirty="0">
                <a:solidFill>
                  <a:srgbClr val="00CC00"/>
                </a:solidFill>
              </a:rPr>
              <a:t>black light</a:t>
            </a:r>
            <a:r>
              <a:rPr lang="ja-JP" altLang="en-US" sz="1800" b="0">
                <a:solidFill>
                  <a:srgbClr val="00CC00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1800" b="0" dirty="0">
                <a:solidFill>
                  <a:srgbClr val="00CC00"/>
                </a:solidFill>
                <a:latin typeface="Arial" panose="020B0604020202020204" pitchFamily="34" charset="0"/>
              </a:rPr>
              <a:t>]</a:t>
            </a:r>
            <a:endParaRPr lang="en-US" altLang="en-US" sz="2400" b="0" dirty="0"/>
          </a:p>
        </p:txBody>
      </p:sp>
      <p:cxnSp>
        <p:nvCxnSpPr>
          <p:cNvPr id="50187" name="AutoShape 11">
            <a:extLst>
              <a:ext uri="{FF2B5EF4-FFF2-40B4-BE49-F238E27FC236}">
                <a16:creationId xmlns:a16="http://schemas.microsoft.com/office/drawing/2014/main" id="{306A315B-022D-1842-AD1C-78A95B34BC41}"/>
              </a:ext>
            </a:extLst>
          </p:cNvPr>
          <p:cNvCxnSpPr>
            <a:cxnSpLocks noChangeShapeType="1"/>
            <a:endCxn id="50179" idx="3"/>
          </p:cNvCxnSpPr>
          <p:nvPr/>
        </p:nvCxnSpPr>
        <p:spPr bwMode="auto">
          <a:xfrm rot="10800000" flipV="1">
            <a:off x="3140075" y="211411"/>
            <a:ext cx="1025544" cy="169588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1" name="Picture 3" descr="SunspotGroup_398x398">
            <a:extLst>
              <a:ext uri="{FF2B5EF4-FFF2-40B4-BE49-F238E27FC236}">
                <a16:creationId xmlns:a16="http://schemas.microsoft.com/office/drawing/2014/main" id="{9C1CA200-66DF-2D40-B520-8ED5C9345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143" y="1028700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 descr="G4V">
            <a:extLst>
              <a:ext uri="{FF2B5EF4-FFF2-40B4-BE49-F238E27FC236}">
                <a16:creationId xmlns:a16="http://schemas.microsoft.com/office/drawing/2014/main" id="{4B771885-B37A-AB42-A8A2-D6904DD16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6" y="3138024"/>
            <a:ext cx="9067111" cy="228600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7">
            <a:extLst>
              <a:ext uri="{FF2B5EF4-FFF2-40B4-BE49-F238E27FC236}">
                <a16:creationId xmlns:a16="http://schemas.microsoft.com/office/drawing/2014/main" id="{C97B3617-A7A6-3944-BB86-5E49D2E2B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1883" y="729734"/>
            <a:ext cx="96052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dirty="0">
                <a:solidFill>
                  <a:srgbClr val="00CC00"/>
                </a:solidFill>
              </a:rPr>
              <a:t>The Sun</a:t>
            </a:r>
            <a:endParaRPr lang="en-US" altLang="en-US" sz="2400" b="0" dirty="0"/>
          </a:p>
        </p:txBody>
      </p:sp>
      <p:pic>
        <p:nvPicPr>
          <p:cNvPr id="14" name="Picture 9" descr="Picture 4">
            <a:extLst>
              <a:ext uri="{FF2B5EF4-FFF2-40B4-BE49-F238E27FC236}">
                <a16:creationId xmlns:a16="http://schemas.microsoft.com/office/drawing/2014/main" id="{47F6981F-200D-9541-B830-E86B1DBD7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6" y="6582354"/>
            <a:ext cx="9078502" cy="246493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AutoShape 11">
            <a:extLst>
              <a:ext uri="{FF2B5EF4-FFF2-40B4-BE49-F238E27FC236}">
                <a16:creationId xmlns:a16="http://schemas.microsoft.com/office/drawing/2014/main" id="{D47A71B9-F683-E546-9166-D420A7FBD985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6324864" y="5677483"/>
            <a:ext cx="1066278" cy="914396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AutoShape 11">
            <a:extLst>
              <a:ext uri="{FF2B5EF4-FFF2-40B4-BE49-F238E27FC236}">
                <a16:creationId xmlns:a16="http://schemas.microsoft.com/office/drawing/2014/main" id="{E1D6D79A-5A8E-0740-BCAF-710721E208D9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6230692" y="2570407"/>
            <a:ext cx="917162" cy="424545"/>
          </a:xfrm>
          <a:prstGeom prst="curvedConnector3">
            <a:avLst>
              <a:gd name="adj1" fmla="val 23763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99759E7-794D-8D48-BE29-6BC0BF7FAC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00FFFF"/>
                </a:solidFill>
              </a:rPr>
              <a:t>Questions coming …</a:t>
            </a:r>
            <a:endParaRPr lang="en-US" altLang="en-US">
              <a:solidFill>
                <a:srgbClr val="00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Text Box 2">
            <a:extLst>
              <a:ext uri="{FF2B5EF4-FFF2-40B4-BE49-F238E27FC236}">
                <a16:creationId xmlns:a16="http://schemas.microsoft.com/office/drawing/2014/main" id="{7215D30D-18FA-0646-8AA8-DFEC24F98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526339" name="Text Box 3">
            <a:extLst>
              <a:ext uri="{FF2B5EF4-FFF2-40B4-BE49-F238E27FC236}">
                <a16:creationId xmlns:a16="http://schemas.microsoft.com/office/drawing/2014/main" id="{892D0DE5-AC19-F34E-B310-49B2019CC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26340" name="Rectangle 4">
            <a:extLst>
              <a:ext uri="{FF2B5EF4-FFF2-40B4-BE49-F238E27FC236}">
                <a16:creationId xmlns:a16="http://schemas.microsoft.com/office/drawing/2014/main" id="{1936B414-256B-4E4E-9D14-78DC149C55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6 </a:t>
            </a:r>
          </a:p>
        </p:txBody>
      </p:sp>
      <p:sp>
        <p:nvSpPr>
          <p:cNvPr id="526341" name="Text Box 5">
            <a:extLst>
              <a:ext uri="{FF2B5EF4-FFF2-40B4-BE49-F238E27FC236}">
                <a16:creationId xmlns:a16="http://schemas.microsoft.com/office/drawing/2014/main" id="{F6147BA6-0142-C146-9DD3-71B3553D6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526342" name="Text Box 6">
            <a:extLst>
              <a:ext uri="{FF2B5EF4-FFF2-40B4-BE49-F238E27FC236}">
                <a16:creationId xmlns:a16="http://schemas.microsoft.com/office/drawing/2014/main" id="{A087AA8B-6CB7-5948-A602-B86A1D3F1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09800"/>
            <a:ext cx="80772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What type of spectrum is generated in fluorescence?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Continuous.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</a:t>
            </a:r>
            <a:r>
              <a:rPr lang="en-US" altLang="en-US" sz="2400" dirty="0"/>
              <a:t>Absorption.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C</a:t>
            </a:r>
            <a:r>
              <a:rPr lang="en-US" altLang="en-US" sz="2400" b="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Emission.</a:t>
            </a:r>
            <a:endParaRPr lang="en-US" altLang="en-US" sz="2400" b="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 None. 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dirty="0"/>
              <a:t> A mix of emission and continuous spectra.</a:t>
            </a:r>
          </a:p>
        </p:txBody>
      </p:sp>
      <p:sp>
        <p:nvSpPr>
          <p:cNvPr id="526343" name="Text Box 7">
            <a:extLst>
              <a:ext uri="{FF2B5EF4-FFF2-40B4-BE49-F238E27FC236}">
                <a16:creationId xmlns:a16="http://schemas.microsoft.com/office/drawing/2014/main" id="{30C69586-501C-7142-A028-1C6E3EF10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526344" name="Text Box 8">
            <a:extLst>
              <a:ext uri="{FF2B5EF4-FFF2-40B4-BE49-F238E27FC236}">
                <a16:creationId xmlns:a16="http://schemas.microsoft.com/office/drawing/2014/main" id="{CA507247-55DC-C04A-8A5E-7B156D7FB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526345" name="Text Box 9">
            <a:extLst>
              <a:ext uri="{FF2B5EF4-FFF2-40B4-BE49-F238E27FC236}">
                <a16:creationId xmlns:a16="http://schemas.microsoft.com/office/drawing/2014/main" id="{989F48E3-B4D1-794B-B90F-2BE3FE7C6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526346" name="Text Box 10">
            <a:extLst>
              <a:ext uri="{FF2B5EF4-FFF2-40B4-BE49-F238E27FC236}">
                <a16:creationId xmlns:a16="http://schemas.microsoft.com/office/drawing/2014/main" id="{EEF92946-61A6-F646-9576-DDD1AB2BC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526347" name="Text Box 11">
            <a:extLst>
              <a:ext uri="{FF2B5EF4-FFF2-40B4-BE49-F238E27FC236}">
                <a16:creationId xmlns:a16="http://schemas.microsoft.com/office/drawing/2014/main" id="{127FFC45-97C8-F442-BB92-B0B76490A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526348" name="Text Box 12">
            <a:extLst>
              <a:ext uri="{FF2B5EF4-FFF2-40B4-BE49-F238E27FC236}">
                <a16:creationId xmlns:a16="http://schemas.microsoft.com/office/drawing/2014/main" id="{C9631DEA-A78E-1B49-8C9F-0A61B3D76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526349" name="Text Box 13">
            <a:extLst>
              <a:ext uri="{FF2B5EF4-FFF2-40B4-BE49-F238E27FC236}">
                <a16:creationId xmlns:a16="http://schemas.microsoft.com/office/drawing/2014/main" id="{26E17C5A-BF6A-274D-B91F-5AEAF25DC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526350" name="Text Box 14">
            <a:extLst>
              <a:ext uri="{FF2B5EF4-FFF2-40B4-BE49-F238E27FC236}">
                <a16:creationId xmlns:a16="http://schemas.microsoft.com/office/drawing/2014/main" id="{352C4CB6-1939-C248-BE14-1F0A91807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526351" name="Text Box 15">
            <a:extLst>
              <a:ext uri="{FF2B5EF4-FFF2-40B4-BE49-F238E27FC236}">
                <a16:creationId xmlns:a16="http://schemas.microsoft.com/office/drawing/2014/main" id="{537CECDA-87AE-784C-8327-B361DF635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26352" name="Text Box 16">
            <a:extLst>
              <a:ext uri="{FF2B5EF4-FFF2-40B4-BE49-F238E27FC236}">
                <a16:creationId xmlns:a16="http://schemas.microsoft.com/office/drawing/2014/main" id="{19BB246B-4B2D-B848-BD14-8D950C0FF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526353" name="Text Box 17">
            <a:extLst>
              <a:ext uri="{FF2B5EF4-FFF2-40B4-BE49-F238E27FC236}">
                <a16:creationId xmlns:a16="http://schemas.microsoft.com/office/drawing/2014/main" id="{59FAC4EF-7DC2-8645-B617-ED9DF7DB0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526354" name="Text Box 18">
            <a:extLst>
              <a:ext uri="{FF2B5EF4-FFF2-40B4-BE49-F238E27FC236}">
                <a16:creationId xmlns:a16="http://schemas.microsoft.com/office/drawing/2014/main" id="{02D2D888-84F2-134C-8FF6-E758D6ED0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526355" name="Text Box 19">
            <a:extLst>
              <a:ext uri="{FF2B5EF4-FFF2-40B4-BE49-F238E27FC236}">
                <a16:creationId xmlns:a16="http://schemas.microsoft.com/office/drawing/2014/main" id="{A94DEB35-EAA0-434B-8CAC-0049802AF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526356" name="Text Box 20">
            <a:extLst>
              <a:ext uri="{FF2B5EF4-FFF2-40B4-BE49-F238E27FC236}">
                <a16:creationId xmlns:a16="http://schemas.microsoft.com/office/drawing/2014/main" id="{BEA88E1A-F8D0-E44E-996E-26E4D000B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526357" name="Text Box 21">
            <a:extLst>
              <a:ext uri="{FF2B5EF4-FFF2-40B4-BE49-F238E27FC236}">
                <a16:creationId xmlns:a16="http://schemas.microsoft.com/office/drawing/2014/main" id="{51564B57-DAA2-9141-B376-FE83E5FF8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26358" name="Text Box 22">
            <a:extLst>
              <a:ext uri="{FF2B5EF4-FFF2-40B4-BE49-F238E27FC236}">
                <a16:creationId xmlns:a16="http://schemas.microsoft.com/office/drawing/2014/main" id="{C805C5CD-71C5-0048-9ECB-B9A6A3618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526359" name="Text Box 23">
            <a:extLst>
              <a:ext uri="{FF2B5EF4-FFF2-40B4-BE49-F238E27FC236}">
                <a16:creationId xmlns:a16="http://schemas.microsoft.com/office/drawing/2014/main" id="{C90F7CA2-4398-E543-B0E7-4AAB5CF51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526360" name="Text Box 24">
            <a:extLst>
              <a:ext uri="{FF2B5EF4-FFF2-40B4-BE49-F238E27FC236}">
                <a16:creationId xmlns:a16="http://schemas.microsoft.com/office/drawing/2014/main" id="{90EF75EE-72FA-CA4F-A668-E000BAA8C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526361" name="Text Box 25">
            <a:extLst>
              <a:ext uri="{FF2B5EF4-FFF2-40B4-BE49-F238E27FC236}">
                <a16:creationId xmlns:a16="http://schemas.microsoft.com/office/drawing/2014/main" id="{6CF4A848-7698-FC4B-9845-3D06A97BC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26362" name="Text Box 26">
            <a:extLst>
              <a:ext uri="{FF2B5EF4-FFF2-40B4-BE49-F238E27FC236}">
                <a16:creationId xmlns:a16="http://schemas.microsoft.com/office/drawing/2014/main" id="{0275B14C-D4B3-1846-9CAC-9B21A014B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526363" name="Text Box 27">
            <a:extLst>
              <a:ext uri="{FF2B5EF4-FFF2-40B4-BE49-F238E27FC236}">
                <a16:creationId xmlns:a16="http://schemas.microsoft.com/office/drawing/2014/main" id="{9A0C0074-7279-3049-8F35-4C28B15F7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526364" name="Text Box 28">
            <a:extLst>
              <a:ext uri="{FF2B5EF4-FFF2-40B4-BE49-F238E27FC236}">
                <a16:creationId xmlns:a16="http://schemas.microsoft.com/office/drawing/2014/main" id="{FB632305-C37C-4541-B55C-32C286835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526365" name="Text Box 29">
            <a:extLst>
              <a:ext uri="{FF2B5EF4-FFF2-40B4-BE49-F238E27FC236}">
                <a16:creationId xmlns:a16="http://schemas.microsoft.com/office/drawing/2014/main" id="{54842689-112A-9041-93D7-52D1D931E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526366" name="Text Box 30">
            <a:extLst>
              <a:ext uri="{FF2B5EF4-FFF2-40B4-BE49-F238E27FC236}">
                <a16:creationId xmlns:a16="http://schemas.microsoft.com/office/drawing/2014/main" id="{9762CC70-8095-AB4B-9642-3D5D26BF3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526367" name="Text Box 31">
            <a:extLst>
              <a:ext uri="{FF2B5EF4-FFF2-40B4-BE49-F238E27FC236}">
                <a16:creationId xmlns:a16="http://schemas.microsoft.com/office/drawing/2014/main" id="{647E5061-2936-8945-9A4B-D563FA890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526368" name="Text Box 32">
            <a:extLst>
              <a:ext uri="{FF2B5EF4-FFF2-40B4-BE49-F238E27FC236}">
                <a16:creationId xmlns:a16="http://schemas.microsoft.com/office/drawing/2014/main" id="{9F117C92-9051-6C41-8518-130BB30A9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526369" name="Text Box 33">
            <a:extLst>
              <a:ext uri="{FF2B5EF4-FFF2-40B4-BE49-F238E27FC236}">
                <a16:creationId xmlns:a16="http://schemas.microsoft.com/office/drawing/2014/main" id="{37D44E81-82AD-B64F-A4BC-FE76B95C5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526370" name="Text Box 34">
            <a:extLst>
              <a:ext uri="{FF2B5EF4-FFF2-40B4-BE49-F238E27FC236}">
                <a16:creationId xmlns:a16="http://schemas.microsoft.com/office/drawing/2014/main" id="{F2B7981C-E34B-D346-811B-D39FC38AC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526371" name="Text Box 35">
            <a:extLst>
              <a:ext uri="{FF2B5EF4-FFF2-40B4-BE49-F238E27FC236}">
                <a16:creationId xmlns:a16="http://schemas.microsoft.com/office/drawing/2014/main" id="{E15F4E6B-0FC5-DA48-B215-C6360230B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526372" name="Text Box 36">
            <a:extLst>
              <a:ext uri="{FF2B5EF4-FFF2-40B4-BE49-F238E27FC236}">
                <a16:creationId xmlns:a16="http://schemas.microsoft.com/office/drawing/2014/main" id="{CD683D18-5701-004C-8068-91EC55E52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963808641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4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47500"/>
                            </p:stCondLst>
                            <p:childTnLst>
                              <p:par>
                                <p:cTn id="104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338" grpId="0" animBg="1" autoUpdateAnimBg="0"/>
      <p:bldP spid="526339" grpId="0" animBg="1" autoUpdateAnimBg="0"/>
      <p:bldP spid="526341" grpId="0" animBg="1" autoUpdateAnimBg="0"/>
      <p:bldP spid="526342" grpId="0" autoUpdateAnimBg="0"/>
      <p:bldP spid="526342" grpId="1" autoUpdateAnimBg="0"/>
      <p:bldP spid="526343" grpId="0" animBg="1" autoUpdateAnimBg="0"/>
      <p:bldP spid="526344" grpId="0" animBg="1" autoUpdateAnimBg="0"/>
      <p:bldP spid="526345" grpId="0" animBg="1" autoUpdateAnimBg="0"/>
      <p:bldP spid="526346" grpId="0" animBg="1" autoUpdateAnimBg="0"/>
      <p:bldP spid="526347" grpId="0" animBg="1" autoUpdateAnimBg="0"/>
      <p:bldP spid="526348" grpId="0" animBg="1" autoUpdateAnimBg="0"/>
      <p:bldP spid="526349" grpId="0" animBg="1" autoUpdateAnimBg="0"/>
      <p:bldP spid="526350" grpId="0" animBg="1" autoUpdateAnimBg="0"/>
      <p:bldP spid="526351" grpId="0" animBg="1" autoUpdateAnimBg="0"/>
      <p:bldP spid="526352" grpId="0" animBg="1" autoUpdateAnimBg="0"/>
      <p:bldP spid="526353" grpId="0" animBg="1" autoUpdateAnimBg="0"/>
      <p:bldP spid="526354" grpId="0" animBg="1" autoUpdateAnimBg="0"/>
      <p:bldP spid="526355" grpId="0" animBg="1" autoUpdateAnimBg="0"/>
      <p:bldP spid="526356" grpId="0" animBg="1" autoUpdateAnimBg="0"/>
      <p:bldP spid="526357" grpId="0" animBg="1" autoUpdateAnimBg="0"/>
      <p:bldP spid="526358" grpId="0" animBg="1" autoUpdateAnimBg="0"/>
      <p:bldP spid="526359" grpId="0" animBg="1" autoUpdateAnimBg="0"/>
      <p:bldP spid="526360" grpId="0" animBg="1" autoUpdateAnimBg="0"/>
      <p:bldP spid="526361" grpId="0" animBg="1" autoUpdateAnimBg="0"/>
      <p:bldP spid="526362" grpId="0" animBg="1" autoUpdateAnimBg="0"/>
      <p:bldP spid="526363" grpId="0" animBg="1" autoUpdateAnimBg="0"/>
      <p:bldP spid="526364" grpId="0" animBg="1" autoUpdateAnimBg="0"/>
      <p:bldP spid="526365" grpId="0" animBg="1" autoUpdateAnimBg="0"/>
      <p:bldP spid="526366" grpId="0" animBg="1" autoUpdateAnimBg="0"/>
      <p:bldP spid="526367" grpId="0" animBg="1" autoUpdateAnimBg="0"/>
      <p:bldP spid="526368" grpId="0" animBg="1" autoUpdateAnimBg="0"/>
      <p:bldP spid="526369" grpId="0" animBg="1" autoUpdateAnimBg="0"/>
      <p:bldP spid="526370" grpId="0" animBg="1" autoUpdateAnimBg="0"/>
      <p:bldP spid="526371" grpId="0" animBg="1" autoUpdateAnimBg="0"/>
      <p:bldP spid="52637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Text Box 2">
            <a:extLst>
              <a:ext uri="{FF2B5EF4-FFF2-40B4-BE49-F238E27FC236}">
                <a16:creationId xmlns:a16="http://schemas.microsoft.com/office/drawing/2014/main" id="{6FE4016C-1068-A24C-BE93-0F5C3EF52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24963" name="Text Box 3">
            <a:extLst>
              <a:ext uri="{FF2B5EF4-FFF2-40B4-BE49-F238E27FC236}">
                <a16:creationId xmlns:a16="http://schemas.microsoft.com/office/drawing/2014/main" id="{3B2B2B2C-A68D-8743-8D91-071FEE4E4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24964" name="Rectangle 4">
            <a:extLst>
              <a:ext uri="{FF2B5EF4-FFF2-40B4-BE49-F238E27FC236}">
                <a16:creationId xmlns:a16="http://schemas.microsoft.com/office/drawing/2014/main" id="{2B90B003-E94E-7145-9F1A-F47C29AE5B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7</a:t>
            </a:r>
          </a:p>
        </p:txBody>
      </p:sp>
      <p:sp>
        <p:nvSpPr>
          <p:cNvPr id="424965" name="Text Box 5">
            <a:extLst>
              <a:ext uri="{FF2B5EF4-FFF2-40B4-BE49-F238E27FC236}">
                <a16:creationId xmlns:a16="http://schemas.microsoft.com/office/drawing/2014/main" id="{630E0FD9-38B5-E64C-A852-D7308F7AC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24966" name="Text Box 6">
            <a:extLst>
              <a:ext uri="{FF2B5EF4-FFF2-40B4-BE49-F238E27FC236}">
                <a16:creationId xmlns:a16="http://schemas.microsoft.com/office/drawing/2014/main" id="{3674E05F-7E29-6849-A1C1-3542B7297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17688"/>
            <a:ext cx="86106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What is thermal radiation?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	When substances (gas in astronomy) …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glow because they reflect the light of a star.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B </a:t>
            </a:r>
            <a:r>
              <a:rPr lang="en-US" altLang="en-US" sz="2400" dirty="0">
                <a:solidFill>
                  <a:srgbClr val="FF0000"/>
                </a:solidFill>
              </a:rPr>
              <a:t>glow because they are hot.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C</a:t>
            </a:r>
            <a:r>
              <a:rPr lang="en-US" altLang="en-US" sz="2400" b="0" dirty="0"/>
              <a:t> </a:t>
            </a:r>
            <a:r>
              <a:rPr lang="en-US" altLang="en-US" sz="2400" dirty="0"/>
              <a:t>glow because they are illuminated by UV light.</a:t>
            </a:r>
            <a:endParaRPr lang="en-US" altLang="en-US" sz="2400" b="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 glow because they reflect sunlight.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dirty="0"/>
              <a:t> glow because electrically charged particles hit magnetic fields.</a:t>
            </a:r>
          </a:p>
        </p:txBody>
      </p:sp>
      <p:sp>
        <p:nvSpPr>
          <p:cNvPr id="424967" name="Text Box 7">
            <a:extLst>
              <a:ext uri="{FF2B5EF4-FFF2-40B4-BE49-F238E27FC236}">
                <a16:creationId xmlns:a16="http://schemas.microsoft.com/office/drawing/2014/main" id="{B039DC3A-97E6-3142-96E7-F984CF758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24968" name="Text Box 8">
            <a:extLst>
              <a:ext uri="{FF2B5EF4-FFF2-40B4-BE49-F238E27FC236}">
                <a16:creationId xmlns:a16="http://schemas.microsoft.com/office/drawing/2014/main" id="{BC3552AB-1E2D-C846-AED7-C8AC264A8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24969" name="Text Box 9">
            <a:extLst>
              <a:ext uri="{FF2B5EF4-FFF2-40B4-BE49-F238E27FC236}">
                <a16:creationId xmlns:a16="http://schemas.microsoft.com/office/drawing/2014/main" id="{1ED0ED5F-B4B9-2140-8213-1B6002A7E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24970" name="Text Box 10">
            <a:extLst>
              <a:ext uri="{FF2B5EF4-FFF2-40B4-BE49-F238E27FC236}">
                <a16:creationId xmlns:a16="http://schemas.microsoft.com/office/drawing/2014/main" id="{11750DD8-9F83-2342-AFC4-3EC1A5BFF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24971" name="Text Box 11">
            <a:extLst>
              <a:ext uri="{FF2B5EF4-FFF2-40B4-BE49-F238E27FC236}">
                <a16:creationId xmlns:a16="http://schemas.microsoft.com/office/drawing/2014/main" id="{0E872AED-91CC-4D46-9258-54DFB7759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24972" name="Text Box 12">
            <a:extLst>
              <a:ext uri="{FF2B5EF4-FFF2-40B4-BE49-F238E27FC236}">
                <a16:creationId xmlns:a16="http://schemas.microsoft.com/office/drawing/2014/main" id="{F2DB1E3B-54C3-914C-8746-D543289F6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24973" name="Text Box 13">
            <a:extLst>
              <a:ext uri="{FF2B5EF4-FFF2-40B4-BE49-F238E27FC236}">
                <a16:creationId xmlns:a16="http://schemas.microsoft.com/office/drawing/2014/main" id="{5D0D6C6D-5319-3D4F-88C1-CAD202408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24974" name="Text Box 14">
            <a:extLst>
              <a:ext uri="{FF2B5EF4-FFF2-40B4-BE49-F238E27FC236}">
                <a16:creationId xmlns:a16="http://schemas.microsoft.com/office/drawing/2014/main" id="{4EBA970A-FF0C-EB46-8765-38AC9093B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24975" name="Text Box 15">
            <a:extLst>
              <a:ext uri="{FF2B5EF4-FFF2-40B4-BE49-F238E27FC236}">
                <a16:creationId xmlns:a16="http://schemas.microsoft.com/office/drawing/2014/main" id="{B55DA543-B13F-DD4C-B6C3-97FE1BE6A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24976" name="Text Box 16">
            <a:extLst>
              <a:ext uri="{FF2B5EF4-FFF2-40B4-BE49-F238E27FC236}">
                <a16:creationId xmlns:a16="http://schemas.microsoft.com/office/drawing/2014/main" id="{7E240FB9-E2EE-D34A-840F-CA260682F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24977" name="Text Box 17">
            <a:extLst>
              <a:ext uri="{FF2B5EF4-FFF2-40B4-BE49-F238E27FC236}">
                <a16:creationId xmlns:a16="http://schemas.microsoft.com/office/drawing/2014/main" id="{9D20A176-0D5B-8B4D-9703-56E7C5972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24978" name="Text Box 18">
            <a:extLst>
              <a:ext uri="{FF2B5EF4-FFF2-40B4-BE49-F238E27FC236}">
                <a16:creationId xmlns:a16="http://schemas.microsoft.com/office/drawing/2014/main" id="{4BB74CA4-C731-B44F-9C51-095C93C71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24979" name="Text Box 19">
            <a:extLst>
              <a:ext uri="{FF2B5EF4-FFF2-40B4-BE49-F238E27FC236}">
                <a16:creationId xmlns:a16="http://schemas.microsoft.com/office/drawing/2014/main" id="{00DC3577-6EA3-8C47-9C56-4989A5884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24980" name="Text Box 20">
            <a:extLst>
              <a:ext uri="{FF2B5EF4-FFF2-40B4-BE49-F238E27FC236}">
                <a16:creationId xmlns:a16="http://schemas.microsoft.com/office/drawing/2014/main" id="{CEC3243F-F30A-E247-90B6-98BB83F47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24981" name="Text Box 21">
            <a:extLst>
              <a:ext uri="{FF2B5EF4-FFF2-40B4-BE49-F238E27FC236}">
                <a16:creationId xmlns:a16="http://schemas.microsoft.com/office/drawing/2014/main" id="{7FB07684-FFF3-4C47-B33E-927382592B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24982" name="Text Box 22">
            <a:extLst>
              <a:ext uri="{FF2B5EF4-FFF2-40B4-BE49-F238E27FC236}">
                <a16:creationId xmlns:a16="http://schemas.microsoft.com/office/drawing/2014/main" id="{1C996FB8-A87A-0D47-B4EF-3614F1FCF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24983" name="Text Box 23">
            <a:extLst>
              <a:ext uri="{FF2B5EF4-FFF2-40B4-BE49-F238E27FC236}">
                <a16:creationId xmlns:a16="http://schemas.microsoft.com/office/drawing/2014/main" id="{B2A40E35-F3B6-EB42-9FDB-9CB6C10F5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24984" name="Text Box 24">
            <a:extLst>
              <a:ext uri="{FF2B5EF4-FFF2-40B4-BE49-F238E27FC236}">
                <a16:creationId xmlns:a16="http://schemas.microsoft.com/office/drawing/2014/main" id="{A343B5EB-9759-AC4F-BA8F-59F11EA48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24985" name="Text Box 25">
            <a:extLst>
              <a:ext uri="{FF2B5EF4-FFF2-40B4-BE49-F238E27FC236}">
                <a16:creationId xmlns:a16="http://schemas.microsoft.com/office/drawing/2014/main" id="{B3BA47E3-DDBE-3347-926F-D86C4E00B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24986" name="Text Box 26">
            <a:extLst>
              <a:ext uri="{FF2B5EF4-FFF2-40B4-BE49-F238E27FC236}">
                <a16:creationId xmlns:a16="http://schemas.microsoft.com/office/drawing/2014/main" id="{3F568469-778B-F244-AA7C-63798FCF5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24987" name="Text Box 27">
            <a:extLst>
              <a:ext uri="{FF2B5EF4-FFF2-40B4-BE49-F238E27FC236}">
                <a16:creationId xmlns:a16="http://schemas.microsoft.com/office/drawing/2014/main" id="{6CD0C9C4-CF9C-F641-8B43-9A11B1775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24988" name="Text Box 28">
            <a:extLst>
              <a:ext uri="{FF2B5EF4-FFF2-40B4-BE49-F238E27FC236}">
                <a16:creationId xmlns:a16="http://schemas.microsoft.com/office/drawing/2014/main" id="{BCFF20CB-C840-464B-ACEC-8D8CC44439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24989" name="Text Box 29">
            <a:extLst>
              <a:ext uri="{FF2B5EF4-FFF2-40B4-BE49-F238E27FC236}">
                <a16:creationId xmlns:a16="http://schemas.microsoft.com/office/drawing/2014/main" id="{7DFBE828-86BF-9D48-BDA8-FEF6AD2BC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24990" name="Text Box 30">
            <a:extLst>
              <a:ext uri="{FF2B5EF4-FFF2-40B4-BE49-F238E27FC236}">
                <a16:creationId xmlns:a16="http://schemas.microsoft.com/office/drawing/2014/main" id="{ADE020F4-0091-3945-9C87-7E6C118E1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24991" name="Text Box 31">
            <a:extLst>
              <a:ext uri="{FF2B5EF4-FFF2-40B4-BE49-F238E27FC236}">
                <a16:creationId xmlns:a16="http://schemas.microsoft.com/office/drawing/2014/main" id="{8C066998-A5BE-B74E-B41C-B8D6FD516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24992" name="Text Box 32">
            <a:extLst>
              <a:ext uri="{FF2B5EF4-FFF2-40B4-BE49-F238E27FC236}">
                <a16:creationId xmlns:a16="http://schemas.microsoft.com/office/drawing/2014/main" id="{9946B3FF-0848-EC46-B18A-80F0E0DD6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24993" name="Text Box 33">
            <a:extLst>
              <a:ext uri="{FF2B5EF4-FFF2-40B4-BE49-F238E27FC236}">
                <a16:creationId xmlns:a16="http://schemas.microsoft.com/office/drawing/2014/main" id="{61E573D4-ECFB-EE47-BDF7-933CF3061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24994" name="Text Box 34">
            <a:extLst>
              <a:ext uri="{FF2B5EF4-FFF2-40B4-BE49-F238E27FC236}">
                <a16:creationId xmlns:a16="http://schemas.microsoft.com/office/drawing/2014/main" id="{954E923F-DC44-784C-8C4A-D6E0A122C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24995" name="Text Box 35">
            <a:extLst>
              <a:ext uri="{FF2B5EF4-FFF2-40B4-BE49-F238E27FC236}">
                <a16:creationId xmlns:a16="http://schemas.microsoft.com/office/drawing/2014/main" id="{A2884226-C394-5441-BE3F-3C573CEFB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24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24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4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2" grpId="0" animBg="1"/>
      <p:bldP spid="424963" grpId="0" animBg="1"/>
      <p:bldP spid="424965" grpId="0" animBg="1"/>
      <p:bldP spid="424966" grpId="0"/>
      <p:bldP spid="424966" grpId="1"/>
      <p:bldP spid="424967" grpId="0" animBg="1"/>
      <p:bldP spid="424968" grpId="0" animBg="1"/>
      <p:bldP spid="424969" grpId="0" animBg="1"/>
      <p:bldP spid="424970" grpId="0" animBg="1"/>
      <p:bldP spid="424971" grpId="0" animBg="1"/>
      <p:bldP spid="424972" grpId="0" animBg="1"/>
      <p:bldP spid="424973" grpId="0" animBg="1"/>
      <p:bldP spid="424974" grpId="0" animBg="1"/>
      <p:bldP spid="424975" grpId="0" animBg="1"/>
      <p:bldP spid="424976" grpId="0" animBg="1"/>
      <p:bldP spid="424977" grpId="0" animBg="1"/>
      <p:bldP spid="424978" grpId="0" animBg="1"/>
      <p:bldP spid="424979" grpId="0" animBg="1"/>
      <p:bldP spid="424980" grpId="0" animBg="1"/>
      <p:bldP spid="424981" grpId="0" animBg="1"/>
      <p:bldP spid="424982" grpId="0" animBg="1"/>
      <p:bldP spid="424983" grpId="0" animBg="1"/>
      <p:bldP spid="424984" grpId="0" animBg="1"/>
      <p:bldP spid="424985" grpId="0" animBg="1"/>
      <p:bldP spid="424986" grpId="0" animBg="1"/>
      <p:bldP spid="424987" grpId="0" animBg="1"/>
      <p:bldP spid="424988" grpId="0" animBg="1"/>
      <p:bldP spid="424989" grpId="0" animBg="1"/>
      <p:bldP spid="424990" grpId="0" animBg="1"/>
      <p:bldP spid="424991" grpId="0" animBg="1"/>
      <p:bldP spid="424992" grpId="0" animBg="1"/>
      <p:bldP spid="424993" grpId="0" animBg="1"/>
      <p:bldP spid="424994" grpId="0" animBg="1"/>
      <p:bldP spid="42499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>
            <a:extLst>
              <a:ext uri="{FF2B5EF4-FFF2-40B4-BE49-F238E27FC236}">
                <a16:creationId xmlns:a16="http://schemas.microsoft.com/office/drawing/2014/main" id="{8BD5A669-9843-AD4E-9390-C710B1B169E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55638" y="3352800"/>
            <a:ext cx="3886200" cy="334963"/>
          </a:xfrm>
        </p:spPr>
        <p:txBody>
          <a:bodyPr/>
          <a:lstStyle/>
          <a:p>
            <a:pPr>
              <a:defRPr/>
            </a:pPr>
            <a:r>
              <a:rPr lang="en-US" sz="900">
                <a:solidFill>
                  <a:srgbClr val="66FFFF"/>
                </a:solidFill>
                <a:cs typeface="+mj-cs"/>
              </a:rPr>
              <a:t>The spectroscope</a:t>
            </a:r>
            <a:endParaRPr lang="en-US">
              <a:cs typeface="+mj-cs"/>
            </a:endParaRPr>
          </a:p>
        </p:txBody>
      </p:sp>
      <p:sp>
        <p:nvSpPr>
          <p:cNvPr id="29699" name="Text Box 3">
            <a:extLst>
              <a:ext uri="{FF2B5EF4-FFF2-40B4-BE49-F238E27FC236}">
                <a16:creationId xmlns:a16="http://schemas.microsoft.com/office/drawing/2014/main" id="{EE069832-F097-8D4F-977E-E6F26C80C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788" y="0"/>
            <a:ext cx="5726112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The device that resolves the colors of light:</a:t>
            </a:r>
            <a:endParaRPr lang="en-US" altLang="en-US" sz="2400" b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0000"/>
                </a:solidFill>
              </a:rPr>
              <a:t>the spectroscope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0099FF"/>
                </a:solidFill>
              </a:rPr>
              <a:t>(Joseph von Fraunhofer, 1814)</a:t>
            </a:r>
            <a:endParaRPr lang="en-US" altLang="en-US" sz="1800" b="0" i="1">
              <a:solidFill>
                <a:srgbClr val="0099FF"/>
              </a:solidFill>
            </a:endParaRPr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72E651D6-18A5-1948-8FE1-FE4E002C8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7825" y="19272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29701" name="Text Box 5">
            <a:extLst>
              <a:ext uri="{FF2B5EF4-FFF2-40B4-BE49-F238E27FC236}">
                <a16:creationId xmlns:a16="http://schemas.microsoft.com/office/drawing/2014/main" id="{23098BA9-41EE-7745-9B29-19B09A9D5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263650"/>
            <a:ext cx="4111625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CC00"/>
                </a:solidFill>
              </a:rPr>
              <a:t>• Light from telescope enters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CC00"/>
                </a:solidFill>
              </a:rPr>
              <a:t>     slit (to block off stray light)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CC00"/>
                </a:solidFill>
              </a:rPr>
              <a:t>• Prism (or grating) separates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CC00"/>
                </a:solidFill>
              </a:rPr>
              <a:t>      the colors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CC00"/>
                </a:solidFill>
              </a:rPr>
              <a:t>• Produces spectrum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CC00"/>
                </a:solidFill>
              </a:rPr>
              <a:t>     on a screen/on a film</a:t>
            </a:r>
            <a:endParaRPr lang="en-US" altLang="en-US" sz="2400" b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chemeClr val="bg1"/>
                </a:solidFill>
              </a:rPr>
              <a:t>(</a:t>
            </a:r>
            <a:r>
              <a:rPr lang="en-US" altLang="en-US" sz="2400" b="0" i="1">
                <a:solidFill>
                  <a:schemeClr val="bg1"/>
                </a:solidFill>
              </a:rPr>
              <a:t>Put this device in a box 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 i="1">
                <a:solidFill>
                  <a:schemeClr val="bg1"/>
                </a:solidFill>
              </a:rPr>
              <a:t>   attach it to the telescope</a:t>
            </a:r>
            <a:r>
              <a:rPr lang="en-US" altLang="en-US" sz="2400" b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29702" name="Picture 6">
            <a:extLst>
              <a:ext uri="{FF2B5EF4-FFF2-40B4-BE49-F238E27FC236}">
                <a16:creationId xmlns:a16="http://schemas.microsoft.com/office/drawing/2014/main" id="{AF1474CB-B936-B141-B05E-050CC367E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12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200" y="5595938"/>
            <a:ext cx="5562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Text Box 7">
            <a:extLst>
              <a:ext uri="{FF2B5EF4-FFF2-40B4-BE49-F238E27FC236}">
                <a16:creationId xmlns:a16="http://schemas.microsoft.com/office/drawing/2014/main" id="{317715BF-BAA7-694C-A39D-184634B6E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029200"/>
            <a:ext cx="416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Spectrum</a:t>
            </a:r>
            <a:r>
              <a:rPr lang="en-US" altLang="en-US" sz="2400" b="0"/>
              <a:t>: </a:t>
            </a:r>
            <a:r>
              <a:rPr lang="en-US" altLang="en-US" sz="2400" b="0">
                <a:solidFill>
                  <a:srgbClr val="00FFFF"/>
                </a:solidFill>
              </a:rPr>
              <a:t>each color is a </a:t>
            </a:r>
            <a:r>
              <a:rPr lang="ja-JP" altLang="en-US" sz="2400" b="0">
                <a:solidFill>
                  <a:srgbClr val="00FFFF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 b="0">
                <a:solidFill>
                  <a:srgbClr val="00FFFF"/>
                </a:solidFill>
              </a:rPr>
              <a:t>line</a:t>
            </a:r>
            <a:r>
              <a:rPr lang="ja-JP" altLang="en-US" sz="2400" b="0">
                <a:solidFill>
                  <a:srgbClr val="00FFFF"/>
                </a:solidFill>
                <a:latin typeface="Arial" panose="020B0604020202020204" pitchFamily="34" charset="0"/>
              </a:rPr>
              <a:t>”</a:t>
            </a:r>
            <a:endParaRPr lang="en-US" altLang="en-US" sz="2400" b="0">
              <a:solidFill>
                <a:srgbClr val="00FFFF"/>
              </a:solidFill>
            </a:endParaRPr>
          </a:p>
        </p:txBody>
      </p:sp>
      <p:sp>
        <p:nvSpPr>
          <p:cNvPr id="29704" name="Text Box 8">
            <a:extLst>
              <a:ext uri="{FF2B5EF4-FFF2-40B4-BE49-F238E27FC236}">
                <a16:creationId xmlns:a16="http://schemas.microsoft.com/office/drawing/2014/main" id="{4AF71373-B379-9E4E-AD03-6369134E4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953000"/>
            <a:ext cx="3306763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u="sng">
                <a:solidFill>
                  <a:srgbClr val="FFFF00"/>
                </a:solidFill>
              </a:rPr>
              <a:t>Surprise:</a:t>
            </a:r>
            <a:endParaRPr lang="en-US" altLang="en-US" sz="2400" b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chemeClr val="bg1"/>
                </a:solidFill>
              </a:rPr>
              <a:t>The spectrum of the Sun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chemeClr val="bg1"/>
                </a:solidFill>
              </a:rPr>
              <a:t> has black lines: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FFFF"/>
                </a:solidFill>
              </a:rPr>
              <a:t>Some colors are </a:t>
            </a:r>
            <a:r>
              <a:rPr lang="en-US" altLang="en-US" sz="2400">
                <a:solidFill>
                  <a:srgbClr val="00FFFF"/>
                </a:solidFill>
              </a:rPr>
              <a:t>missing</a:t>
            </a:r>
            <a:r>
              <a:rPr lang="en-US" altLang="en-US" sz="2400" b="0">
                <a:solidFill>
                  <a:srgbClr val="00FFFF"/>
                </a:solidFill>
              </a:rPr>
              <a:t>!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0" i="1">
                <a:solidFill>
                  <a:schemeClr val="bg1"/>
                </a:solidFill>
              </a:rPr>
              <a:t>(Fraunhofer-lines)</a:t>
            </a:r>
          </a:p>
        </p:txBody>
      </p:sp>
      <p:pic>
        <p:nvPicPr>
          <p:cNvPr id="29705" name="Picture 9" descr="Picture 1">
            <a:extLst>
              <a:ext uri="{FF2B5EF4-FFF2-40B4-BE49-F238E27FC236}">
                <a16:creationId xmlns:a16="http://schemas.microsoft.com/office/drawing/2014/main" id="{C122C8A5-DAB9-E144-B9CE-E8C89DDC3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0500"/>
            <a:ext cx="5105400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>
            <a:extLst>
              <a:ext uri="{FF2B5EF4-FFF2-40B4-BE49-F238E27FC236}">
                <a16:creationId xmlns:a16="http://schemas.microsoft.com/office/drawing/2014/main" id="{3A1116A0-4A4A-E548-BE3D-BD06C0F42F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191000" cy="609600"/>
          </a:xfrm>
        </p:spPr>
        <p:txBody>
          <a:bodyPr/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cs typeface="+mj-cs"/>
              </a:rPr>
              <a:t>The spectrum of the Sun</a:t>
            </a:r>
            <a:endParaRPr lang="en-US">
              <a:cs typeface="+mj-cs"/>
            </a:endParaRPr>
          </a:p>
        </p:txBody>
      </p:sp>
      <p:pic>
        <p:nvPicPr>
          <p:cNvPr id="33795" name="Picture 3" descr="G4V">
            <a:extLst>
              <a:ext uri="{FF2B5EF4-FFF2-40B4-BE49-F238E27FC236}">
                <a16:creationId xmlns:a16="http://schemas.microsoft.com/office/drawing/2014/main" id="{E31B37B0-27EE-BD40-8FB3-DA3228314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5800"/>
            <a:ext cx="87630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4">
            <a:extLst>
              <a:ext uri="{FF2B5EF4-FFF2-40B4-BE49-F238E27FC236}">
                <a16:creationId xmlns:a16="http://schemas.microsoft.com/office/drawing/2014/main" id="{2870A868-60D8-5D48-A07B-6BEA7F757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438400"/>
            <a:ext cx="87630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 Box 5">
            <a:extLst>
              <a:ext uri="{FF2B5EF4-FFF2-40B4-BE49-F238E27FC236}">
                <a16:creationId xmlns:a16="http://schemas.microsoft.com/office/drawing/2014/main" id="{D2D4648E-1D70-2E43-BEA0-D2E04DDB16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6888" y="1758950"/>
            <a:ext cx="428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66FFFF"/>
                </a:solidFill>
              </a:rPr>
              <a:t>(Color and b/w version of the same thing.)</a:t>
            </a:r>
            <a:endParaRPr lang="en-US" altLang="en-US" sz="1800"/>
          </a:p>
        </p:txBody>
      </p:sp>
      <p:sp>
        <p:nvSpPr>
          <p:cNvPr id="33798" name="Line 6">
            <a:extLst>
              <a:ext uri="{FF2B5EF4-FFF2-40B4-BE49-F238E27FC236}">
                <a16:creationId xmlns:a16="http://schemas.microsoft.com/office/drawing/2014/main" id="{AB8D7123-BD98-CF49-8452-A2B9B4F4BFE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00600" y="1600200"/>
            <a:ext cx="457200" cy="2286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Line 7">
            <a:extLst>
              <a:ext uri="{FF2B5EF4-FFF2-40B4-BE49-F238E27FC236}">
                <a16:creationId xmlns:a16="http://schemas.microsoft.com/office/drawing/2014/main" id="{2080BF22-E082-1240-87B4-57A5D9B552D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76800" y="2057400"/>
            <a:ext cx="1066800" cy="3048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Text Box 8">
            <a:extLst>
              <a:ext uri="{FF2B5EF4-FFF2-40B4-BE49-F238E27FC236}">
                <a16:creationId xmlns:a16="http://schemas.microsoft.com/office/drawing/2014/main" id="{CF3ED30F-E301-0046-BF74-C270A83F4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114800"/>
            <a:ext cx="61023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Absorption lines (</a:t>
            </a:r>
            <a:r>
              <a:rPr lang="ja-JP" altLang="en-US" sz="2400">
                <a:solidFill>
                  <a:srgbClr val="FFFF00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>
                <a:solidFill>
                  <a:srgbClr val="FFFF00"/>
                </a:solidFill>
              </a:rPr>
              <a:t>Frauenhofer-lines</a:t>
            </a:r>
            <a:r>
              <a:rPr lang="ja-JP" altLang="en-US" sz="2400">
                <a:solidFill>
                  <a:srgbClr val="FFFF00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2400">
                <a:solidFill>
                  <a:srgbClr val="FFFF00"/>
                </a:solidFill>
              </a:rPr>
              <a:t>),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many in hydrogen wavelengths</a:t>
            </a:r>
            <a:endParaRPr lang="en-US" altLang="en-US" sz="2400"/>
          </a:p>
        </p:txBody>
      </p:sp>
      <p:sp>
        <p:nvSpPr>
          <p:cNvPr id="33801" name="Line 9">
            <a:extLst>
              <a:ext uri="{FF2B5EF4-FFF2-40B4-BE49-F238E27FC236}">
                <a16:creationId xmlns:a16="http://schemas.microsoft.com/office/drawing/2014/main" id="{CA11140E-8006-994F-828F-F1BB3753AD4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219200" y="3352800"/>
            <a:ext cx="2057400" cy="6858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Line 10">
            <a:extLst>
              <a:ext uri="{FF2B5EF4-FFF2-40B4-BE49-F238E27FC236}">
                <a16:creationId xmlns:a16="http://schemas.microsoft.com/office/drawing/2014/main" id="{06111AEF-33D4-714C-8380-28BF523EEA7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33600" y="3352800"/>
            <a:ext cx="1905000" cy="6858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3" name="Line 11">
            <a:extLst>
              <a:ext uri="{FF2B5EF4-FFF2-40B4-BE49-F238E27FC236}">
                <a16:creationId xmlns:a16="http://schemas.microsoft.com/office/drawing/2014/main" id="{80944D46-AA3B-C146-8A0C-5DB1AB1DA19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95800" y="3352800"/>
            <a:ext cx="76200" cy="6858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4" name="Line 12">
            <a:extLst>
              <a:ext uri="{FF2B5EF4-FFF2-40B4-BE49-F238E27FC236}">
                <a16:creationId xmlns:a16="http://schemas.microsoft.com/office/drawing/2014/main" id="{EAC82A65-F35D-2647-83D5-7443D5EABDE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81600" y="3352800"/>
            <a:ext cx="1905000" cy="7620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5" name="Line 13">
            <a:extLst>
              <a:ext uri="{FF2B5EF4-FFF2-40B4-BE49-F238E27FC236}">
                <a16:creationId xmlns:a16="http://schemas.microsoft.com/office/drawing/2014/main" id="{5007021D-BB93-2441-B3F5-F50A2208EF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3352800"/>
            <a:ext cx="1905000" cy="7620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6" name="Text Box 14">
            <a:extLst>
              <a:ext uri="{FF2B5EF4-FFF2-40B4-BE49-F238E27FC236}">
                <a16:creationId xmlns:a16="http://schemas.microsoft.com/office/drawing/2014/main" id="{0BD1126E-AF0C-3749-A616-2A1018F34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7738" y="1793875"/>
            <a:ext cx="5413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3300"/>
                </a:solidFill>
              </a:rPr>
              <a:t>H</a:t>
            </a:r>
            <a:r>
              <a:rPr lang="en-US" altLang="en-US" sz="2000">
                <a:solidFill>
                  <a:srgbClr val="FF3300"/>
                </a:solidFill>
                <a:latin typeface="Symbol" pitchFamily="2" charset="2"/>
                <a:sym typeface="Symbol" pitchFamily="2" charset="2"/>
              </a:rPr>
              <a:t></a:t>
            </a:r>
            <a:endParaRPr lang="en-US" altLang="en-US" sz="2400"/>
          </a:p>
        </p:txBody>
      </p:sp>
      <p:sp>
        <p:nvSpPr>
          <p:cNvPr id="33807" name="Line 15">
            <a:extLst>
              <a:ext uri="{FF2B5EF4-FFF2-40B4-BE49-F238E27FC236}">
                <a16:creationId xmlns:a16="http://schemas.microsoft.com/office/drawing/2014/main" id="{19B51099-115D-3845-B4D2-18A9A12101B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19200" y="2057400"/>
            <a:ext cx="0" cy="3048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8" name="Text Box 16">
            <a:extLst>
              <a:ext uri="{FF2B5EF4-FFF2-40B4-BE49-F238E27FC236}">
                <a16:creationId xmlns:a16="http://schemas.microsoft.com/office/drawing/2014/main" id="{E26712B8-C51D-5F4F-BE34-812C8A431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7463" y="2014538"/>
            <a:ext cx="520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3300"/>
                </a:solidFill>
              </a:rPr>
              <a:t>H</a:t>
            </a:r>
            <a:r>
              <a:rPr lang="en-US" altLang="en-US" sz="2000">
                <a:solidFill>
                  <a:srgbClr val="FF3300"/>
                </a:solidFill>
                <a:latin typeface="Symbol" pitchFamily="2" charset="2"/>
                <a:sym typeface="Symbol" pitchFamily="2" charset="2"/>
              </a:rPr>
              <a:t></a:t>
            </a:r>
            <a:endParaRPr lang="en-US" altLang="en-US" sz="2400"/>
          </a:p>
        </p:txBody>
      </p:sp>
      <p:sp>
        <p:nvSpPr>
          <p:cNvPr id="33809" name="Line 17">
            <a:extLst>
              <a:ext uri="{FF2B5EF4-FFF2-40B4-BE49-F238E27FC236}">
                <a16:creationId xmlns:a16="http://schemas.microsoft.com/office/drawing/2014/main" id="{0B71F2BA-8CE1-FC43-8504-AD21CBCC47AD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2209800"/>
            <a:ext cx="304800" cy="152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0" name="Text Box 18">
            <a:extLst>
              <a:ext uri="{FF2B5EF4-FFF2-40B4-BE49-F238E27FC236}">
                <a16:creationId xmlns:a16="http://schemas.microsoft.com/office/drawing/2014/main" id="{B837F995-F627-4B47-BF33-C73DDABB4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8438" y="2014538"/>
            <a:ext cx="48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3300"/>
                </a:solidFill>
              </a:rPr>
              <a:t>H</a:t>
            </a:r>
            <a:r>
              <a:rPr lang="en-US" altLang="en-US" sz="2000">
                <a:solidFill>
                  <a:srgbClr val="FF3300"/>
                </a:solidFill>
                <a:latin typeface="Symbol" pitchFamily="2" charset="2"/>
                <a:sym typeface="Symbol" pitchFamily="2" charset="2"/>
              </a:rPr>
              <a:t></a:t>
            </a:r>
            <a:endParaRPr lang="en-US" altLang="en-US" sz="2400"/>
          </a:p>
        </p:txBody>
      </p:sp>
      <p:sp>
        <p:nvSpPr>
          <p:cNvPr id="33811" name="Line 19">
            <a:extLst>
              <a:ext uri="{FF2B5EF4-FFF2-40B4-BE49-F238E27FC236}">
                <a16:creationId xmlns:a16="http://schemas.microsoft.com/office/drawing/2014/main" id="{4EE0D42E-D7BA-9A48-86EA-EF44B7958E4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72400" y="2209800"/>
            <a:ext cx="152400" cy="152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3812" name="Picture 20" descr="SunLight">
            <a:extLst>
              <a:ext uri="{FF2B5EF4-FFF2-40B4-BE49-F238E27FC236}">
                <a16:creationId xmlns:a16="http://schemas.microsoft.com/office/drawing/2014/main" id="{DFEB8EA0-1C33-FA48-AFF4-E26391849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953000"/>
            <a:ext cx="28956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3" name="Line 21">
            <a:extLst>
              <a:ext uri="{FF2B5EF4-FFF2-40B4-BE49-F238E27FC236}">
                <a16:creationId xmlns:a16="http://schemas.microsoft.com/office/drawing/2014/main" id="{E79A5C60-D029-DA4C-842D-1BB8E7B02180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6248400"/>
            <a:ext cx="1905000" cy="381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4" name="Text Box 22">
            <a:extLst>
              <a:ext uri="{FF2B5EF4-FFF2-40B4-BE49-F238E27FC236}">
                <a16:creationId xmlns:a16="http://schemas.microsoft.com/office/drawing/2014/main" id="{CA0A5131-4582-394A-B381-3C92D4104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350" y="6454775"/>
            <a:ext cx="2095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C000"/>
                </a:solidFill>
              </a:rPr>
              <a:t>Solar atmosphere</a:t>
            </a:r>
            <a:endParaRPr lang="en-US" altLang="en-US" sz="2400">
              <a:solidFill>
                <a:srgbClr val="FFC000"/>
              </a:solidFill>
            </a:endParaRPr>
          </a:p>
        </p:txBody>
      </p:sp>
      <p:sp>
        <p:nvSpPr>
          <p:cNvPr id="33815" name="Line 23">
            <a:extLst>
              <a:ext uri="{FF2B5EF4-FFF2-40B4-BE49-F238E27FC236}">
                <a16:creationId xmlns:a16="http://schemas.microsoft.com/office/drawing/2014/main" id="{885CE169-89B8-994A-9247-D696B0822027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5791200"/>
            <a:ext cx="1905000" cy="381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6" name="Text Box 24">
            <a:extLst>
              <a:ext uri="{FF2B5EF4-FFF2-40B4-BE49-F238E27FC236}">
                <a16:creationId xmlns:a16="http://schemas.microsoft.com/office/drawing/2014/main" id="{B3200195-BB09-E844-B5B1-9D35BA617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6003925"/>
            <a:ext cx="4352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C000"/>
                </a:solidFill>
              </a:rPr>
              <a:t>Here: colder gas takes out a few colors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9423DF6A-E3BE-154C-A50A-DE3BB9B5D6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00FFFF"/>
                </a:solidFill>
              </a:rPr>
              <a:t>Questions coming …</a:t>
            </a:r>
            <a:endParaRPr lang="en-US" altLang="en-US">
              <a:solidFill>
                <a:srgbClr val="00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Text Box 2">
            <a:extLst>
              <a:ext uri="{FF2B5EF4-FFF2-40B4-BE49-F238E27FC236}">
                <a16:creationId xmlns:a16="http://schemas.microsoft.com/office/drawing/2014/main" id="{7FC01F19-8498-1041-B338-8F514D1C8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49539" name="Text Box 3">
            <a:extLst>
              <a:ext uri="{FF2B5EF4-FFF2-40B4-BE49-F238E27FC236}">
                <a16:creationId xmlns:a16="http://schemas.microsoft.com/office/drawing/2014/main" id="{4A56ACB7-6944-B24C-AD26-50268B60B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49540" name="Rectangle 4">
            <a:extLst>
              <a:ext uri="{FF2B5EF4-FFF2-40B4-BE49-F238E27FC236}">
                <a16:creationId xmlns:a16="http://schemas.microsoft.com/office/drawing/2014/main" id="{CB2CA80A-7F22-DC4F-9A7C-840C42FD61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8</a:t>
            </a:r>
          </a:p>
        </p:txBody>
      </p:sp>
      <p:sp>
        <p:nvSpPr>
          <p:cNvPr id="449541" name="Text Box 5">
            <a:extLst>
              <a:ext uri="{FF2B5EF4-FFF2-40B4-BE49-F238E27FC236}">
                <a16:creationId xmlns:a16="http://schemas.microsoft.com/office/drawing/2014/main" id="{4C55258D-329A-6341-9D7B-C384E5947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49542" name="Text Box 6">
            <a:extLst>
              <a:ext uri="{FF2B5EF4-FFF2-40B4-BE49-F238E27FC236}">
                <a16:creationId xmlns:a16="http://schemas.microsoft.com/office/drawing/2014/main" id="{30F158DE-D321-414B-BD4F-E7490D39A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00" y="1370013"/>
            <a:ext cx="90678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The spectrum of the Sun consists of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 a few bright lines only.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B  </a:t>
            </a:r>
            <a:r>
              <a:rPr lang="en-US" altLang="en-US" sz="2400" dirty="0">
                <a:solidFill>
                  <a:srgbClr val="FF0000"/>
                </a:solidFill>
              </a:rPr>
              <a:t>dark lines over a bright continuum.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C</a:t>
            </a:r>
            <a:r>
              <a:rPr lang="en-US" altLang="en-US" sz="2400" b="0" dirty="0"/>
              <a:t> </a:t>
            </a:r>
            <a:r>
              <a:rPr lang="en-US" altLang="en-US" sz="2400" dirty="0"/>
              <a:t> dark bands of light with bright centers, over a bright continuum.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b="0" dirty="0"/>
              <a:t>  </a:t>
            </a:r>
            <a:r>
              <a:rPr lang="en-US" altLang="en-US" sz="2400" dirty="0"/>
              <a:t>a continuous bright spectrum like a rainbow.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b="0" dirty="0"/>
              <a:t> </a:t>
            </a:r>
            <a:r>
              <a:rPr lang="en-US" altLang="en-US" sz="2400" dirty="0"/>
              <a:t> a few bright bands with dark centers.</a:t>
            </a:r>
          </a:p>
        </p:txBody>
      </p:sp>
      <p:sp>
        <p:nvSpPr>
          <p:cNvPr id="449543" name="Text Box 7">
            <a:extLst>
              <a:ext uri="{FF2B5EF4-FFF2-40B4-BE49-F238E27FC236}">
                <a16:creationId xmlns:a16="http://schemas.microsoft.com/office/drawing/2014/main" id="{778A50C0-4838-B64C-8527-DBEE9F24B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49544" name="Text Box 8">
            <a:extLst>
              <a:ext uri="{FF2B5EF4-FFF2-40B4-BE49-F238E27FC236}">
                <a16:creationId xmlns:a16="http://schemas.microsoft.com/office/drawing/2014/main" id="{9D90F65A-EF9F-2647-9E6E-FD8C3BC09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49545" name="Text Box 9">
            <a:extLst>
              <a:ext uri="{FF2B5EF4-FFF2-40B4-BE49-F238E27FC236}">
                <a16:creationId xmlns:a16="http://schemas.microsoft.com/office/drawing/2014/main" id="{9274AE95-53CB-DE4E-84CD-995B9C5C8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49546" name="Text Box 10">
            <a:extLst>
              <a:ext uri="{FF2B5EF4-FFF2-40B4-BE49-F238E27FC236}">
                <a16:creationId xmlns:a16="http://schemas.microsoft.com/office/drawing/2014/main" id="{F4B17EED-14EC-6340-B53E-C0BB76959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49547" name="Text Box 11">
            <a:extLst>
              <a:ext uri="{FF2B5EF4-FFF2-40B4-BE49-F238E27FC236}">
                <a16:creationId xmlns:a16="http://schemas.microsoft.com/office/drawing/2014/main" id="{60FB5DE1-C257-154E-B817-497DE0505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49548" name="Text Box 12">
            <a:extLst>
              <a:ext uri="{FF2B5EF4-FFF2-40B4-BE49-F238E27FC236}">
                <a16:creationId xmlns:a16="http://schemas.microsoft.com/office/drawing/2014/main" id="{584CD73E-DBC6-244C-9C94-3E469D18B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49549" name="Text Box 13">
            <a:extLst>
              <a:ext uri="{FF2B5EF4-FFF2-40B4-BE49-F238E27FC236}">
                <a16:creationId xmlns:a16="http://schemas.microsoft.com/office/drawing/2014/main" id="{B714AC80-E7C5-264B-92EC-4850164CA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49550" name="Text Box 14">
            <a:extLst>
              <a:ext uri="{FF2B5EF4-FFF2-40B4-BE49-F238E27FC236}">
                <a16:creationId xmlns:a16="http://schemas.microsoft.com/office/drawing/2014/main" id="{06A6B6FC-5772-6D47-9371-72B649289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49551" name="Text Box 15">
            <a:extLst>
              <a:ext uri="{FF2B5EF4-FFF2-40B4-BE49-F238E27FC236}">
                <a16:creationId xmlns:a16="http://schemas.microsoft.com/office/drawing/2014/main" id="{F46DCEF6-5A5B-4041-BF2E-590355FFF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49552" name="Text Box 16">
            <a:extLst>
              <a:ext uri="{FF2B5EF4-FFF2-40B4-BE49-F238E27FC236}">
                <a16:creationId xmlns:a16="http://schemas.microsoft.com/office/drawing/2014/main" id="{D63A3051-3194-9948-9B2D-C0128A9E6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49553" name="Text Box 17">
            <a:extLst>
              <a:ext uri="{FF2B5EF4-FFF2-40B4-BE49-F238E27FC236}">
                <a16:creationId xmlns:a16="http://schemas.microsoft.com/office/drawing/2014/main" id="{9DF64883-57AD-F44D-B770-01289D88B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49554" name="Text Box 18">
            <a:extLst>
              <a:ext uri="{FF2B5EF4-FFF2-40B4-BE49-F238E27FC236}">
                <a16:creationId xmlns:a16="http://schemas.microsoft.com/office/drawing/2014/main" id="{F0380941-B842-1040-A0C2-B5F4356D5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49555" name="Text Box 19">
            <a:extLst>
              <a:ext uri="{FF2B5EF4-FFF2-40B4-BE49-F238E27FC236}">
                <a16:creationId xmlns:a16="http://schemas.microsoft.com/office/drawing/2014/main" id="{5115C69C-AB06-D44F-AAA9-000BCBD8A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49556" name="Text Box 20">
            <a:extLst>
              <a:ext uri="{FF2B5EF4-FFF2-40B4-BE49-F238E27FC236}">
                <a16:creationId xmlns:a16="http://schemas.microsoft.com/office/drawing/2014/main" id="{90E797E4-ED58-0E4A-8BDC-C01983FAF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49557" name="Text Box 21">
            <a:extLst>
              <a:ext uri="{FF2B5EF4-FFF2-40B4-BE49-F238E27FC236}">
                <a16:creationId xmlns:a16="http://schemas.microsoft.com/office/drawing/2014/main" id="{9ED437B4-89AD-8544-B41E-D1DA65D12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49558" name="Text Box 22">
            <a:extLst>
              <a:ext uri="{FF2B5EF4-FFF2-40B4-BE49-F238E27FC236}">
                <a16:creationId xmlns:a16="http://schemas.microsoft.com/office/drawing/2014/main" id="{A41D8B5F-D77F-F746-A442-7351295E9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49559" name="Text Box 23">
            <a:extLst>
              <a:ext uri="{FF2B5EF4-FFF2-40B4-BE49-F238E27FC236}">
                <a16:creationId xmlns:a16="http://schemas.microsoft.com/office/drawing/2014/main" id="{6EB544E8-5EF6-0146-9CB5-66696A456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49560" name="Text Box 24">
            <a:extLst>
              <a:ext uri="{FF2B5EF4-FFF2-40B4-BE49-F238E27FC236}">
                <a16:creationId xmlns:a16="http://schemas.microsoft.com/office/drawing/2014/main" id="{07E7D528-DE2B-234D-BABA-A57A78990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49561" name="Text Box 25">
            <a:extLst>
              <a:ext uri="{FF2B5EF4-FFF2-40B4-BE49-F238E27FC236}">
                <a16:creationId xmlns:a16="http://schemas.microsoft.com/office/drawing/2014/main" id="{3F4D8E97-0292-D448-BF56-5F444EBCF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49562" name="Text Box 26">
            <a:extLst>
              <a:ext uri="{FF2B5EF4-FFF2-40B4-BE49-F238E27FC236}">
                <a16:creationId xmlns:a16="http://schemas.microsoft.com/office/drawing/2014/main" id="{1485CA4B-EE4A-2642-8DE4-E30231D60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49563" name="Text Box 27">
            <a:extLst>
              <a:ext uri="{FF2B5EF4-FFF2-40B4-BE49-F238E27FC236}">
                <a16:creationId xmlns:a16="http://schemas.microsoft.com/office/drawing/2014/main" id="{DCB3C712-C13F-1847-BDE4-82A5149C1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49564" name="Text Box 28">
            <a:extLst>
              <a:ext uri="{FF2B5EF4-FFF2-40B4-BE49-F238E27FC236}">
                <a16:creationId xmlns:a16="http://schemas.microsoft.com/office/drawing/2014/main" id="{500DCA1F-6F36-3649-89EF-54D463BB5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49565" name="Text Box 29">
            <a:extLst>
              <a:ext uri="{FF2B5EF4-FFF2-40B4-BE49-F238E27FC236}">
                <a16:creationId xmlns:a16="http://schemas.microsoft.com/office/drawing/2014/main" id="{0D3F2FE3-9481-9D49-8AA4-27F17D201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49566" name="Text Box 30">
            <a:extLst>
              <a:ext uri="{FF2B5EF4-FFF2-40B4-BE49-F238E27FC236}">
                <a16:creationId xmlns:a16="http://schemas.microsoft.com/office/drawing/2014/main" id="{6C34A897-58B1-F74C-B60C-00BE8D70C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49567" name="Text Box 31">
            <a:extLst>
              <a:ext uri="{FF2B5EF4-FFF2-40B4-BE49-F238E27FC236}">
                <a16:creationId xmlns:a16="http://schemas.microsoft.com/office/drawing/2014/main" id="{CC6B2530-4C0E-DD47-A8C1-D6B0F4B14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49568" name="Text Box 32">
            <a:extLst>
              <a:ext uri="{FF2B5EF4-FFF2-40B4-BE49-F238E27FC236}">
                <a16:creationId xmlns:a16="http://schemas.microsoft.com/office/drawing/2014/main" id="{F0CD295B-6021-AC4E-9A1E-9632BA238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49569" name="Text Box 33">
            <a:extLst>
              <a:ext uri="{FF2B5EF4-FFF2-40B4-BE49-F238E27FC236}">
                <a16:creationId xmlns:a16="http://schemas.microsoft.com/office/drawing/2014/main" id="{FCFDED88-2917-5442-8AE6-5240B81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49570" name="Text Box 34">
            <a:extLst>
              <a:ext uri="{FF2B5EF4-FFF2-40B4-BE49-F238E27FC236}">
                <a16:creationId xmlns:a16="http://schemas.microsoft.com/office/drawing/2014/main" id="{FD43A691-B05C-094D-BFD3-0D073AE62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49571" name="Text Box 35">
            <a:extLst>
              <a:ext uri="{FF2B5EF4-FFF2-40B4-BE49-F238E27FC236}">
                <a16:creationId xmlns:a16="http://schemas.microsoft.com/office/drawing/2014/main" id="{4AEBABCE-2F14-E042-B7CA-05CBACAF6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449572" name="Text Box 36">
            <a:extLst>
              <a:ext uri="{FF2B5EF4-FFF2-40B4-BE49-F238E27FC236}">
                <a16:creationId xmlns:a16="http://schemas.microsoft.com/office/drawing/2014/main" id="{821D8A9A-BCC8-D44E-8AAE-FE768BBD0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9538" grpId="0" animBg="1"/>
      <p:bldP spid="449539" grpId="0" animBg="1"/>
      <p:bldP spid="449541" grpId="0" animBg="1"/>
      <p:bldP spid="449542" grpId="0"/>
      <p:bldP spid="449542" grpId="1"/>
      <p:bldP spid="449543" grpId="0" animBg="1"/>
      <p:bldP spid="449544" grpId="0" animBg="1"/>
      <p:bldP spid="449545" grpId="0" animBg="1"/>
      <p:bldP spid="449546" grpId="0" animBg="1"/>
      <p:bldP spid="449547" grpId="0" animBg="1"/>
      <p:bldP spid="449548" grpId="0" animBg="1"/>
      <p:bldP spid="449549" grpId="0" animBg="1"/>
      <p:bldP spid="449550" grpId="0" animBg="1"/>
      <p:bldP spid="449551" grpId="0" animBg="1"/>
      <p:bldP spid="449552" grpId="0" animBg="1"/>
      <p:bldP spid="449553" grpId="0" animBg="1"/>
      <p:bldP spid="449554" grpId="0" animBg="1"/>
      <p:bldP spid="449555" grpId="0" animBg="1"/>
      <p:bldP spid="449556" grpId="0" animBg="1"/>
      <p:bldP spid="449557" grpId="0" animBg="1"/>
      <p:bldP spid="449558" grpId="0" animBg="1"/>
      <p:bldP spid="449559" grpId="0" animBg="1"/>
      <p:bldP spid="449560" grpId="0" animBg="1"/>
      <p:bldP spid="449561" grpId="0" animBg="1"/>
      <p:bldP spid="449562" grpId="0" animBg="1"/>
      <p:bldP spid="449563" grpId="0" animBg="1"/>
      <p:bldP spid="449564" grpId="0" animBg="1"/>
      <p:bldP spid="449565" grpId="0" animBg="1"/>
      <p:bldP spid="449566" grpId="0" animBg="1"/>
      <p:bldP spid="449567" grpId="0" animBg="1"/>
      <p:bldP spid="449568" grpId="0" animBg="1"/>
      <p:bldP spid="449569" grpId="0" animBg="1"/>
      <p:bldP spid="449570" grpId="0" animBg="1"/>
      <p:bldP spid="449571" grpId="0" animBg="1"/>
      <p:bldP spid="44957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Text Box 2">
            <a:extLst>
              <a:ext uri="{FF2B5EF4-FFF2-40B4-BE49-F238E27FC236}">
                <a16:creationId xmlns:a16="http://schemas.microsoft.com/office/drawing/2014/main" id="{7FC01F19-8498-1041-B338-8F514D1C8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49539" name="Text Box 3">
            <a:extLst>
              <a:ext uri="{FF2B5EF4-FFF2-40B4-BE49-F238E27FC236}">
                <a16:creationId xmlns:a16="http://schemas.microsoft.com/office/drawing/2014/main" id="{4A56ACB7-6944-B24C-AD26-50268B60B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49540" name="Rectangle 4">
            <a:extLst>
              <a:ext uri="{FF2B5EF4-FFF2-40B4-BE49-F238E27FC236}">
                <a16:creationId xmlns:a16="http://schemas.microsoft.com/office/drawing/2014/main" id="{CB2CA80A-7F22-DC4F-9A7C-840C42FD61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9</a:t>
            </a:r>
          </a:p>
        </p:txBody>
      </p:sp>
      <p:sp>
        <p:nvSpPr>
          <p:cNvPr id="449541" name="Text Box 5">
            <a:extLst>
              <a:ext uri="{FF2B5EF4-FFF2-40B4-BE49-F238E27FC236}">
                <a16:creationId xmlns:a16="http://schemas.microsoft.com/office/drawing/2014/main" id="{4C55258D-329A-6341-9D7B-C384E5947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49542" name="Text Box 6">
            <a:extLst>
              <a:ext uri="{FF2B5EF4-FFF2-40B4-BE49-F238E27FC236}">
                <a16:creationId xmlns:a16="http://schemas.microsoft.com/office/drawing/2014/main" id="{30F158DE-D321-414B-BD4F-E7490D39A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905000"/>
            <a:ext cx="90678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What are Fraunhofer lines?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 linear clouds in the disc of Jupiter.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 </a:t>
            </a:r>
            <a:r>
              <a:rPr lang="en-US" altLang="en-US" sz="2400" dirty="0"/>
              <a:t>emission lines in the spectrum of a diffuse nebula.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C</a:t>
            </a:r>
            <a:r>
              <a:rPr lang="en-US" altLang="en-US" sz="2400" b="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  absorption lines in the spectrum of the Sun.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b="0" dirty="0"/>
              <a:t>   </a:t>
            </a:r>
            <a:r>
              <a:rPr lang="en-US" altLang="en-US" sz="2400" dirty="0"/>
              <a:t>dark lines connecting red spots on Mars.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b="0" dirty="0"/>
              <a:t> </a:t>
            </a:r>
            <a:r>
              <a:rPr lang="en-US" altLang="en-US" sz="2400" dirty="0"/>
              <a:t>  fake spectral lines in a spectroscope due to diffraction of light.</a:t>
            </a:r>
          </a:p>
        </p:txBody>
      </p:sp>
      <p:sp>
        <p:nvSpPr>
          <p:cNvPr id="449543" name="Text Box 7">
            <a:extLst>
              <a:ext uri="{FF2B5EF4-FFF2-40B4-BE49-F238E27FC236}">
                <a16:creationId xmlns:a16="http://schemas.microsoft.com/office/drawing/2014/main" id="{778A50C0-4838-B64C-8527-DBEE9F24B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49544" name="Text Box 8">
            <a:extLst>
              <a:ext uri="{FF2B5EF4-FFF2-40B4-BE49-F238E27FC236}">
                <a16:creationId xmlns:a16="http://schemas.microsoft.com/office/drawing/2014/main" id="{9D90F65A-EF9F-2647-9E6E-FD8C3BC09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49545" name="Text Box 9">
            <a:extLst>
              <a:ext uri="{FF2B5EF4-FFF2-40B4-BE49-F238E27FC236}">
                <a16:creationId xmlns:a16="http://schemas.microsoft.com/office/drawing/2014/main" id="{9274AE95-53CB-DE4E-84CD-995B9C5C8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49546" name="Text Box 10">
            <a:extLst>
              <a:ext uri="{FF2B5EF4-FFF2-40B4-BE49-F238E27FC236}">
                <a16:creationId xmlns:a16="http://schemas.microsoft.com/office/drawing/2014/main" id="{F4B17EED-14EC-6340-B53E-C0BB76959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49547" name="Text Box 11">
            <a:extLst>
              <a:ext uri="{FF2B5EF4-FFF2-40B4-BE49-F238E27FC236}">
                <a16:creationId xmlns:a16="http://schemas.microsoft.com/office/drawing/2014/main" id="{60FB5DE1-C257-154E-B817-497DE0505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49548" name="Text Box 12">
            <a:extLst>
              <a:ext uri="{FF2B5EF4-FFF2-40B4-BE49-F238E27FC236}">
                <a16:creationId xmlns:a16="http://schemas.microsoft.com/office/drawing/2014/main" id="{584CD73E-DBC6-244C-9C94-3E469D18B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49549" name="Text Box 13">
            <a:extLst>
              <a:ext uri="{FF2B5EF4-FFF2-40B4-BE49-F238E27FC236}">
                <a16:creationId xmlns:a16="http://schemas.microsoft.com/office/drawing/2014/main" id="{B714AC80-E7C5-264B-92EC-4850164CA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49550" name="Text Box 14">
            <a:extLst>
              <a:ext uri="{FF2B5EF4-FFF2-40B4-BE49-F238E27FC236}">
                <a16:creationId xmlns:a16="http://schemas.microsoft.com/office/drawing/2014/main" id="{06A6B6FC-5772-6D47-9371-72B649289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49551" name="Text Box 15">
            <a:extLst>
              <a:ext uri="{FF2B5EF4-FFF2-40B4-BE49-F238E27FC236}">
                <a16:creationId xmlns:a16="http://schemas.microsoft.com/office/drawing/2014/main" id="{F46DCEF6-5A5B-4041-BF2E-590355FFF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49552" name="Text Box 16">
            <a:extLst>
              <a:ext uri="{FF2B5EF4-FFF2-40B4-BE49-F238E27FC236}">
                <a16:creationId xmlns:a16="http://schemas.microsoft.com/office/drawing/2014/main" id="{D63A3051-3194-9948-9B2D-C0128A9E6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49553" name="Text Box 17">
            <a:extLst>
              <a:ext uri="{FF2B5EF4-FFF2-40B4-BE49-F238E27FC236}">
                <a16:creationId xmlns:a16="http://schemas.microsoft.com/office/drawing/2014/main" id="{9DF64883-57AD-F44D-B770-01289D88B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49554" name="Text Box 18">
            <a:extLst>
              <a:ext uri="{FF2B5EF4-FFF2-40B4-BE49-F238E27FC236}">
                <a16:creationId xmlns:a16="http://schemas.microsoft.com/office/drawing/2014/main" id="{F0380941-B842-1040-A0C2-B5F4356D5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49555" name="Text Box 19">
            <a:extLst>
              <a:ext uri="{FF2B5EF4-FFF2-40B4-BE49-F238E27FC236}">
                <a16:creationId xmlns:a16="http://schemas.microsoft.com/office/drawing/2014/main" id="{5115C69C-AB06-D44F-AAA9-000BCBD8A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49556" name="Text Box 20">
            <a:extLst>
              <a:ext uri="{FF2B5EF4-FFF2-40B4-BE49-F238E27FC236}">
                <a16:creationId xmlns:a16="http://schemas.microsoft.com/office/drawing/2014/main" id="{90E797E4-ED58-0E4A-8BDC-C01983FAF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49557" name="Text Box 21">
            <a:extLst>
              <a:ext uri="{FF2B5EF4-FFF2-40B4-BE49-F238E27FC236}">
                <a16:creationId xmlns:a16="http://schemas.microsoft.com/office/drawing/2014/main" id="{9ED437B4-89AD-8544-B41E-D1DA65D12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49558" name="Text Box 22">
            <a:extLst>
              <a:ext uri="{FF2B5EF4-FFF2-40B4-BE49-F238E27FC236}">
                <a16:creationId xmlns:a16="http://schemas.microsoft.com/office/drawing/2014/main" id="{A41D8B5F-D77F-F746-A442-7351295E9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49559" name="Text Box 23">
            <a:extLst>
              <a:ext uri="{FF2B5EF4-FFF2-40B4-BE49-F238E27FC236}">
                <a16:creationId xmlns:a16="http://schemas.microsoft.com/office/drawing/2014/main" id="{6EB544E8-5EF6-0146-9CB5-66696A456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49560" name="Text Box 24">
            <a:extLst>
              <a:ext uri="{FF2B5EF4-FFF2-40B4-BE49-F238E27FC236}">
                <a16:creationId xmlns:a16="http://schemas.microsoft.com/office/drawing/2014/main" id="{07E7D528-DE2B-234D-BABA-A57A78990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49561" name="Text Box 25">
            <a:extLst>
              <a:ext uri="{FF2B5EF4-FFF2-40B4-BE49-F238E27FC236}">
                <a16:creationId xmlns:a16="http://schemas.microsoft.com/office/drawing/2014/main" id="{3F4D8E97-0292-D448-BF56-5F444EBCF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49562" name="Text Box 26">
            <a:extLst>
              <a:ext uri="{FF2B5EF4-FFF2-40B4-BE49-F238E27FC236}">
                <a16:creationId xmlns:a16="http://schemas.microsoft.com/office/drawing/2014/main" id="{1485CA4B-EE4A-2642-8DE4-E30231D60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49563" name="Text Box 27">
            <a:extLst>
              <a:ext uri="{FF2B5EF4-FFF2-40B4-BE49-F238E27FC236}">
                <a16:creationId xmlns:a16="http://schemas.microsoft.com/office/drawing/2014/main" id="{DCB3C712-C13F-1847-BDE4-82A5149C1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49564" name="Text Box 28">
            <a:extLst>
              <a:ext uri="{FF2B5EF4-FFF2-40B4-BE49-F238E27FC236}">
                <a16:creationId xmlns:a16="http://schemas.microsoft.com/office/drawing/2014/main" id="{500DCA1F-6F36-3649-89EF-54D463BB5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49565" name="Text Box 29">
            <a:extLst>
              <a:ext uri="{FF2B5EF4-FFF2-40B4-BE49-F238E27FC236}">
                <a16:creationId xmlns:a16="http://schemas.microsoft.com/office/drawing/2014/main" id="{0D3F2FE3-9481-9D49-8AA4-27F17D201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49566" name="Text Box 30">
            <a:extLst>
              <a:ext uri="{FF2B5EF4-FFF2-40B4-BE49-F238E27FC236}">
                <a16:creationId xmlns:a16="http://schemas.microsoft.com/office/drawing/2014/main" id="{6C34A897-58B1-F74C-B60C-00BE8D70C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49567" name="Text Box 31">
            <a:extLst>
              <a:ext uri="{FF2B5EF4-FFF2-40B4-BE49-F238E27FC236}">
                <a16:creationId xmlns:a16="http://schemas.microsoft.com/office/drawing/2014/main" id="{CC6B2530-4C0E-DD47-A8C1-D6B0F4B14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49568" name="Text Box 32">
            <a:extLst>
              <a:ext uri="{FF2B5EF4-FFF2-40B4-BE49-F238E27FC236}">
                <a16:creationId xmlns:a16="http://schemas.microsoft.com/office/drawing/2014/main" id="{F0CD295B-6021-AC4E-9A1E-9632BA238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49569" name="Text Box 33">
            <a:extLst>
              <a:ext uri="{FF2B5EF4-FFF2-40B4-BE49-F238E27FC236}">
                <a16:creationId xmlns:a16="http://schemas.microsoft.com/office/drawing/2014/main" id="{FCFDED88-2917-5442-8AE6-5240B81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49570" name="Text Box 34">
            <a:extLst>
              <a:ext uri="{FF2B5EF4-FFF2-40B4-BE49-F238E27FC236}">
                <a16:creationId xmlns:a16="http://schemas.microsoft.com/office/drawing/2014/main" id="{FD43A691-B05C-094D-BFD3-0D073AE62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49571" name="Text Box 35">
            <a:extLst>
              <a:ext uri="{FF2B5EF4-FFF2-40B4-BE49-F238E27FC236}">
                <a16:creationId xmlns:a16="http://schemas.microsoft.com/office/drawing/2014/main" id="{4AEBABCE-2F14-E042-B7CA-05CBACAF6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  <p:extLst>
      <p:ext uri="{BB962C8B-B14F-4D97-AF65-F5344CB8AC3E}">
        <p14:creationId xmlns:p14="http://schemas.microsoft.com/office/powerpoint/2010/main" val="2108118962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9538" grpId="0" animBg="1"/>
      <p:bldP spid="449539" grpId="0" animBg="1"/>
      <p:bldP spid="449541" grpId="0" animBg="1"/>
      <p:bldP spid="449542" grpId="0"/>
      <p:bldP spid="449542" grpId="1"/>
      <p:bldP spid="449543" grpId="0" animBg="1"/>
      <p:bldP spid="449544" grpId="0" animBg="1"/>
      <p:bldP spid="449545" grpId="0" animBg="1"/>
      <p:bldP spid="449546" grpId="0" animBg="1"/>
      <p:bldP spid="449547" grpId="0" animBg="1"/>
      <p:bldP spid="449548" grpId="0" animBg="1"/>
      <p:bldP spid="449549" grpId="0" animBg="1"/>
      <p:bldP spid="449550" grpId="0" animBg="1"/>
      <p:bldP spid="449551" grpId="0" animBg="1"/>
      <p:bldP spid="449552" grpId="0" animBg="1"/>
      <p:bldP spid="449553" grpId="0" animBg="1"/>
      <p:bldP spid="449554" grpId="0" animBg="1"/>
      <p:bldP spid="449555" grpId="0" animBg="1"/>
      <p:bldP spid="449556" grpId="0" animBg="1"/>
      <p:bldP spid="449557" grpId="0" animBg="1"/>
      <p:bldP spid="449558" grpId="0" animBg="1"/>
      <p:bldP spid="449559" grpId="0" animBg="1"/>
      <p:bldP spid="449560" grpId="0" animBg="1"/>
      <p:bldP spid="449561" grpId="0" animBg="1"/>
      <p:bldP spid="449562" grpId="0" animBg="1"/>
      <p:bldP spid="449563" grpId="0" animBg="1"/>
      <p:bldP spid="449564" grpId="0" animBg="1"/>
      <p:bldP spid="449565" grpId="0" animBg="1"/>
      <p:bldP spid="449566" grpId="0" animBg="1"/>
      <p:bldP spid="449567" grpId="0" animBg="1"/>
      <p:bldP spid="449568" grpId="0" animBg="1"/>
      <p:bldP spid="449569" grpId="0" animBg="1"/>
      <p:bldP spid="449570" grpId="0" animBg="1"/>
      <p:bldP spid="44957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2">
            <a:extLst>
              <a:ext uri="{FF2B5EF4-FFF2-40B4-BE49-F238E27FC236}">
                <a16:creationId xmlns:a16="http://schemas.microsoft.com/office/drawing/2014/main" id="{062FF50E-EF0C-E944-829B-0C62417DA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2563" y="914400"/>
            <a:ext cx="38814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Continuous</a:t>
            </a:r>
            <a:r>
              <a:rPr lang="en-US" altLang="en-US" sz="2400" b="0"/>
              <a:t> spectrum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/>
              <a:t> </a:t>
            </a:r>
            <a:r>
              <a:rPr lang="en-US" altLang="en-US" sz="1800" b="0"/>
              <a:t>(thermal glow)</a:t>
            </a:r>
          </a:p>
        </p:txBody>
      </p:sp>
      <p:sp>
        <p:nvSpPr>
          <p:cNvPr id="31746" name="Text Box 3">
            <a:extLst>
              <a:ext uri="{FF2B5EF4-FFF2-40B4-BE49-F238E27FC236}">
                <a16:creationId xmlns:a16="http://schemas.microsoft.com/office/drawing/2014/main" id="{DC0D0C22-F117-D943-806D-E85AE4B54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4013" y="2043113"/>
            <a:ext cx="3479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Absorption</a:t>
            </a:r>
            <a:r>
              <a:rPr lang="en-US" altLang="en-US" sz="2400" b="0"/>
              <a:t> spectrum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/>
              <a:t> </a:t>
            </a:r>
            <a:r>
              <a:rPr lang="en-US" altLang="en-US" sz="1800" b="0"/>
              <a:t>(cold gas illuminated from behind)</a:t>
            </a:r>
          </a:p>
        </p:txBody>
      </p:sp>
      <p:sp>
        <p:nvSpPr>
          <p:cNvPr id="31747" name="Text Box 4">
            <a:extLst>
              <a:ext uri="{FF2B5EF4-FFF2-40B4-BE49-F238E27FC236}">
                <a16:creationId xmlns:a16="http://schemas.microsoft.com/office/drawing/2014/main" id="{76A66DE9-3DE8-ED4B-8BCB-5DA19CE18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013" y="3009900"/>
            <a:ext cx="3262312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Emission</a:t>
            </a:r>
            <a:r>
              <a:rPr lang="en-US" altLang="en-US" sz="2400" b="0"/>
              <a:t> spectrum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0"/>
              <a:t>(by rarified gas: fluorescence)</a:t>
            </a:r>
          </a:p>
        </p:txBody>
      </p:sp>
      <p:sp>
        <p:nvSpPr>
          <p:cNvPr id="31748" name="Text Box 5">
            <a:extLst>
              <a:ext uri="{FF2B5EF4-FFF2-40B4-BE49-F238E27FC236}">
                <a16:creationId xmlns:a16="http://schemas.microsoft.com/office/drawing/2014/main" id="{C0EAE24B-4E9D-2941-BD7A-6C1564006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1638" y="4175125"/>
            <a:ext cx="3392487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FF0000"/>
                </a:solidFill>
              </a:rPr>
              <a:t>Each chemical element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FF0000"/>
                </a:solidFill>
              </a:rPr>
              <a:t> has its own spectral lines:</a:t>
            </a:r>
            <a:endParaRPr lang="en-US" altLang="en-US" sz="2400" b="0"/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 b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/>
              <a:t>A good way to tell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/>
              <a:t>the chemical composition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/>
              <a:t> of a star!</a:t>
            </a:r>
            <a:endParaRPr lang="en-US" altLang="en-US" sz="2400" b="0"/>
          </a:p>
        </p:txBody>
      </p:sp>
      <p:sp>
        <p:nvSpPr>
          <p:cNvPr id="428038" name="Rectangle 6">
            <a:extLst>
              <a:ext uri="{FF2B5EF4-FFF2-40B4-BE49-F238E27FC236}">
                <a16:creationId xmlns:a16="http://schemas.microsoft.com/office/drawing/2014/main" id="{7C14C418-95CB-EF44-BC05-A45D3B1D882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639888" y="0"/>
            <a:ext cx="4379912" cy="762000"/>
          </a:xfrm>
        </p:spPr>
        <p:txBody>
          <a:bodyPr/>
          <a:lstStyle/>
          <a:p>
            <a:pPr>
              <a:defRPr/>
            </a:pPr>
            <a:r>
              <a:rPr lang="en-US" sz="2800" b="1" dirty="0">
                <a:solidFill>
                  <a:srgbClr val="FF0000"/>
                </a:solidFill>
                <a:cs typeface="+mj-cs"/>
              </a:rPr>
              <a:t>Recall the types of spectra</a:t>
            </a:r>
            <a:endParaRPr lang="en-US" dirty="0">
              <a:cs typeface="+mj-cs"/>
            </a:endParaRPr>
          </a:p>
        </p:txBody>
      </p:sp>
      <p:pic>
        <p:nvPicPr>
          <p:cNvPr id="31750" name="Picture 7" descr="Picture 2">
            <a:extLst>
              <a:ext uri="{FF2B5EF4-FFF2-40B4-BE49-F238E27FC236}">
                <a16:creationId xmlns:a16="http://schemas.microsoft.com/office/drawing/2014/main" id="{94FD5330-BAE0-AB48-8787-A3B7E37ED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5029200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8" descr="Picture 3">
            <a:extLst>
              <a:ext uri="{FF2B5EF4-FFF2-40B4-BE49-F238E27FC236}">
                <a16:creationId xmlns:a16="http://schemas.microsoft.com/office/drawing/2014/main" id="{4CB0D7E6-6323-4C4F-90B9-BCCC2DA51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43113"/>
            <a:ext cx="50292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Picture 9" descr="Picture 4">
            <a:extLst>
              <a:ext uri="{FF2B5EF4-FFF2-40B4-BE49-F238E27FC236}">
                <a16:creationId xmlns:a16="http://schemas.microsoft.com/office/drawing/2014/main" id="{C4AAA986-530B-3F49-8477-DB00D72FC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09900"/>
            <a:ext cx="50292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10" descr="Picture 5">
            <a:extLst>
              <a:ext uri="{FF2B5EF4-FFF2-40B4-BE49-F238E27FC236}">
                <a16:creationId xmlns:a16="http://schemas.microsoft.com/office/drawing/2014/main" id="{FB60F923-BAF8-C740-AC8B-9023ADC5D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3810000"/>
            <a:ext cx="5481637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 descr="Spectra_Briley.jpg">
            <a:extLst>
              <a:ext uri="{FF2B5EF4-FFF2-40B4-BE49-F238E27FC236}">
                <a16:creationId xmlns:a16="http://schemas.microsoft.com/office/drawing/2014/main" id="{60BC1C1E-F060-E14B-96EC-2E7D6583C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31863"/>
            <a:ext cx="8610600" cy="592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2" name="TextBox 2">
            <a:extLst>
              <a:ext uri="{FF2B5EF4-FFF2-40B4-BE49-F238E27FC236}">
                <a16:creationId xmlns:a16="http://schemas.microsoft.com/office/drawing/2014/main" id="{AFA2BF46-70E4-2041-8877-8ACC07DBA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" y="9525"/>
            <a:ext cx="9144000" cy="461963"/>
          </a:xfrm>
          <a:prstGeom prst="rect">
            <a:avLst/>
          </a:prstGeom>
          <a:solidFill>
            <a:srgbClr val="66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The spectra of stars – the effect of photospheric temperature</a:t>
            </a:r>
          </a:p>
        </p:txBody>
      </p:sp>
      <p:sp>
        <p:nvSpPr>
          <p:cNvPr id="35843" name="TextBox 2">
            <a:extLst>
              <a:ext uri="{FF2B5EF4-FFF2-40B4-BE49-F238E27FC236}">
                <a16:creationId xmlns:a16="http://schemas.microsoft.com/office/drawing/2014/main" id="{4FB07516-7172-B248-956B-8CB78C144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1143000"/>
            <a:ext cx="909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20,000K</a:t>
            </a:r>
          </a:p>
        </p:txBody>
      </p:sp>
      <p:sp>
        <p:nvSpPr>
          <p:cNvPr id="35844" name="TextBox 5">
            <a:extLst>
              <a:ext uri="{FF2B5EF4-FFF2-40B4-BE49-F238E27FC236}">
                <a16:creationId xmlns:a16="http://schemas.microsoft.com/office/drawing/2014/main" id="{282F0535-19BB-0547-866D-033BBA926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5453063"/>
            <a:ext cx="806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3,000K</a:t>
            </a:r>
          </a:p>
        </p:txBody>
      </p:sp>
      <p:sp>
        <p:nvSpPr>
          <p:cNvPr id="35845" name="TextBox 6">
            <a:extLst>
              <a:ext uri="{FF2B5EF4-FFF2-40B4-BE49-F238E27FC236}">
                <a16:creationId xmlns:a16="http://schemas.microsoft.com/office/drawing/2014/main" id="{F581996C-B843-954F-B3D2-3BD152B98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2590800"/>
            <a:ext cx="806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9,000K</a:t>
            </a:r>
          </a:p>
        </p:txBody>
      </p:sp>
      <p:sp>
        <p:nvSpPr>
          <p:cNvPr id="35846" name="TextBox 7">
            <a:extLst>
              <a:ext uri="{FF2B5EF4-FFF2-40B4-BE49-F238E27FC236}">
                <a16:creationId xmlns:a16="http://schemas.microsoft.com/office/drawing/2014/main" id="{130BE6B1-70EF-314C-B9F8-B7708AAD4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4005263"/>
            <a:ext cx="806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6,000K</a:t>
            </a:r>
          </a:p>
        </p:txBody>
      </p:sp>
      <p:sp>
        <p:nvSpPr>
          <p:cNvPr id="35847" name="TextBox 1">
            <a:extLst>
              <a:ext uri="{FF2B5EF4-FFF2-40B4-BE49-F238E27FC236}">
                <a16:creationId xmlns:a16="http://schemas.microsoft.com/office/drawing/2014/main" id="{5820E8C3-3BE5-3342-AED0-DB00DF3FD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025" y="425450"/>
            <a:ext cx="8655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Example: hydrogen lines are strongest in A0 stars (at 10000K) </a:t>
            </a:r>
            <a:r>
              <a:rPr lang="mr-IN" altLang="en-US" sz="2000"/>
              <a:t>–</a:t>
            </a:r>
            <a:r>
              <a:rPr lang="en-US" altLang="en-US" sz="2000"/>
              <a:t> </a:t>
            </a:r>
            <a:r>
              <a:rPr lang="en-US" altLang="en-US" sz="2000" i="1"/>
              <a:t>explain why?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B8045C2A-F8CB-C846-8F18-3C6930ED48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altLang="x-none" sz="6000" dirty="0">
                <a:solidFill>
                  <a:srgbClr val="00FFFF"/>
                </a:solidFill>
              </a:rPr>
              <a:t>Questions coming …</a:t>
            </a:r>
            <a:endParaRPr lang="en-US" altLang="x-none" dirty="0">
              <a:solidFill>
                <a:srgbClr val="00FF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Text Box 2">
            <a:extLst>
              <a:ext uri="{FF2B5EF4-FFF2-40B4-BE49-F238E27FC236}">
                <a16:creationId xmlns:a16="http://schemas.microsoft.com/office/drawing/2014/main" id="{761349C4-C15B-254E-B286-7F4E9D2FC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49539" name="Text Box 3">
            <a:extLst>
              <a:ext uri="{FF2B5EF4-FFF2-40B4-BE49-F238E27FC236}">
                <a16:creationId xmlns:a16="http://schemas.microsoft.com/office/drawing/2014/main" id="{854DD917-34B7-6541-9276-534B7E627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49540" name="Rectangle 4">
            <a:extLst>
              <a:ext uri="{FF2B5EF4-FFF2-40B4-BE49-F238E27FC236}">
                <a16:creationId xmlns:a16="http://schemas.microsoft.com/office/drawing/2014/main" id="{FD61A34F-050B-1248-BEA7-327B2C55B7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10</a:t>
            </a:r>
          </a:p>
        </p:txBody>
      </p:sp>
      <p:sp>
        <p:nvSpPr>
          <p:cNvPr id="449541" name="Text Box 5">
            <a:extLst>
              <a:ext uri="{FF2B5EF4-FFF2-40B4-BE49-F238E27FC236}">
                <a16:creationId xmlns:a16="http://schemas.microsoft.com/office/drawing/2014/main" id="{ED0891A8-B197-3F47-BC48-306B199A5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49542" name="Text Box 6">
            <a:extLst>
              <a:ext uri="{FF2B5EF4-FFF2-40B4-BE49-F238E27FC236}">
                <a16:creationId xmlns:a16="http://schemas.microsoft.com/office/drawing/2014/main" id="{5B0274ED-0514-DA4E-8311-F0747AEB4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00" y="1370013"/>
            <a:ext cx="7331075" cy="366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How do we tell precisely the spectral type of stars?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   Based on </a:t>
            </a:r>
            <a:r>
              <a:rPr lang="mr-IN" altLang="en-US" sz="2400" dirty="0">
                <a:solidFill>
                  <a:schemeClr val="accent2"/>
                </a:solidFill>
              </a:rPr>
              <a:t>…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a calculation of the star’s brightness.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 </a:t>
            </a:r>
            <a:r>
              <a:rPr lang="en-US" altLang="en-US" sz="2400" dirty="0"/>
              <a:t>the overall color of the star.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C</a:t>
            </a:r>
            <a:r>
              <a:rPr lang="en-US" altLang="en-US" sz="2400" b="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 which spectral lines are strongest.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b="0" dirty="0"/>
              <a:t>  </a:t>
            </a:r>
            <a:r>
              <a:rPr lang="en-US" altLang="en-US" sz="2400" dirty="0"/>
              <a:t>the width (or profile) of spectral lines.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b="0" dirty="0"/>
              <a:t> </a:t>
            </a:r>
            <a:r>
              <a:rPr lang="en-US" altLang="en-US" sz="2400" dirty="0"/>
              <a:t> the Doppler-shift in individual spectral lines.</a:t>
            </a:r>
          </a:p>
        </p:txBody>
      </p:sp>
      <p:sp>
        <p:nvSpPr>
          <p:cNvPr id="449543" name="Text Box 7">
            <a:extLst>
              <a:ext uri="{FF2B5EF4-FFF2-40B4-BE49-F238E27FC236}">
                <a16:creationId xmlns:a16="http://schemas.microsoft.com/office/drawing/2014/main" id="{0FADD90B-6E05-4A46-8082-5160258AC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49544" name="Text Box 8">
            <a:extLst>
              <a:ext uri="{FF2B5EF4-FFF2-40B4-BE49-F238E27FC236}">
                <a16:creationId xmlns:a16="http://schemas.microsoft.com/office/drawing/2014/main" id="{402BDE07-1AD5-7340-9AAE-11527D65A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49545" name="Text Box 9">
            <a:extLst>
              <a:ext uri="{FF2B5EF4-FFF2-40B4-BE49-F238E27FC236}">
                <a16:creationId xmlns:a16="http://schemas.microsoft.com/office/drawing/2014/main" id="{68E925BD-BE08-0D4D-8C6F-B490ECDA1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49546" name="Text Box 10">
            <a:extLst>
              <a:ext uri="{FF2B5EF4-FFF2-40B4-BE49-F238E27FC236}">
                <a16:creationId xmlns:a16="http://schemas.microsoft.com/office/drawing/2014/main" id="{218D7EA6-4600-8748-A042-AF45A2711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49547" name="Text Box 11">
            <a:extLst>
              <a:ext uri="{FF2B5EF4-FFF2-40B4-BE49-F238E27FC236}">
                <a16:creationId xmlns:a16="http://schemas.microsoft.com/office/drawing/2014/main" id="{C9855615-545B-F14A-ABCC-DF644A6B8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49548" name="Text Box 12">
            <a:extLst>
              <a:ext uri="{FF2B5EF4-FFF2-40B4-BE49-F238E27FC236}">
                <a16:creationId xmlns:a16="http://schemas.microsoft.com/office/drawing/2014/main" id="{D0573715-BEEB-A647-B0A2-A3B13ADDD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49549" name="Text Box 13">
            <a:extLst>
              <a:ext uri="{FF2B5EF4-FFF2-40B4-BE49-F238E27FC236}">
                <a16:creationId xmlns:a16="http://schemas.microsoft.com/office/drawing/2014/main" id="{6D6A64F5-38C3-9F48-9E74-1D09A1EE0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49550" name="Text Box 14">
            <a:extLst>
              <a:ext uri="{FF2B5EF4-FFF2-40B4-BE49-F238E27FC236}">
                <a16:creationId xmlns:a16="http://schemas.microsoft.com/office/drawing/2014/main" id="{84480B0E-D345-A447-AD43-EFAE80466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49551" name="Text Box 15">
            <a:extLst>
              <a:ext uri="{FF2B5EF4-FFF2-40B4-BE49-F238E27FC236}">
                <a16:creationId xmlns:a16="http://schemas.microsoft.com/office/drawing/2014/main" id="{E68E115D-95CD-8842-B152-694C284CD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49552" name="Text Box 16">
            <a:extLst>
              <a:ext uri="{FF2B5EF4-FFF2-40B4-BE49-F238E27FC236}">
                <a16:creationId xmlns:a16="http://schemas.microsoft.com/office/drawing/2014/main" id="{73E7B543-2159-E940-99F3-B921C1B7B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49553" name="Text Box 17">
            <a:extLst>
              <a:ext uri="{FF2B5EF4-FFF2-40B4-BE49-F238E27FC236}">
                <a16:creationId xmlns:a16="http://schemas.microsoft.com/office/drawing/2014/main" id="{20EBCE38-C104-084F-B916-145C5BB7E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49554" name="Text Box 18">
            <a:extLst>
              <a:ext uri="{FF2B5EF4-FFF2-40B4-BE49-F238E27FC236}">
                <a16:creationId xmlns:a16="http://schemas.microsoft.com/office/drawing/2014/main" id="{758D1E0E-9D36-054C-B742-C32FDFD5C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49555" name="Text Box 19">
            <a:extLst>
              <a:ext uri="{FF2B5EF4-FFF2-40B4-BE49-F238E27FC236}">
                <a16:creationId xmlns:a16="http://schemas.microsoft.com/office/drawing/2014/main" id="{E2BBA36E-C428-3045-9553-8A2F266AD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49556" name="Text Box 20">
            <a:extLst>
              <a:ext uri="{FF2B5EF4-FFF2-40B4-BE49-F238E27FC236}">
                <a16:creationId xmlns:a16="http://schemas.microsoft.com/office/drawing/2014/main" id="{05C67E89-873B-8946-ABBF-EDE1C2727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49557" name="Text Box 21">
            <a:extLst>
              <a:ext uri="{FF2B5EF4-FFF2-40B4-BE49-F238E27FC236}">
                <a16:creationId xmlns:a16="http://schemas.microsoft.com/office/drawing/2014/main" id="{E8C6AD96-81F4-B94E-9422-A7207D1ED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49558" name="Text Box 22">
            <a:extLst>
              <a:ext uri="{FF2B5EF4-FFF2-40B4-BE49-F238E27FC236}">
                <a16:creationId xmlns:a16="http://schemas.microsoft.com/office/drawing/2014/main" id="{58D2DE54-FC60-024E-80A6-CD4557988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49559" name="Text Box 23">
            <a:extLst>
              <a:ext uri="{FF2B5EF4-FFF2-40B4-BE49-F238E27FC236}">
                <a16:creationId xmlns:a16="http://schemas.microsoft.com/office/drawing/2014/main" id="{3DD48F0F-0012-5D44-B1AD-5CB4EB2F9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49560" name="Text Box 24">
            <a:extLst>
              <a:ext uri="{FF2B5EF4-FFF2-40B4-BE49-F238E27FC236}">
                <a16:creationId xmlns:a16="http://schemas.microsoft.com/office/drawing/2014/main" id="{07ACF11A-2A6F-AC49-87FD-C51AA2A5D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49561" name="Text Box 25">
            <a:extLst>
              <a:ext uri="{FF2B5EF4-FFF2-40B4-BE49-F238E27FC236}">
                <a16:creationId xmlns:a16="http://schemas.microsoft.com/office/drawing/2014/main" id="{41886B65-D367-2146-AE51-D26516799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49562" name="Text Box 26">
            <a:extLst>
              <a:ext uri="{FF2B5EF4-FFF2-40B4-BE49-F238E27FC236}">
                <a16:creationId xmlns:a16="http://schemas.microsoft.com/office/drawing/2014/main" id="{F2EDDAAB-892F-484B-8F28-0D1BFC92F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49563" name="Text Box 27">
            <a:extLst>
              <a:ext uri="{FF2B5EF4-FFF2-40B4-BE49-F238E27FC236}">
                <a16:creationId xmlns:a16="http://schemas.microsoft.com/office/drawing/2014/main" id="{8A6E4E0B-4B00-0E49-AC2A-F52865A48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49564" name="Text Box 28">
            <a:extLst>
              <a:ext uri="{FF2B5EF4-FFF2-40B4-BE49-F238E27FC236}">
                <a16:creationId xmlns:a16="http://schemas.microsoft.com/office/drawing/2014/main" id="{D120117F-F8D6-3444-9838-B8FAC745C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49565" name="Text Box 29">
            <a:extLst>
              <a:ext uri="{FF2B5EF4-FFF2-40B4-BE49-F238E27FC236}">
                <a16:creationId xmlns:a16="http://schemas.microsoft.com/office/drawing/2014/main" id="{AB485347-15C5-AF4B-BBB8-702764C0B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49566" name="Text Box 30">
            <a:extLst>
              <a:ext uri="{FF2B5EF4-FFF2-40B4-BE49-F238E27FC236}">
                <a16:creationId xmlns:a16="http://schemas.microsoft.com/office/drawing/2014/main" id="{30AD6E82-989F-F942-9831-F4E583AE0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49567" name="Text Box 31">
            <a:extLst>
              <a:ext uri="{FF2B5EF4-FFF2-40B4-BE49-F238E27FC236}">
                <a16:creationId xmlns:a16="http://schemas.microsoft.com/office/drawing/2014/main" id="{3DCC3797-7462-0642-BEDF-7F358A1EE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49568" name="Text Box 32">
            <a:extLst>
              <a:ext uri="{FF2B5EF4-FFF2-40B4-BE49-F238E27FC236}">
                <a16:creationId xmlns:a16="http://schemas.microsoft.com/office/drawing/2014/main" id="{9CFB4D7C-341C-F346-A1B4-9A453AEA4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49569" name="Text Box 33">
            <a:extLst>
              <a:ext uri="{FF2B5EF4-FFF2-40B4-BE49-F238E27FC236}">
                <a16:creationId xmlns:a16="http://schemas.microsoft.com/office/drawing/2014/main" id="{F1D595DC-A2C1-7B47-90EF-377F346B3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49570" name="Text Box 34">
            <a:extLst>
              <a:ext uri="{FF2B5EF4-FFF2-40B4-BE49-F238E27FC236}">
                <a16:creationId xmlns:a16="http://schemas.microsoft.com/office/drawing/2014/main" id="{77FD5B0C-CA79-EE45-BBED-35F854306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49571" name="Text Box 35">
            <a:extLst>
              <a:ext uri="{FF2B5EF4-FFF2-40B4-BE49-F238E27FC236}">
                <a16:creationId xmlns:a16="http://schemas.microsoft.com/office/drawing/2014/main" id="{D0611662-8BB5-974A-A774-C71AB4766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449572" name="Text Box 36">
            <a:extLst>
              <a:ext uri="{FF2B5EF4-FFF2-40B4-BE49-F238E27FC236}">
                <a16:creationId xmlns:a16="http://schemas.microsoft.com/office/drawing/2014/main" id="{82A8EA56-185D-B442-8AE7-21850D5B3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9538" grpId="0" animBg="1"/>
      <p:bldP spid="449539" grpId="0" animBg="1"/>
      <p:bldP spid="449541" grpId="0" animBg="1"/>
      <p:bldP spid="449542" grpId="0"/>
      <p:bldP spid="449542" grpId="1"/>
      <p:bldP spid="449543" grpId="0" animBg="1"/>
      <p:bldP spid="449544" grpId="0" animBg="1"/>
      <p:bldP spid="449545" grpId="0" animBg="1"/>
      <p:bldP spid="449546" grpId="0" animBg="1"/>
      <p:bldP spid="449547" grpId="0" animBg="1"/>
      <p:bldP spid="449548" grpId="0" animBg="1"/>
      <p:bldP spid="449549" grpId="0" animBg="1"/>
      <p:bldP spid="449550" grpId="0" animBg="1"/>
      <p:bldP spid="449551" grpId="0" animBg="1"/>
      <p:bldP spid="449552" grpId="0" animBg="1"/>
      <p:bldP spid="449553" grpId="0" animBg="1"/>
      <p:bldP spid="449554" grpId="0" animBg="1"/>
      <p:bldP spid="449555" grpId="0" animBg="1"/>
      <p:bldP spid="449556" grpId="0" animBg="1"/>
      <p:bldP spid="449557" grpId="0" animBg="1"/>
      <p:bldP spid="449558" grpId="0" animBg="1"/>
      <p:bldP spid="449559" grpId="0" animBg="1"/>
      <p:bldP spid="449560" grpId="0" animBg="1"/>
      <p:bldP spid="449561" grpId="0" animBg="1"/>
      <p:bldP spid="449562" grpId="0" animBg="1"/>
      <p:bldP spid="449563" grpId="0" animBg="1"/>
      <p:bldP spid="449564" grpId="0" animBg="1"/>
      <p:bldP spid="449565" grpId="0" animBg="1"/>
      <p:bldP spid="449566" grpId="0" animBg="1"/>
      <p:bldP spid="449567" grpId="0" animBg="1"/>
      <p:bldP spid="449568" grpId="0" animBg="1"/>
      <p:bldP spid="449569" grpId="0" animBg="1"/>
      <p:bldP spid="449570" grpId="0" animBg="1"/>
      <p:bldP spid="449571" grpId="0" animBg="1"/>
      <p:bldP spid="44957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Text Box 2">
            <a:extLst>
              <a:ext uri="{FF2B5EF4-FFF2-40B4-BE49-F238E27FC236}">
                <a16:creationId xmlns:a16="http://schemas.microsoft.com/office/drawing/2014/main" id="{B47E8BBE-A176-9047-8E5A-573785393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46467" name="Text Box 3">
            <a:extLst>
              <a:ext uri="{FF2B5EF4-FFF2-40B4-BE49-F238E27FC236}">
                <a16:creationId xmlns:a16="http://schemas.microsoft.com/office/drawing/2014/main" id="{1D779DFB-774F-B747-860B-B6E8AA40F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46468" name="Rectangle 4">
            <a:extLst>
              <a:ext uri="{FF2B5EF4-FFF2-40B4-BE49-F238E27FC236}">
                <a16:creationId xmlns:a16="http://schemas.microsoft.com/office/drawing/2014/main" id="{0769862E-AA02-4A4F-ADB4-09CCFAA191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11</a:t>
            </a:r>
          </a:p>
        </p:txBody>
      </p:sp>
      <p:sp>
        <p:nvSpPr>
          <p:cNvPr id="446469" name="Text Box 5">
            <a:extLst>
              <a:ext uri="{FF2B5EF4-FFF2-40B4-BE49-F238E27FC236}">
                <a16:creationId xmlns:a16="http://schemas.microsoft.com/office/drawing/2014/main" id="{57096202-B565-0E49-864C-62FFAC90A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46470" name="Text Box 6">
            <a:extLst>
              <a:ext uri="{FF2B5EF4-FFF2-40B4-BE49-F238E27FC236}">
                <a16:creationId xmlns:a16="http://schemas.microsoft.com/office/drawing/2014/main" id="{BEDF51C8-7DB3-8948-9790-8A7D29904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1981200"/>
            <a:ext cx="61722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Metal lines are strongest in a star’s spectrum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   when the star is … 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  </a:t>
            </a:r>
            <a:r>
              <a:rPr lang="en-US" altLang="en-US" sz="2400" dirty="0"/>
              <a:t> </a:t>
            </a: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Hottest.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B </a:t>
            </a:r>
            <a:r>
              <a:rPr lang="en-US" altLang="en-US" sz="2400" dirty="0">
                <a:solidFill>
                  <a:srgbClr val="FF0000"/>
                </a:solidFill>
              </a:rPr>
              <a:t>Coldest.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C</a:t>
            </a:r>
            <a:r>
              <a:rPr lang="en-US" altLang="en-US" sz="2400" b="0" dirty="0"/>
              <a:t> </a:t>
            </a:r>
            <a:r>
              <a:rPr lang="en-US" altLang="en-US" sz="2400" dirty="0"/>
              <a:t>Largest.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b="0" dirty="0"/>
              <a:t> </a:t>
            </a:r>
            <a:r>
              <a:rPr lang="en-US" altLang="en-US" sz="2400" dirty="0"/>
              <a:t>Smallest.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b="0" dirty="0"/>
              <a:t> </a:t>
            </a:r>
            <a:r>
              <a:rPr lang="en-US" altLang="en-US" sz="2400" dirty="0"/>
              <a:t>Closest.</a:t>
            </a:r>
          </a:p>
        </p:txBody>
      </p:sp>
      <p:sp>
        <p:nvSpPr>
          <p:cNvPr id="446471" name="Text Box 7">
            <a:extLst>
              <a:ext uri="{FF2B5EF4-FFF2-40B4-BE49-F238E27FC236}">
                <a16:creationId xmlns:a16="http://schemas.microsoft.com/office/drawing/2014/main" id="{59ED37EA-DD0F-6342-A590-3A50AEEF4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46472" name="Text Box 8">
            <a:extLst>
              <a:ext uri="{FF2B5EF4-FFF2-40B4-BE49-F238E27FC236}">
                <a16:creationId xmlns:a16="http://schemas.microsoft.com/office/drawing/2014/main" id="{5364A0C9-9F0F-334C-BF26-8AB3A67AE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46473" name="Text Box 9">
            <a:extLst>
              <a:ext uri="{FF2B5EF4-FFF2-40B4-BE49-F238E27FC236}">
                <a16:creationId xmlns:a16="http://schemas.microsoft.com/office/drawing/2014/main" id="{63B8EF38-4B3E-554B-95C9-55B22E34F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46474" name="Text Box 10">
            <a:extLst>
              <a:ext uri="{FF2B5EF4-FFF2-40B4-BE49-F238E27FC236}">
                <a16:creationId xmlns:a16="http://schemas.microsoft.com/office/drawing/2014/main" id="{EABE4445-7407-3D41-B240-03DEDD0F7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46475" name="Text Box 11">
            <a:extLst>
              <a:ext uri="{FF2B5EF4-FFF2-40B4-BE49-F238E27FC236}">
                <a16:creationId xmlns:a16="http://schemas.microsoft.com/office/drawing/2014/main" id="{24245CEA-FB0C-4D41-83A3-70A0CB52A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46476" name="Text Box 12">
            <a:extLst>
              <a:ext uri="{FF2B5EF4-FFF2-40B4-BE49-F238E27FC236}">
                <a16:creationId xmlns:a16="http://schemas.microsoft.com/office/drawing/2014/main" id="{46059569-3A18-1142-87CB-DDB636DDE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46477" name="Text Box 13">
            <a:extLst>
              <a:ext uri="{FF2B5EF4-FFF2-40B4-BE49-F238E27FC236}">
                <a16:creationId xmlns:a16="http://schemas.microsoft.com/office/drawing/2014/main" id="{08379839-40A8-4C4E-9B5A-6DA1764B9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46478" name="Text Box 14">
            <a:extLst>
              <a:ext uri="{FF2B5EF4-FFF2-40B4-BE49-F238E27FC236}">
                <a16:creationId xmlns:a16="http://schemas.microsoft.com/office/drawing/2014/main" id="{5EF53B63-001D-4C48-A7AE-320C469E1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46479" name="Text Box 15">
            <a:extLst>
              <a:ext uri="{FF2B5EF4-FFF2-40B4-BE49-F238E27FC236}">
                <a16:creationId xmlns:a16="http://schemas.microsoft.com/office/drawing/2014/main" id="{C67F4D78-B6D7-4948-91D3-17FF96724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46480" name="Text Box 16">
            <a:extLst>
              <a:ext uri="{FF2B5EF4-FFF2-40B4-BE49-F238E27FC236}">
                <a16:creationId xmlns:a16="http://schemas.microsoft.com/office/drawing/2014/main" id="{0C52B759-6035-1E4B-9977-238ACFE8D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46481" name="Text Box 17">
            <a:extLst>
              <a:ext uri="{FF2B5EF4-FFF2-40B4-BE49-F238E27FC236}">
                <a16:creationId xmlns:a16="http://schemas.microsoft.com/office/drawing/2014/main" id="{C8721B0A-278D-E447-8049-F19072448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46482" name="Text Box 18">
            <a:extLst>
              <a:ext uri="{FF2B5EF4-FFF2-40B4-BE49-F238E27FC236}">
                <a16:creationId xmlns:a16="http://schemas.microsoft.com/office/drawing/2014/main" id="{944AF7F0-0FDC-5F44-86F1-097B40C09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46483" name="Text Box 19">
            <a:extLst>
              <a:ext uri="{FF2B5EF4-FFF2-40B4-BE49-F238E27FC236}">
                <a16:creationId xmlns:a16="http://schemas.microsoft.com/office/drawing/2014/main" id="{96BF8EA0-7E76-8B47-94B4-750024058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46484" name="Text Box 20">
            <a:extLst>
              <a:ext uri="{FF2B5EF4-FFF2-40B4-BE49-F238E27FC236}">
                <a16:creationId xmlns:a16="http://schemas.microsoft.com/office/drawing/2014/main" id="{AD7DFCB0-7CA2-A645-A361-457C6A0C8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46485" name="Text Box 21">
            <a:extLst>
              <a:ext uri="{FF2B5EF4-FFF2-40B4-BE49-F238E27FC236}">
                <a16:creationId xmlns:a16="http://schemas.microsoft.com/office/drawing/2014/main" id="{4115F845-972C-C448-A3D8-F73E9878A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46486" name="Text Box 22">
            <a:extLst>
              <a:ext uri="{FF2B5EF4-FFF2-40B4-BE49-F238E27FC236}">
                <a16:creationId xmlns:a16="http://schemas.microsoft.com/office/drawing/2014/main" id="{A20431AE-2812-204A-A8A2-744459CC2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46487" name="Text Box 23">
            <a:extLst>
              <a:ext uri="{FF2B5EF4-FFF2-40B4-BE49-F238E27FC236}">
                <a16:creationId xmlns:a16="http://schemas.microsoft.com/office/drawing/2014/main" id="{ED13A73B-A111-5F4A-AC99-1393E7617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46488" name="Text Box 24">
            <a:extLst>
              <a:ext uri="{FF2B5EF4-FFF2-40B4-BE49-F238E27FC236}">
                <a16:creationId xmlns:a16="http://schemas.microsoft.com/office/drawing/2014/main" id="{AAD0770B-03C5-F64B-808B-16D28DFE37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46489" name="Text Box 25">
            <a:extLst>
              <a:ext uri="{FF2B5EF4-FFF2-40B4-BE49-F238E27FC236}">
                <a16:creationId xmlns:a16="http://schemas.microsoft.com/office/drawing/2014/main" id="{B780FA03-ED3D-004A-A7F4-C1986AA8D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46490" name="Text Box 26">
            <a:extLst>
              <a:ext uri="{FF2B5EF4-FFF2-40B4-BE49-F238E27FC236}">
                <a16:creationId xmlns:a16="http://schemas.microsoft.com/office/drawing/2014/main" id="{07D77B44-5838-6843-A25F-37B7C41E5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46491" name="Text Box 27">
            <a:extLst>
              <a:ext uri="{FF2B5EF4-FFF2-40B4-BE49-F238E27FC236}">
                <a16:creationId xmlns:a16="http://schemas.microsoft.com/office/drawing/2014/main" id="{8C4EEF88-DE7E-CF46-AE92-8F3CAEDC1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46492" name="Text Box 28">
            <a:extLst>
              <a:ext uri="{FF2B5EF4-FFF2-40B4-BE49-F238E27FC236}">
                <a16:creationId xmlns:a16="http://schemas.microsoft.com/office/drawing/2014/main" id="{244F62A7-8D24-C74C-8897-0DBD2F1B9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46493" name="Text Box 29">
            <a:extLst>
              <a:ext uri="{FF2B5EF4-FFF2-40B4-BE49-F238E27FC236}">
                <a16:creationId xmlns:a16="http://schemas.microsoft.com/office/drawing/2014/main" id="{78469439-A8CB-2042-B1B6-5C517F7FF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46494" name="Text Box 30">
            <a:extLst>
              <a:ext uri="{FF2B5EF4-FFF2-40B4-BE49-F238E27FC236}">
                <a16:creationId xmlns:a16="http://schemas.microsoft.com/office/drawing/2014/main" id="{E4D3BD7B-DDD9-F541-9D7A-6021937B4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46495" name="Text Box 31">
            <a:extLst>
              <a:ext uri="{FF2B5EF4-FFF2-40B4-BE49-F238E27FC236}">
                <a16:creationId xmlns:a16="http://schemas.microsoft.com/office/drawing/2014/main" id="{C3881265-D395-3A48-B014-8C12C84D3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46496" name="Text Box 32">
            <a:extLst>
              <a:ext uri="{FF2B5EF4-FFF2-40B4-BE49-F238E27FC236}">
                <a16:creationId xmlns:a16="http://schemas.microsoft.com/office/drawing/2014/main" id="{D6EC0955-71BD-DA45-B223-026D5F499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46497" name="Text Box 33">
            <a:extLst>
              <a:ext uri="{FF2B5EF4-FFF2-40B4-BE49-F238E27FC236}">
                <a16:creationId xmlns:a16="http://schemas.microsoft.com/office/drawing/2014/main" id="{E279930D-7057-AE47-BA2A-AC04A79B2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46498" name="Text Box 34">
            <a:extLst>
              <a:ext uri="{FF2B5EF4-FFF2-40B4-BE49-F238E27FC236}">
                <a16:creationId xmlns:a16="http://schemas.microsoft.com/office/drawing/2014/main" id="{0B4D1E2B-217E-9346-838F-E082429CB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46499" name="Text Box 35">
            <a:extLst>
              <a:ext uri="{FF2B5EF4-FFF2-40B4-BE49-F238E27FC236}">
                <a16:creationId xmlns:a16="http://schemas.microsoft.com/office/drawing/2014/main" id="{4DB40A12-6475-AC45-ACDB-920B3443D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46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46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6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6466" grpId="0" animBg="1"/>
      <p:bldP spid="446467" grpId="0" animBg="1"/>
      <p:bldP spid="446469" grpId="0" animBg="1"/>
      <p:bldP spid="446470" grpId="0"/>
      <p:bldP spid="446470" grpId="1"/>
      <p:bldP spid="446471" grpId="0" animBg="1"/>
      <p:bldP spid="446472" grpId="0" animBg="1"/>
      <p:bldP spid="446473" grpId="0" animBg="1"/>
      <p:bldP spid="446474" grpId="0" animBg="1"/>
      <p:bldP spid="446475" grpId="0" animBg="1"/>
      <p:bldP spid="446476" grpId="0" animBg="1"/>
      <p:bldP spid="446477" grpId="0" animBg="1"/>
      <p:bldP spid="446478" grpId="0" animBg="1"/>
      <p:bldP spid="446479" grpId="0" animBg="1"/>
      <p:bldP spid="446480" grpId="0" animBg="1"/>
      <p:bldP spid="446481" grpId="0" animBg="1"/>
      <p:bldP spid="446482" grpId="0" animBg="1"/>
      <p:bldP spid="446483" grpId="0" animBg="1"/>
      <p:bldP spid="446484" grpId="0" animBg="1"/>
      <p:bldP spid="446485" grpId="0" animBg="1"/>
      <p:bldP spid="446486" grpId="0" animBg="1"/>
      <p:bldP spid="446487" grpId="0" animBg="1"/>
      <p:bldP spid="446488" grpId="0" animBg="1"/>
      <p:bldP spid="446489" grpId="0" animBg="1"/>
      <p:bldP spid="446490" grpId="0" animBg="1"/>
      <p:bldP spid="446491" grpId="0" animBg="1"/>
      <p:bldP spid="446492" grpId="0" animBg="1"/>
      <p:bldP spid="446493" grpId="0" animBg="1"/>
      <p:bldP spid="446494" grpId="0" animBg="1"/>
      <p:bldP spid="446495" grpId="0" animBg="1"/>
      <p:bldP spid="446496" grpId="0" animBg="1"/>
      <p:bldP spid="446497" grpId="0" animBg="1"/>
      <p:bldP spid="446498" grpId="0" animBg="1"/>
      <p:bldP spid="446499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1857</TotalTime>
  <Words>1364</Words>
  <Application>Microsoft Macintosh PowerPoint</Application>
  <PresentationFormat>On-screen Show (4:3)</PresentationFormat>
  <Paragraphs>455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ＭＳ Ｐゴシック</vt:lpstr>
      <vt:lpstr>Arial</vt:lpstr>
      <vt:lpstr>Symbol</vt:lpstr>
      <vt:lpstr>Times</vt:lpstr>
      <vt:lpstr>Blank Presentation</vt:lpstr>
      <vt:lpstr>Setup:</vt:lpstr>
      <vt:lpstr>Photons</vt:lpstr>
      <vt:lpstr>The formations of spectral lines</vt:lpstr>
      <vt:lpstr>Question 4 </vt:lpstr>
      <vt:lpstr>Question 5 </vt:lpstr>
      <vt:lpstr>Light production</vt:lpstr>
      <vt:lpstr>Questions coming …</vt:lpstr>
      <vt:lpstr>Question 6 </vt:lpstr>
      <vt:lpstr>Question 7</vt:lpstr>
      <vt:lpstr>The spectroscope</vt:lpstr>
      <vt:lpstr>The spectrum of the Sun</vt:lpstr>
      <vt:lpstr>Questions coming …</vt:lpstr>
      <vt:lpstr>Question 8</vt:lpstr>
      <vt:lpstr>Question 9</vt:lpstr>
      <vt:lpstr>Recall the types of spectra</vt:lpstr>
      <vt:lpstr>PowerPoint Presentation</vt:lpstr>
      <vt:lpstr>Questions coming …</vt:lpstr>
      <vt:lpstr>Question 10</vt:lpstr>
      <vt:lpstr>Question 11</vt:lpstr>
    </vt:vector>
  </TitlesOfParts>
  <Company>University of Mississippi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physics of light</dc:title>
  <cp:lastModifiedBy>Tibor Torma</cp:lastModifiedBy>
  <cp:revision>236</cp:revision>
  <dcterms:modified xsi:type="dcterms:W3CDTF">2026-10-13T07:53:25Z</dcterms:modified>
</cp:coreProperties>
</file>