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590" r:id="rId2"/>
    <p:sldId id="591" r:id="rId3"/>
    <p:sldId id="362" r:id="rId4"/>
    <p:sldId id="592" r:id="rId5"/>
    <p:sldId id="593" r:id="rId6"/>
    <p:sldId id="345" r:id="rId7"/>
    <p:sldId id="478" r:id="rId8"/>
    <p:sldId id="346" r:id="rId9"/>
    <p:sldId id="347" r:id="rId10"/>
    <p:sldId id="481" r:id="rId11"/>
    <p:sldId id="349" r:id="rId12"/>
    <p:sldId id="304" r:id="rId13"/>
    <p:sldId id="321" r:id="rId14"/>
    <p:sldId id="482" r:id="rId15"/>
    <p:sldId id="322" r:id="rId16"/>
    <p:sldId id="324" r:id="rId17"/>
    <p:sldId id="325" r:id="rId18"/>
    <p:sldId id="326" r:id="rId19"/>
    <p:sldId id="483" r:id="rId20"/>
    <p:sldId id="484" r:id="rId21"/>
    <p:sldId id="485" r:id="rId22"/>
    <p:sldId id="486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43"/>
    <p:restoredTop sz="97830"/>
  </p:normalViewPr>
  <p:slideViewPr>
    <p:cSldViewPr>
      <p:cViewPr varScale="1">
        <p:scale>
          <a:sx n="185" d="100"/>
          <a:sy n="185" d="100"/>
        </p:scale>
        <p:origin x="43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AB9525-1546-6B4B-98CE-DF6D5A5EA5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E6E651-0801-6341-9446-4B3AF631C0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257B0DBC-C317-114A-A340-5FF83857EC48}" type="datetimeFigureOut">
              <a:rPr lang="en-US"/>
              <a:pPr>
                <a:defRPr/>
              </a:pPr>
              <a:t>9/10/26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A8558-0841-2547-B31D-7C43505ACC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F87D6-40F0-FA47-BE9A-503DE52AAA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E1644E7-2956-1E4A-8A04-622635B31A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55DF248-FD15-394D-A2E9-D33989768AE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2A4D83D-0DFC-F042-810D-5A48AF6A803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C8731A3A-E236-3246-B545-90C890B7CD3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9A7B249-03E7-CF40-8CBB-99034B619E3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4A760759-D041-F04F-954F-F7353DFE12B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458032D8-854D-3E4E-87C2-7ECCA4E901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9FC485-37DD-2D4E-B801-763F8444A66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F44AE-2137-3C52-F9DD-7E8189473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0232D8EF-BA7F-BBD5-8D28-3592FC0277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2E342F0-70D9-E34A-A025-738A3957CE05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9D96C0EA-2569-7D4C-6A3F-BF7E638D44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E949FB2-6F7F-28D4-F587-203A94481A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9165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68C0813-BE53-4EFF-4D5D-D4F2221C4F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491B98C-646A-A21C-1F40-C366E8988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D53CA2D4-63E7-6C36-DE2A-02B76C19D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C32B3-948A-3B89-9EF7-681692A7F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637A6374-E0D6-90B3-BC3A-B925355F14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321B34CC-A6ED-5CC0-9091-D6893B9120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3D309C6E-92D4-6140-E7DA-FB85CC16B2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2458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D4EDC-6316-DE66-0230-30F1952D8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96A48FEA-A808-2BB8-BADB-F9BE03A8E2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E7B8E114-F6BF-7BD8-6764-4DAB6BDEC5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C74E2FD4-344E-02D9-7BD1-3230F64BF4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621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CA08A2A-EC9E-224D-8CC7-F09C33276E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8C9C21BD-875C-844D-B9E4-F8BB037DE59A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74082" name="Rectangle 2">
            <a:extLst>
              <a:ext uri="{FF2B5EF4-FFF2-40B4-BE49-F238E27FC236}">
                <a16:creationId xmlns:a16="http://schemas.microsoft.com/office/drawing/2014/main" id="{06DEDEF3-E590-1B44-B788-9C84EF400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9CC905DF-CDE2-5C4B-B055-CFD830CEE8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CA08A2A-EC9E-224D-8CC7-F09C33276E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8C9C21BD-875C-844D-B9E4-F8BB037DE59A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174082" name="Rectangle 2">
            <a:extLst>
              <a:ext uri="{FF2B5EF4-FFF2-40B4-BE49-F238E27FC236}">
                <a16:creationId xmlns:a16="http://schemas.microsoft.com/office/drawing/2014/main" id="{06DEDEF3-E590-1B44-B788-9C84EF400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9CC905DF-CDE2-5C4B-B055-CFD830CEE8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812936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40E04A7-D4B6-9C4F-AFE0-1B6A5134E8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1E335007-9AE5-B443-800F-64BBB21425F9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176130" name="Rectangle 2">
            <a:extLst>
              <a:ext uri="{FF2B5EF4-FFF2-40B4-BE49-F238E27FC236}">
                <a16:creationId xmlns:a16="http://schemas.microsoft.com/office/drawing/2014/main" id="{13BFB453-E04D-B249-A864-F22B8FB0D2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59F72BBE-CB39-9341-8507-287E6E2E3E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1AC0E60-9DDB-0946-9A19-DE1D6941E4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0F1B0D77-55EF-FF45-9CC6-689D0DA025B7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178178" name="Rectangle 2">
            <a:extLst>
              <a:ext uri="{FF2B5EF4-FFF2-40B4-BE49-F238E27FC236}">
                <a16:creationId xmlns:a16="http://schemas.microsoft.com/office/drawing/2014/main" id="{30E18F76-EF7F-7D46-981A-040BAB5291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49713459-5E95-924A-B715-F8EC9A5559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1AC0E60-9DDB-0946-9A19-DE1D6941E4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0F1B0D77-55EF-FF45-9CC6-689D0DA025B7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178178" name="Rectangle 2">
            <a:extLst>
              <a:ext uri="{FF2B5EF4-FFF2-40B4-BE49-F238E27FC236}">
                <a16:creationId xmlns:a16="http://schemas.microsoft.com/office/drawing/2014/main" id="{30E18F76-EF7F-7D46-981A-040BAB5291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49713459-5E95-924A-B715-F8EC9A5559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72860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17D6C20-EFC5-2D49-9B02-2FCBB60694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E9668D24-C22F-5944-8D7F-BBB9E6FDBCAF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182274" name="Rectangle 2">
            <a:extLst>
              <a:ext uri="{FF2B5EF4-FFF2-40B4-BE49-F238E27FC236}">
                <a16:creationId xmlns:a16="http://schemas.microsoft.com/office/drawing/2014/main" id="{0F5369D9-0E1A-904A-AEF1-E0807D7E7B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0A962223-21BF-CA41-9798-6AD53E58B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E9BE68FE-73C0-134A-9484-84306BD712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7EF23A7-A081-7F41-9387-992B582AF5E9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F4B12642-7ABB-504D-9E4C-4C67EAAFD3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F1E47837-62E4-454F-AB08-8D241F77E6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0253F09A-AB62-6C4F-88B6-544C4E3AD8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4AF3219-03D1-174C-B41B-9107705FD451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380F3B82-5A2A-C243-B599-3C7CE5AF16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C0570C8-C03B-FE41-BB49-6B1FCBB1FD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0C830551-730A-444A-9C15-FF1C5C66E4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5CC7A0B-6FC3-3545-A16A-0D822130A88A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1263CA4B-967B-2C43-9FDC-32F9EA494F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0B4C71A-B279-D943-85DB-7F89B7500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5452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0C830551-730A-444A-9C15-FF1C5C66E4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5CC7A0B-6FC3-3545-A16A-0D822130A88A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1263CA4B-967B-2C43-9FDC-32F9EA494F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0B4C71A-B279-D943-85DB-7F89B7500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9CBB799B-ACBD-CA42-830B-7A3E34CD20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F26A51F-D051-F34A-9F9F-59AD64980E43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B25FD6F8-ECC3-FE42-B989-0F1D7D4FB0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A323DE3F-FEB0-7648-808F-69EE3B08BB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A325052C-8401-8149-8430-B505499B69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97AFAB22-EB0D-4E4C-A219-07C9325BF388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7A4FD611-4ED2-0342-9CE7-FCD873673E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6B05E75-BBFD-BB46-AEF3-7D555994D9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8A30B766-ACEA-6145-9C04-E88044E467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4165019A-81AD-5D47-A7D1-F1A95F289FB8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157AAFE4-BDB7-9143-9980-52FB0F8DC2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4ECBF683-A0CA-0646-9360-28CA2BF699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0253F09A-AB62-6C4F-88B6-544C4E3AD8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4AF3219-03D1-174C-B41B-9107705FD451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380F3B82-5A2A-C243-B599-3C7CE5AF16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C0570C8-C03B-FE41-BB49-6B1FCBB1FD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12186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0C830551-730A-444A-9C15-FF1C5C66E4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5CC7A0B-6FC3-3545-A16A-0D822130A88A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1263CA4B-967B-2C43-9FDC-32F9EA494F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0B4C71A-B279-D943-85DB-7F89B7500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014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0C830551-730A-444A-9C15-FF1C5C66E4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5CC7A0B-6FC3-3545-A16A-0D822130A88A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1263CA4B-967B-2C43-9FDC-32F9EA494F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0B4C71A-B279-D943-85DB-7F89B7500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9705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9CBB799B-ACBD-CA42-830B-7A3E34CD20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F26A51F-D051-F34A-9F9F-59AD64980E43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B25FD6F8-ECC3-FE42-B989-0F1D7D4FB0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A323DE3F-FEB0-7648-808F-69EE3B08BB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8962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13A39-E819-A84A-8CEA-FF49A0E9B4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B162CA-69EE-274B-87A6-B38EC71D59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52E4FD-672D-8349-ADC2-95CCBBDA13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43ED5C-9253-7E4E-90F0-04AE9BC03E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122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346736-E673-294A-A542-EFB6B24358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201440-210A-BE4A-A29E-2FC468F529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FCFD91-A275-8F4F-AA18-F8B1D5FAC8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125BB0-A9B1-AD4C-A390-C59E61C498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42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CD903C-E673-A543-B7C1-5C9A9D97E4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15C26C-C9A1-5745-A875-A48FD51BA6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4BF536-0FED-9F46-BE18-C968B49A1D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0E79D9-D461-0944-87B5-DE744DCED5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1786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E216A5-F1F6-3445-A9F8-4F7BEEBD72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AB4D66-D01D-C74A-8E91-37A1DBFDF0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A7357-801B-A943-9B10-4F9D701FF7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3872EE-D0D2-2E4F-AAE6-C875D8AB2C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6761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593598E-8164-EE47-AAC4-7962228060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DF3FE9F-DBF8-994F-8F8F-3EB90ACC3D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B5CCF6-ACDF-394C-97E7-4F2FBF6F39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4A3A21-824F-FA46-B937-FAA2509D8C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201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812DE68-D587-FA46-BED7-9112FB908F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F93C07F-5F4F-4946-8539-28173F11DF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0F86B9A-FE6D-F746-9E99-5759887A68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5F8CD6-71D4-1E40-B256-A87C65F500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1668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98957BD-D805-D240-8274-2806CC316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D34392D-CBB6-0142-BA9B-A1B0F1BB27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2313973-30BF-FE4D-B537-0D48002EF1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8F2B03-9A78-B045-ADB2-46D7E3B8E3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522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78052A-2024-E14B-96A5-9AC2621D23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76C54F-5E0D-8C4C-87C3-A7D8B3A2B9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4D57A0-0AC2-E744-84D0-30F7E76600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414A77-4078-5F43-974E-709F81E4EF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8688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D7493D-6BA6-964B-9593-026D868F49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A4A8FA-5AA3-5944-A459-E7397ADEC0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D54C74-C17E-9C4E-B8C2-52332CBA2D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F01AFB-4535-FA4E-B002-E566528D8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733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AF9829F-6BCB-DA4C-A0E0-25A2A6E630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8829CB-B202-0046-B576-FD205251DF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142970-7827-284E-BC78-001FEFC8A0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DD8E98-CFBF-8D45-B352-6935F1D411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98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6EF3D9-4BD7-E540-BEB9-7ED7DCEFCB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026F4C-61E8-B94E-A750-D11D944024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929691-0A2C-F946-8B66-5817A53CBB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E59AD8-1008-B24C-9CEB-08048BC764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927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D2FCBDC-3486-7B4E-A888-19EA15C851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F955580-2507-024A-8059-CD9ED2521E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BD4089A-38A4-3241-8400-11DBB3EA717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D044C7F-AC29-E849-B320-0027992BDA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73B7B0F-ACDC-7841-97B3-61B8C50D1A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0A7408D-34B1-144E-A878-E48AB4D949D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1042">
            <a:extLst>
              <a:ext uri="{FF2B5EF4-FFF2-40B4-BE49-F238E27FC236}">
                <a16:creationId xmlns:a16="http://schemas.microsoft.com/office/drawing/2014/main" id="{F5898064-8BFE-3548-B586-9BFF9D37D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923988"/>
            <a:ext cx="4372388" cy="129266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Recall reading assignment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i="1" dirty="0"/>
              <a:t>Angular size; arcseconds (pp. 27-28)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i="1" dirty="0"/>
              <a:t>Parallax, parsecs, absolute magnitude, distance modulus (pp. 489-493)</a:t>
            </a:r>
            <a:endParaRPr lang="en-US" alt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1A547A-CE4B-FE3B-5731-C513FFE22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CD2ECD9-975C-D261-16D9-2CBAE63EE9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828800"/>
            <a:ext cx="7772400" cy="2590800"/>
          </a:xfrm>
        </p:spPr>
        <p:txBody>
          <a:bodyPr/>
          <a:lstStyle/>
          <a:p>
            <a:r>
              <a:rPr lang="en-US" altLang="en-US" sz="6000" dirty="0">
                <a:solidFill>
                  <a:srgbClr val="66FFFF"/>
                </a:solidFill>
              </a:rPr>
              <a:t>Review questions coming …</a:t>
            </a:r>
            <a:endParaRPr lang="en-US" altLang="en-US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70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3C68DD23-734F-C9E3-E9CD-B1DC6EBD1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1E0A9C70-AB6A-98B0-4B05-7EFD2EBEE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30E6DBE-459D-C17F-7C7A-40F61EFA9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4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7B271959-F9F6-12AE-EDF4-3F2BF20C5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34CCB4AF-60AD-755D-497E-129BAD7DB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56" y="1967061"/>
            <a:ext cx="594360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the resolution of a good telescope? 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</a:t>
            </a:r>
            <a:r>
              <a:rPr lang="en-US" altLang="en-US" sz="2400" b="1" dirty="0"/>
              <a:t>1 light year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b="1" dirty="0"/>
              <a:t>6 AU’s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/>
              <a:t>1 am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D</a:t>
            </a:r>
            <a:r>
              <a:rPr lang="en-US" altLang="en-US" sz="2400" dirty="0">
                <a:solidFill>
                  <a:srgbClr val="FF0000"/>
                </a:solidFill>
              </a:rPr>
              <a:t>	</a:t>
            </a:r>
            <a:r>
              <a:rPr lang="en-US" altLang="en-US" sz="2400" b="1" dirty="0">
                <a:solidFill>
                  <a:srgbClr val="FF0000"/>
                </a:solidFill>
              </a:rPr>
              <a:t>1 as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</a:t>
            </a:r>
            <a:r>
              <a:rPr lang="en-US" altLang="en-US" sz="2400" b="1" dirty="0"/>
              <a:t>200 feet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F171201F-62A2-68EE-3867-56BAAB77C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5204EDF3-9EB2-1F8A-AD33-8CC864455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B883B7C8-A7D6-5E7E-00AA-ECBAD1AD9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E00FF4FD-2286-372C-DA57-E5695E038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4F08C0FD-6EA1-A419-52CA-F92BBEBC4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7363D829-5783-6D45-AB2E-DC1997F4E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AEE781BA-D89C-DE8F-7512-EB0EE9BB9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C7774E59-D1FF-EA4B-EA39-1CF76AED0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A396D8EE-9817-A2D9-F8A3-2DA6961C4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346D66C5-BB00-67F4-2A7C-DCB3B4ABA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384261B5-C384-0BE3-437A-DA0C68043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D1B98FE1-4898-5B04-E51C-6C621B183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37CA2657-2BD8-3FD8-7111-CA1178522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1D92296B-4DB3-F63F-38BC-D4EDC0CEA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85C9C742-C975-1779-8E9B-879C40BDD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0B97027C-FCCA-F7DF-A684-B675E085A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528FD0A4-EDA9-86C3-5E42-3FB8F3F80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55E1DF2F-DA15-43F6-78B1-240721456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183BE8A0-A01C-AF8B-469A-9B1B76124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CFA4868E-4860-AF5A-120F-246BB94DF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521FC2A2-278D-304A-EEE0-B7CF0F17C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0A5A0DEE-3E46-D5F1-EA5E-9671C9DD3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1D3D62CE-69B3-EF60-87E4-5D702E9B5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18A92D24-58C1-060A-82FD-AA49FD09A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09B8DDE7-EEA7-8278-41B0-18E3E3525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4270B369-01F7-936C-66D0-30A94583A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0539E844-C9CA-A193-EE89-2581EBA26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3E2BAC1E-647E-CA4E-9C83-ADDD5A2F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6CF92337-05D8-8135-CBD7-C6916A258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52612" name="Text Box 36">
            <a:extLst>
              <a:ext uri="{FF2B5EF4-FFF2-40B4-BE49-F238E27FC236}">
                <a16:creationId xmlns:a16="http://schemas.microsoft.com/office/drawing/2014/main" id="{AD0AFB03-A451-ADBB-DC8B-F04E8F382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125E5FC7-FBC6-DC35-D2A7-041B8AF4F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  <p:bldP spid="1526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3FDBD-715E-E386-708A-31D2EA320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8CBF11F7-A333-82B7-B03B-32601544E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1F9EAA72-215E-B315-FCD3-33068CDCC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55C9EF7A-EA57-B062-32CF-FB39D251AA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5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DA406BDF-5CBB-404A-6E4D-2D2E88039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FAFEFA28-625C-1709-1E4E-3803C0A5B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56" y="1967061"/>
            <a:ext cx="59436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An 8-mg star looks … 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</a:t>
            </a:r>
            <a:r>
              <a:rPr lang="en-US" altLang="en-US" sz="2400" b="1" dirty="0"/>
              <a:t>very bright with the naked eye.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b="1" dirty="0"/>
              <a:t>faint but barely visible to the naked eye.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>
                <a:solidFill>
                  <a:srgbClr val="FF0000"/>
                </a:solidFill>
              </a:rPr>
              <a:t>too dim to see with the naked eye, but only a small telescope needed to see it.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	</a:t>
            </a:r>
            <a:r>
              <a:rPr lang="en-US" altLang="en-US" sz="2400" b="1" dirty="0"/>
              <a:t>only the largest telescopes in the world can photograph it.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</a:t>
            </a:r>
            <a:r>
              <a:rPr lang="en-US" altLang="en-US" sz="2400" b="1" dirty="0"/>
              <a:t>too dim to see in any telescope.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B39620CF-7B79-5BF0-FD8D-1A75773D5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6EC21184-3F65-F24A-E308-39CE19C20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BACA4CFB-0DF5-E34E-C6B1-092A46DA5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0E40F418-B4CE-07D2-825D-682E51B40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CE044766-05F0-0E3C-095B-347E0BB94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ECA2D540-09BB-8241-4B54-960EDB96C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B2CF07CD-44A6-7A7F-3C68-016E9C545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86497650-3E92-77CF-6815-BEDE27119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3AEF815F-74DB-364B-40F9-DEB7A2D09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DC0FEDFB-0536-2750-E06A-B42695EDB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7CB29D97-4AD9-D213-61FD-4C82E2BF1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74DE75A5-8E66-C52F-2768-8207A7586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0681A984-A92D-1223-1C46-42C977C98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2E6723CD-9652-6C01-860A-BA04B63FA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54453DD1-D599-F380-CB37-DA93585CE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15B7DE54-C00B-EC59-D99E-24531B28F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EACEE2A5-2D18-004E-B8D5-958E2C926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661F2C5C-84C7-5C10-CBFC-AA1F74A95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3D6323E6-0F23-2654-7A22-DFDC2BBF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C16829B4-633C-9BDC-8C26-7328C3EBE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33F447B7-454D-15D1-36C2-82571BE1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65D04071-38E5-D912-E904-E076AF51A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0D104A2F-AB2A-36D4-F4FB-62FF8B454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0B00CF79-331D-0225-23BC-50A0E8873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40F89FAA-2485-251F-C05A-08769777A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FD7ED75D-FF33-3A3F-87AB-7D459BA53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2AB1F70F-EF68-5C75-789F-2387E95E4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32C14B38-E7DE-F488-4747-56866D312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C5820805-6646-A621-5BB9-E63B48FDC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52612" name="Text Box 36">
            <a:extLst>
              <a:ext uri="{FF2B5EF4-FFF2-40B4-BE49-F238E27FC236}">
                <a16:creationId xmlns:a16="http://schemas.microsoft.com/office/drawing/2014/main" id="{F6E15573-2920-C7B9-E5EB-83DD94536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263DEE65-6A98-C967-0E5E-56818482F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  <p:extLst>
      <p:ext uri="{BB962C8B-B14F-4D97-AF65-F5344CB8AC3E}">
        <p14:creationId xmlns:p14="http://schemas.microsoft.com/office/powerpoint/2010/main" val="2487765112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  <p:bldP spid="1526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E8E12-4690-5CD0-2AB2-76F1C4627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F103B6F2-1176-74AD-A8C6-5D4FC7521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0549A3A9-5B28-6C51-3194-8F7BF4DF9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1AE96224-B020-426A-A990-54649025BB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6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D23BDD54-7C95-C0DD-252A-9BDA2FDA3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7CBC3744-5903-B7D1-4327-9B14120D4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56" y="1967061"/>
            <a:ext cx="6571544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large does the Moon </a:t>
            </a:r>
            <a:r>
              <a:rPr lang="en-US" altLang="en-US" sz="2400" b="1" u="sng" dirty="0">
                <a:solidFill>
                  <a:schemeClr val="accent2"/>
                </a:solidFill>
              </a:rPr>
              <a:t>look</a:t>
            </a:r>
            <a:r>
              <a:rPr lang="en-US" altLang="en-US" sz="2400" b="1" dirty="0">
                <a:solidFill>
                  <a:schemeClr val="accent2"/>
                </a:solidFill>
              </a:rPr>
              <a:t> in the sky, in diameter? 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>
                <a:solidFill>
                  <a:srgbClr val="FF0000"/>
                </a:solidFill>
              </a:rPr>
              <a:t>Half a degree.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b="1" dirty="0"/>
              <a:t>One astronomical unit.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/>
              <a:t>3,400 km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	</a:t>
            </a:r>
            <a:r>
              <a:rPr lang="en-US" altLang="en-US" sz="2400" b="1" dirty="0"/>
              <a:t>4 inches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</a:t>
            </a:r>
            <a:r>
              <a:rPr lang="en-US" altLang="en-US" sz="2400" b="1" dirty="0"/>
              <a:t>6 as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ACBB92D1-D43A-588E-B158-6764A98A2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48704B22-544F-5507-05BA-45A39075A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C0F09269-8A92-680A-72A1-D612F7C91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54DA359F-D084-603F-B55A-95FFD97B4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8F36175F-533C-210E-ABDC-E9D607DF1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E3605FC0-D388-E1CF-A66A-071A2FFF3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42ED5AAE-2C51-5743-2825-9C8D59E85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553FEE04-08F7-0F16-C6BD-BE48A3CEF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A47C6858-CD5A-87DD-10A9-F1AE9EC5E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B3DD9F92-129E-45ED-BC63-25A5884B5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8658C0C9-B920-B80C-07B6-E5978BA7F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91642F88-55DB-D472-6449-44FC109F1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04804247-596F-2686-D997-9CD73447A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BBC9FA02-179E-B430-BEC5-6738BF495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9DB33732-3CF0-0BDF-C856-C2BB00DA7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E1143F5E-F20B-7768-570F-2E788C8EC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F64B4869-BCCC-F0DE-5C83-F9AECF7D3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B826624B-F85D-85AA-BC99-868DE8B99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EBFF9D7E-3A9D-B289-D38A-22AABE868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842B8492-58E4-5BD4-4CA2-5EA6519FB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EE38A153-FA43-5CC1-D982-7C3F45120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5F09A054-E912-9EF0-C2FD-CA9E2956C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2C998CCD-B421-2E58-B80B-D827D7FF5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201315D0-64C5-D8EB-B0E8-6E62CE83F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9BCF0F32-22CB-1FDC-19B1-214C166E9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D6C73439-36BE-F9F5-08C7-E7D48B948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82B9DC8A-6191-A559-FF22-69FADE0CE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145DC535-5101-535A-8D26-4FDCC5FE2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EFF52CC9-79B6-32D2-C98B-436EF4704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7B953A63-16C1-29E9-E023-78B6FF442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  <p:extLst>
      <p:ext uri="{BB962C8B-B14F-4D97-AF65-F5344CB8AC3E}">
        <p14:creationId xmlns:p14="http://schemas.microsoft.com/office/powerpoint/2010/main" val="136749835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Text Box 3">
            <a:extLst>
              <a:ext uri="{FF2B5EF4-FFF2-40B4-BE49-F238E27FC236}">
                <a16:creationId xmlns:a16="http://schemas.microsoft.com/office/drawing/2014/main" id="{170C78E9-AFEA-8C4B-85CD-632468149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5561" y="91611"/>
            <a:ext cx="34339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How do we know</a:t>
            </a:r>
          </a:p>
          <a:p>
            <a:pPr algn="ctr"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the distance to the stars?</a:t>
            </a:r>
            <a:endParaRPr lang="en-US" altLang="x-none" dirty="0"/>
          </a:p>
        </p:txBody>
      </p:sp>
      <p:sp>
        <p:nvSpPr>
          <p:cNvPr id="173060" name="Text Box 4">
            <a:extLst>
              <a:ext uri="{FF2B5EF4-FFF2-40B4-BE49-F238E27FC236}">
                <a16:creationId xmlns:a16="http://schemas.microsoft.com/office/drawing/2014/main" id="{43F9FD6B-88EE-7D4A-94BC-22756833E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361" y="866775"/>
            <a:ext cx="30476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(Close-by stars,  for a start.)</a:t>
            </a:r>
            <a:endParaRPr lang="en-US" altLang="x-none" dirty="0"/>
          </a:p>
        </p:txBody>
      </p:sp>
      <p:sp>
        <p:nvSpPr>
          <p:cNvPr id="173061" name="Text Box 5">
            <a:extLst>
              <a:ext uri="{FF2B5EF4-FFF2-40B4-BE49-F238E27FC236}">
                <a16:creationId xmlns:a16="http://schemas.microsoft.com/office/drawing/2014/main" id="{3E124A27-C8E0-D743-8A73-A0F945309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0762" y="1597025"/>
            <a:ext cx="53732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x-none" sz="1800" b="1" dirty="0"/>
              <a:t>• Close-by stars seem to move on tiny ellipses,</a:t>
            </a:r>
          </a:p>
          <a:p>
            <a:pPr>
              <a:defRPr/>
            </a:pPr>
            <a:r>
              <a:rPr lang="en-US" altLang="x-none" sz="1800" b="1" dirty="0"/>
              <a:t>     once a year</a:t>
            </a:r>
          </a:p>
          <a:p>
            <a:pPr>
              <a:defRPr/>
            </a:pPr>
            <a:r>
              <a:rPr lang="en-US" altLang="x-none" sz="1800" b="1" dirty="0"/>
              <a:t>• Reflection of the motion of Earth around the Sun</a:t>
            </a:r>
          </a:p>
          <a:p>
            <a:pPr>
              <a:defRPr/>
            </a:pPr>
            <a:r>
              <a:rPr lang="en-US" altLang="x-none" sz="1800" b="1" dirty="0"/>
              <a:t>• Most (far-away) stars move very little</a:t>
            </a:r>
            <a:endParaRPr lang="en-US" altLang="x-none" sz="1800" dirty="0"/>
          </a:p>
        </p:txBody>
      </p:sp>
      <p:sp>
        <p:nvSpPr>
          <p:cNvPr id="173062" name="Text Box 6">
            <a:extLst>
              <a:ext uri="{FF2B5EF4-FFF2-40B4-BE49-F238E27FC236}">
                <a16:creationId xmlns:a16="http://schemas.microsoft.com/office/drawing/2014/main" id="{20DE52FC-7CFC-AD4A-B66E-EC41C993A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5075" y="3055938"/>
            <a:ext cx="5278438" cy="20494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Measure parallax:</a:t>
            </a:r>
            <a:endParaRPr lang="en-US" altLang="x-none" dirty="0"/>
          </a:p>
          <a:p>
            <a:pPr algn="ctr">
              <a:defRPr/>
            </a:pPr>
            <a:r>
              <a:rPr lang="en-US" altLang="x-none" b="1" i="1" dirty="0">
                <a:solidFill>
                  <a:schemeClr val="accent2"/>
                </a:solidFill>
              </a:rPr>
              <a:t>the closer the star, the larger the ellipse</a:t>
            </a:r>
            <a:endParaRPr lang="en-US" altLang="x-none" dirty="0"/>
          </a:p>
          <a:p>
            <a:pPr algn="ctr">
              <a:defRPr/>
            </a:pPr>
            <a:r>
              <a:rPr lang="en-US" altLang="x-none" dirty="0"/>
              <a:t>Parallax = 1 as  </a:t>
            </a:r>
            <a:r>
              <a:rPr lang="en-US" altLang="x-none" sz="3200" b="1" dirty="0">
                <a:solidFill>
                  <a:srgbClr val="FFFF00"/>
                </a:solidFill>
              </a:rPr>
              <a:t>↔</a:t>
            </a:r>
            <a:r>
              <a:rPr lang="en-US" altLang="x-none" dirty="0"/>
              <a:t> distance 1 parsec (pc)</a:t>
            </a:r>
          </a:p>
          <a:p>
            <a:pPr algn="ctr">
              <a:defRPr/>
            </a:pPr>
            <a:r>
              <a:rPr lang="en-US" altLang="x-none" dirty="0">
                <a:solidFill>
                  <a:srgbClr val="00CC00"/>
                </a:solidFill>
              </a:rPr>
              <a:t>1 pc = 3.26 light years</a:t>
            </a:r>
            <a:endParaRPr lang="en-US" altLang="x-none" dirty="0"/>
          </a:p>
          <a:p>
            <a:pPr algn="ctr">
              <a:defRPr/>
            </a:pPr>
            <a:r>
              <a:rPr lang="en-US" altLang="x-none" b="1" dirty="0"/>
              <a:t>Formula: distance[pc] = 1/parallax[as]</a:t>
            </a:r>
            <a:endParaRPr lang="en-US" altLang="x-none" dirty="0"/>
          </a:p>
        </p:txBody>
      </p:sp>
      <p:sp>
        <p:nvSpPr>
          <p:cNvPr id="173063" name="Text Box 7">
            <a:extLst>
              <a:ext uri="{FF2B5EF4-FFF2-40B4-BE49-F238E27FC236}">
                <a16:creationId xmlns:a16="http://schemas.microsoft.com/office/drawing/2014/main" id="{167D5C40-D61B-7040-8FAB-9CC383539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0762" y="5398294"/>
            <a:ext cx="4992264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2000" b="1" dirty="0">
                <a:solidFill>
                  <a:schemeClr val="accent2"/>
                </a:solidFill>
              </a:rPr>
              <a:t>Practical limit on precision: Gaia spacecraft</a:t>
            </a:r>
            <a:endParaRPr lang="en-US" altLang="x-none" sz="1800" b="1" dirty="0"/>
          </a:p>
          <a:p>
            <a:pPr>
              <a:defRPr/>
            </a:pPr>
            <a:r>
              <a:rPr lang="en-US" altLang="x-none" sz="1800" b="1" dirty="0"/>
              <a:t>• 0.1 mas (limits distance to ~ 2 kpc, </a:t>
            </a:r>
          </a:p>
          <a:p>
            <a:pPr>
              <a:defRPr/>
            </a:pPr>
            <a:r>
              <a:rPr lang="en-US" altLang="x-none" sz="1800" b="1" dirty="0"/>
              <a:t>                  a bit beyond the Solar neighborhood)</a:t>
            </a:r>
          </a:p>
          <a:p>
            <a:pPr>
              <a:defRPr/>
            </a:pPr>
            <a:r>
              <a:rPr lang="en-US" altLang="x-none" sz="1800" b="1" dirty="0"/>
              <a:t>• stars brighter than 17 mg</a:t>
            </a:r>
            <a:endParaRPr lang="en-US" altLang="x-none" dirty="0"/>
          </a:p>
        </p:txBody>
      </p:sp>
      <p:sp>
        <p:nvSpPr>
          <p:cNvPr id="173064" name="Rectangle 8">
            <a:extLst>
              <a:ext uri="{FF2B5EF4-FFF2-40B4-BE49-F238E27FC236}">
                <a16:creationId xmlns:a16="http://schemas.microsoft.com/office/drawing/2014/main" id="{9CC50114-CB74-A144-94D1-95336878AE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87875" y="1050925"/>
            <a:ext cx="3276600" cy="685800"/>
          </a:xfrm>
        </p:spPr>
        <p:txBody>
          <a:bodyPr/>
          <a:lstStyle/>
          <a:p>
            <a:pPr>
              <a:defRPr/>
            </a:pPr>
            <a:r>
              <a:rPr lang="en-US" altLang="x-none" sz="3200" b="1" i="1" dirty="0">
                <a:solidFill>
                  <a:srgbClr val="FF0000"/>
                </a:solidFill>
              </a:rPr>
              <a:t>Parallax</a:t>
            </a:r>
            <a:endParaRPr lang="en-US" altLang="x-none" sz="2400" b="1" i="1" dirty="0">
              <a:solidFill>
                <a:srgbClr val="FF0000"/>
              </a:solidFill>
            </a:endParaRPr>
          </a:p>
        </p:txBody>
      </p:sp>
      <p:pic>
        <p:nvPicPr>
          <p:cNvPr id="3" name="Picture 2" descr="A screenshot of a solar system&#10;&#10;Description automatically generated">
            <a:extLst>
              <a:ext uri="{FF2B5EF4-FFF2-40B4-BE49-F238E27FC236}">
                <a16:creationId xmlns:a16="http://schemas.microsoft.com/office/drawing/2014/main" id="{CBA2C33E-53B3-D147-A945-7C965582B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40" y="0"/>
            <a:ext cx="35806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1" name="Text Box 5">
            <a:extLst>
              <a:ext uri="{FF2B5EF4-FFF2-40B4-BE49-F238E27FC236}">
                <a16:creationId xmlns:a16="http://schemas.microsoft.com/office/drawing/2014/main" id="{3E124A27-C8E0-D743-8A73-A0F945309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8" y="523219"/>
            <a:ext cx="339387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1800" b="1" dirty="0"/>
              <a:t>• Close-by stars seem to move on</a:t>
            </a:r>
          </a:p>
          <a:p>
            <a:pPr>
              <a:defRPr/>
            </a:pPr>
            <a:r>
              <a:rPr lang="en-US" altLang="x-none" sz="1800" b="1" dirty="0"/>
              <a:t>   tiny ellipses, once a year</a:t>
            </a:r>
          </a:p>
        </p:txBody>
      </p:sp>
      <p:sp>
        <p:nvSpPr>
          <p:cNvPr id="173062" name="Text Box 6">
            <a:extLst>
              <a:ext uri="{FF2B5EF4-FFF2-40B4-BE49-F238E27FC236}">
                <a16:creationId xmlns:a16="http://schemas.microsoft.com/office/drawing/2014/main" id="{20DE52FC-7CFC-AD4A-B66E-EC41C993A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3627" y="0"/>
            <a:ext cx="5238935" cy="169277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 i="1" dirty="0">
                <a:solidFill>
                  <a:schemeClr val="accent2"/>
                </a:solidFill>
              </a:rPr>
              <a:t>The closer the star, the larger the ellipse</a:t>
            </a:r>
            <a:endParaRPr lang="en-US" altLang="x-none" dirty="0"/>
          </a:p>
          <a:p>
            <a:pPr algn="ctr">
              <a:defRPr/>
            </a:pPr>
            <a:r>
              <a:rPr lang="en-US" altLang="x-none" dirty="0"/>
              <a:t>Parallax = 1 as  </a:t>
            </a:r>
            <a:r>
              <a:rPr lang="en-US" altLang="x-none" sz="3200" b="1" dirty="0">
                <a:solidFill>
                  <a:srgbClr val="FFFF00"/>
                </a:solidFill>
              </a:rPr>
              <a:t>↔</a:t>
            </a:r>
            <a:r>
              <a:rPr lang="en-US" altLang="x-none" dirty="0"/>
              <a:t> distance 1 parsec (pc)</a:t>
            </a:r>
          </a:p>
          <a:p>
            <a:pPr algn="ctr">
              <a:defRPr/>
            </a:pPr>
            <a:r>
              <a:rPr lang="en-US" altLang="x-none" dirty="0">
                <a:solidFill>
                  <a:srgbClr val="00CC00"/>
                </a:solidFill>
              </a:rPr>
              <a:t>1 pc = 3.26 light years</a:t>
            </a:r>
            <a:endParaRPr lang="en-US" altLang="x-none" dirty="0"/>
          </a:p>
          <a:p>
            <a:pPr algn="ctr">
              <a:defRPr/>
            </a:pPr>
            <a:r>
              <a:rPr lang="en-US" altLang="x-none" b="1" dirty="0"/>
              <a:t>Formula: distance[pc] = 1/parallax[as]</a:t>
            </a:r>
            <a:endParaRPr lang="en-US" altLang="x-none" dirty="0"/>
          </a:p>
        </p:txBody>
      </p:sp>
      <p:sp>
        <p:nvSpPr>
          <p:cNvPr id="173064" name="Rectangle 8">
            <a:extLst>
              <a:ext uri="{FF2B5EF4-FFF2-40B4-BE49-F238E27FC236}">
                <a16:creationId xmlns:a16="http://schemas.microsoft.com/office/drawing/2014/main" id="{9CC50114-CB74-A144-94D1-95336878AE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15038" y="0"/>
            <a:ext cx="2132162" cy="685800"/>
          </a:xfrm>
        </p:spPr>
        <p:txBody>
          <a:bodyPr/>
          <a:lstStyle/>
          <a:p>
            <a:pPr>
              <a:defRPr/>
            </a:pPr>
            <a:r>
              <a:rPr lang="en-US" altLang="x-none" sz="3200" b="1" i="1" dirty="0">
                <a:solidFill>
                  <a:srgbClr val="FF0000"/>
                </a:solidFill>
              </a:rPr>
              <a:t>Parallax</a:t>
            </a:r>
            <a:endParaRPr lang="en-US" altLang="x-none" sz="2400" b="1" i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7D0A81-0C8A-8D43-937F-0A1F964F19F0}"/>
              </a:ext>
            </a:extLst>
          </p:cNvPr>
          <p:cNvSpPr txBox="1"/>
          <p:nvPr/>
        </p:nvSpPr>
        <p:spPr>
          <a:xfrm>
            <a:off x="3352800" y="1824507"/>
            <a:ext cx="1697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solidFill>
                  <a:srgbClr val="FF0000"/>
                </a:solidFill>
              </a:rPr>
              <a:t>Examples: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565A2-02AF-FC47-989F-3CED7D52D819}"/>
              </a:ext>
            </a:extLst>
          </p:cNvPr>
          <p:cNvSpPr txBox="1"/>
          <p:nvPr/>
        </p:nvSpPr>
        <p:spPr>
          <a:xfrm>
            <a:off x="228600" y="2371226"/>
            <a:ext cx="8311891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Proxima Centauri:        </a:t>
            </a:r>
            <a:r>
              <a:rPr lang="en-US" sz="2000" i="1" dirty="0">
                <a:solidFill>
                  <a:srgbClr val="C00000"/>
                </a:solidFill>
              </a:rPr>
              <a:t>distance</a:t>
            </a:r>
            <a:r>
              <a:rPr lang="en-US" sz="2000" dirty="0"/>
              <a:t> 4 </a:t>
            </a:r>
            <a:r>
              <a:rPr lang="en-US" sz="2000" dirty="0" err="1"/>
              <a:t>ly</a:t>
            </a:r>
            <a:r>
              <a:rPr lang="en-US" sz="2000" dirty="0"/>
              <a:t> = 1.3 pc (very close)</a:t>
            </a:r>
          </a:p>
          <a:p>
            <a:r>
              <a:rPr lang="en-US" sz="2000" dirty="0"/>
              <a:t>                                        </a:t>
            </a:r>
            <a:r>
              <a:rPr lang="en-US" sz="2000" i="1" dirty="0">
                <a:solidFill>
                  <a:srgbClr val="C00000"/>
                </a:solidFill>
              </a:rPr>
              <a:t>parallax</a:t>
            </a:r>
            <a:r>
              <a:rPr lang="en-US" sz="2000" dirty="0"/>
              <a:t> </a:t>
            </a:r>
            <a:r>
              <a:rPr lang="en-US" sz="2000" b="1" dirty="0"/>
              <a:t>0.7 as </a:t>
            </a:r>
            <a:r>
              <a:rPr lang="en-US" sz="2000" dirty="0"/>
              <a:t>(observable with a large telescope)</a:t>
            </a:r>
          </a:p>
          <a:p>
            <a:endParaRPr lang="en-US" sz="2000" dirty="0"/>
          </a:p>
          <a:p>
            <a:r>
              <a:rPr lang="en-US" sz="2000" b="1" dirty="0">
                <a:solidFill>
                  <a:schemeClr val="accent2"/>
                </a:solidFill>
              </a:rPr>
              <a:t>Regulus (</a:t>
            </a:r>
            <a:r>
              <a:rPr lang="en-US" sz="2000" b="1" dirty="0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sz="2000" b="1" dirty="0">
                <a:solidFill>
                  <a:schemeClr val="accent2"/>
                </a:solidFill>
              </a:rPr>
              <a:t> Leonis):      </a:t>
            </a:r>
            <a:r>
              <a:rPr lang="en-US" sz="2000" i="1" dirty="0">
                <a:solidFill>
                  <a:srgbClr val="C00000"/>
                </a:solidFill>
              </a:rPr>
              <a:t>distance</a:t>
            </a:r>
            <a:r>
              <a:rPr lang="en-US" sz="2000" dirty="0"/>
              <a:t> 79 </a:t>
            </a:r>
            <a:r>
              <a:rPr lang="en-US" sz="2000" dirty="0" err="1"/>
              <a:t>ly</a:t>
            </a:r>
            <a:r>
              <a:rPr lang="en-US" sz="2000" dirty="0"/>
              <a:t> = 24 pc (in Solar Neighborhood)</a:t>
            </a:r>
          </a:p>
          <a:p>
            <a:r>
              <a:rPr lang="en-US" sz="2000" dirty="0"/>
              <a:t>                                        </a:t>
            </a:r>
            <a:r>
              <a:rPr lang="en-US" sz="2000" i="1" dirty="0">
                <a:solidFill>
                  <a:srgbClr val="C00000"/>
                </a:solidFill>
              </a:rPr>
              <a:t>parallax</a:t>
            </a:r>
            <a:r>
              <a:rPr lang="en-US" sz="2000" dirty="0"/>
              <a:t> </a:t>
            </a:r>
            <a:r>
              <a:rPr lang="en-US" sz="2000" b="1" dirty="0"/>
              <a:t>0.04 as </a:t>
            </a:r>
          </a:p>
          <a:p>
            <a:endParaRPr lang="en-US" sz="2000" dirty="0"/>
          </a:p>
          <a:p>
            <a:r>
              <a:rPr lang="en-US" sz="2000" b="1" dirty="0">
                <a:solidFill>
                  <a:schemeClr val="accent2"/>
                </a:solidFill>
              </a:rPr>
              <a:t>Betelgeuse (</a:t>
            </a:r>
            <a:r>
              <a:rPr lang="en-US" sz="2000" b="1" dirty="0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sz="2000" b="1" dirty="0">
                <a:solidFill>
                  <a:schemeClr val="accent2"/>
                </a:solidFill>
              </a:rPr>
              <a:t> Orionis): </a:t>
            </a:r>
            <a:r>
              <a:rPr lang="en-US" sz="2000" i="1" dirty="0">
                <a:solidFill>
                  <a:srgbClr val="C00000"/>
                </a:solidFill>
              </a:rPr>
              <a:t>distance</a:t>
            </a:r>
            <a:r>
              <a:rPr lang="en-US" sz="2000" dirty="0"/>
              <a:t> 520 </a:t>
            </a:r>
            <a:r>
              <a:rPr lang="en-US" sz="2000" dirty="0" err="1"/>
              <a:t>ly</a:t>
            </a:r>
            <a:r>
              <a:rPr lang="en-US" sz="2000" dirty="0"/>
              <a:t> = 160 pc (still in Solar Neighborhood)</a:t>
            </a:r>
          </a:p>
          <a:p>
            <a:r>
              <a:rPr lang="en-US" sz="2000" dirty="0"/>
              <a:t>                                        </a:t>
            </a:r>
            <a:r>
              <a:rPr lang="en-US" sz="2000" i="1" dirty="0">
                <a:solidFill>
                  <a:srgbClr val="C00000"/>
                </a:solidFill>
              </a:rPr>
              <a:t>parallax</a:t>
            </a:r>
            <a:r>
              <a:rPr lang="en-US" sz="2000" dirty="0"/>
              <a:t> </a:t>
            </a:r>
            <a:r>
              <a:rPr lang="en-US" sz="2000" b="1" dirty="0"/>
              <a:t>6.3 mas </a:t>
            </a:r>
            <a:r>
              <a:rPr lang="en-US" sz="2000" dirty="0"/>
              <a:t>(tiny but still observable)</a:t>
            </a:r>
          </a:p>
          <a:p>
            <a:endParaRPr lang="en-US" sz="2000" dirty="0"/>
          </a:p>
          <a:p>
            <a:r>
              <a:rPr lang="en-US" sz="2000" b="1" dirty="0">
                <a:solidFill>
                  <a:schemeClr val="accent2"/>
                </a:solidFill>
              </a:rPr>
              <a:t>Center of the Galaxy:   </a:t>
            </a:r>
            <a:r>
              <a:rPr lang="en-US" sz="2000" i="1" dirty="0">
                <a:solidFill>
                  <a:srgbClr val="C00000"/>
                </a:solidFill>
              </a:rPr>
              <a:t>distance</a:t>
            </a:r>
            <a:r>
              <a:rPr lang="en-US" sz="2000" dirty="0"/>
              <a:t> 25,000 </a:t>
            </a:r>
            <a:r>
              <a:rPr lang="en-US" sz="2000" dirty="0" err="1"/>
              <a:t>ly</a:t>
            </a:r>
            <a:r>
              <a:rPr lang="en-US" sz="2000" dirty="0"/>
              <a:t> = 8,000 pc </a:t>
            </a:r>
          </a:p>
          <a:p>
            <a:r>
              <a:rPr lang="en-US" sz="2000" dirty="0"/>
              <a:t>                                        </a:t>
            </a:r>
            <a:r>
              <a:rPr lang="en-US" sz="2000" i="1" dirty="0">
                <a:solidFill>
                  <a:srgbClr val="C00000"/>
                </a:solidFill>
              </a:rPr>
              <a:t>parallax</a:t>
            </a:r>
            <a:r>
              <a:rPr lang="en-US" sz="2000" dirty="0"/>
              <a:t> </a:t>
            </a:r>
            <a:r>
              <a:rPr lang="en-US" sz="2000" b="1" dirty="0"/>
              <a:t>0.125 mas </a:t>
            </a:r>
            <a:r>
              <a:rPr lang="en-US" sz="2000" dirty="0"/>
              <a:t>(</a:t>
            </a:r>
            <a:r>
              <a:rPr lang="en-US" sz="2000" dirty="0" err="1"/>
              <a:t>unobservably</a:t>
            </a:r>
            <a:r>
              <a:rPr lang="en-US" sz="2000" dirty="0"/>
              <a:t> tiny)</a:t>
            </a:r>
          </a:p>
          <a:p>
            <a:endParaRPr lang="en-US" sz="2000" dirty="0"/>
          </a:p>
          <a:p>
            <a:r>
              <a:rPr lang="en-US" sz="2000" b="1" dirty="0">
                <a:solidFill>
                  <a:schemeClr val="accent2"/>
                </a:solidFill>
              </a:rPr>
              <a:t>Andromeda galaxy:      </a:t>
            </a:r>
            <a:r>
              <a:rPr lang="en-US" sz="2000" i="1" dirty="0">
                <a:solidFill>
                  <a:srgbClr val="C00000"/>
                </a:solidFill>
              </a:rPr>
              <a:t>distance</a:t>
            </a:r>
            <a:r>
              <a:rPr lang="en-US" sz="2000" dirty="0"/>
              <a:t> 2 million </a:t>
            </a:r>
            <a:r>
              <a:rPr lang="en-US" sz="2000" dirty="0" err="1"/>
              <a:t>ly</a:t>
            </a:r>
            <a:r>
              <a:rPr lang="en-US" sz="2000" dirty="0"/>
              <a:t> = 700,000 pc </a:t>
            </a:r>
          </a:p>
          <a:p>
            <a:r>
              <a:rPr lang="en-US" sz="2000" dirty="0"/>
              <a:t>                                        </a:t>
            </a:r>
            <a:r>
              <a:rPr lang="en-US" sz="2000" i="1" dirty="0">
                <a:solidFill>
                  <a:srgbClr val="C00000"/>
                </a:solidFill>
              </a:rPr>
              <a:t>parallax</a:t>
            </a:r>
            <a:r>
              <a:rPr lang="en-US" sz="2000" dirty="0"/>
              <a:t> </a:t>
            </a:r>
            <a:r>
              <a:rPr lang="en-US" sz="2000" b="1" dirty="0"/>
              <a:t>0.00013 mas </a:t>
            </a:r>
            <a:r>
              <a:rPr lang="en-US" sz="2000" dirty="0"/>
              <a:t>(</a:t>
            </a:r>
            <a:r>
              <a:rPr lang="en-US" sz="2000" dirty="0" err="1"/>
              <a:t>unobservably</a:t>
            </a:r>
            <a:r>
              <a:rPr lang="en-US" sz="2000" dirty="0"/>
              <a:t> tiny)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40DE7C-EB5D-4441-AF17-D91C668FC82E}"/>
              </a:ext>
            </a:extLst>
          </p:cNvPr>
          <p:cNvSpPr txBox="1"/>
          <p:nvPr/>
        </p:nvSpPr>
        <p:spPr>
          <a:xfrm>
            <a:off x="0" y="1169550"/>
            <a:ext cx="3459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Note: 1 mas = 0.001 as</a:t>
            </a:r>
          </a:p>
        </p:txBody>
      </p:sp>
    </p:spTree>
    <p:extLst>
      <p:ext uri="{BB962C8B-B14F-4D97-AF65-F5344CB8AC3E}">
        <p14:creationId xmlns:p14="http://schemas.microsoft.com/office/powerpoint/2010/main" val="897988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254E5A74-514C-C049-939E-6AB38BEC1B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x-none" sz="6000" dirty="0">
                <a:solidFill>
                  <a:srgbClr val="00FFFF"/>
                </a:solidFill>
              </a:rPr>
              <a:t>Questions coming …</a:t>
            </a:r>
            <a:endParaRPr lang="en-US" altLang="x-none" dirty="0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>
            <a:extLst>
              <a:ext uri="{FF2B5EF4-FFF2-40B4-BE49-F238E27FC236}">
                <a16:creationId xmlns:a16="http://schemas.microsoft.com/office/drawing/2014/main" id="{C1126065-0FC5-3F4D-9D79-6F44875EA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77155" name="Text Box 3">
            <a:extLst>
              <a:ext uri="{FF2B5EF4-FFF2-40B4-BE49-F238E27FC236}">
                <a16:creationId xmlns:a16="http://schemas.microsoft.com/office/drawing/2014/main" id="{F991D154-3F67-2B44-84CD-703AC35BB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77156" name="Rectangle 4">
            <a:extLst>
              <a:ext uri="{FF2B5EF4-FFF2-40B4-BE49-F238E27FC236}">
                <a16:creationId xmlns:a16="http://schemas.microsoft.com/office/drawing/2014/main" id="{7BD7DC5D-50E8-4C42-9AA7-BC57C29EDC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7 </a:t>
            </a:r>
          </a:p>
        </p:txBody>
      </p:sp>
      <p:sp>
        <p:nvSpPr>
          <p:cNvPr id="177157" name="Text Box 5">
            <a:extLst>
              <a:ext uri="{FF2B5EF4-FFF2-40B4-BE49-F238E27FC236}">
                <a16:creationId xmlns:a16="http://schemas.microsoft.com/office/drawing/2014/main" id="{DCD80F4A-B3F5-4148-8421-08AC29F75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77158" name="Text Box 6">
            <a:extLst>
              <a:ext uri="{FF2B5EF4-FFF2-40B4-BE49-F238E27FC236}">
                <a16:creationId xmlns:a16="http://schemas.microsoft.com/office/drawing/2014/main" id="{550FA1E7-278E-7341-B3CF-4CCD313D0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1857375"/>
            <a:ext cx="86868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What is parallax?</a:t>
            </a: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 Far away stars appear dimmer in the sky.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B  </a:t>
            </a:r>
            <a:r>
              <a:rPr lang="en-US" altLang="x-none" sz="2400" b="1" dirty="0"/>
              <a:t>Stars make one loop around the whole sky in one year.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C</a:t>
            </a:r>
            <a:r>
              <a:rPr lang="en-US" altLang="x-none" sz="2400" dirty="0">
                <a:solidFill>
                  <a:srgbClr val="FF0000"/>
                </a:solidFill>
              </a:rPr>
              <a:t> </a:t>
            </a:r>
            <a:r>
              <a:rPr lang="en-US" altLang="x-none" sz="2400" b="1" dirty="0">
                <a:solidFill>
                  <a:srgbClr val="FF0000"/>
                </a:solidFill>
              </a:rPr>
              <a:t> Stars move in tiny ellipses in the sky, once a year.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  </a:t>
            </a:r>
            <a:r>
              <a:rPr lang="en-US" altLang="x-none" sz="2400" b="1" dirty="0"/>
              <a:t>The telescope must follow the star’s apparent daily motion.</a:t>
            </a:r>
          </a:p>
        </p:txBody>
      </p:sp>
      <p:sp>
        <p:nvSpPr>
          <p:cNvPr id="177159" name="Text Box 7">
            <a:extLst>
              <a:ext uri="{FF2B5EF4-FFF2-40B4-BE49-F238E27FC236}">
                <a16:creationId xmlns:a16="http://schemas.microsoft.com/office/drawing/2014/main" id="{BD41F7E0-4418-C744-93B0-6AB067ED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77160" name="Text Box 8">
            <a:extLst>
              <a:ext uri="{FF2B5EF4-FFF2-40B4-BE49-F238E27FC236}">
                <a16:creationId xmlns:a16="http://schemas.microsoft.com/office/drawing/2014/main" id="{DE3AFBBD-9875-1D4D-8089-EA97D6689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77161" name="Text Box 9">
            <a:extLst>
              <a:ext uri="{FF2B5EF4-FFF2-40B4-BE49-F238E27FC236}">
                <a16:creationId xmlns:a16="http://schemas.microsoft.com/office/drawing/2014/main" id="{BD509737-1139-4146-B7EC-591334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77162" name="Text Box 10">
            <a:extLst>
              <a:ext uri="{FF2B5EF4-FFF2-40B4-BE49-F238E27FC236}">
                <a16:creationId xmlns:a16="http://schemas.microsoft.com/office/drawing/2014/main" id="{CAF31839-50D2-3142-8E9A-ED95D9511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77163" name="Text Box 11">
            <a:extLst>
              <a:ext uri="{FF2B5EF4-FFF2-40B4-BE49-F238E27FC236}">
                <a16:creationId xmlns:a16="http://schemas.microsoft.com/office/drawing/2014/main" id="{104B43BE-42E2-2A4B-BA03-2EC5A1CB6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77164" name="Text Box 12">
            <a:extLst>
              <a:ext uri="{FF2B5EF4-FFF2-40B4-BE49-F238E27FC236}">
                <a16:creationId xmlns:a16="http://schemas.microsoft.com/office/drawing/2014/main" id="{B5270FD4-5565-104C-A214-3C497B201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77165" name="Text Box 13">
            <a:extLst>
              <a:ext uri="{FF2B5EF4-FFF2-40B4-BE49-F238E27FC236}">
                <a16:creationId xmlns:a16="http://schemas.microsoft.com/office/drawing/2014/main" id="{0884E414-6655-6D49-BE5A-65D0E7BA6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77166" name="Text Box 14">
            <a:extLst>
              <a:ext uri="{FF2B5EF4-FFF2-40B4-BE49-F238E27FC236}">
                <a16:creationId xmlns:a16="http://schemas.microsoft.com/office/drawing/2014/main" id="{A04C97F1-349F-2A43-9C6C-6D3FDF96C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77167" name="Text Box 15">
            <a:extLst>
              <a:ext uri="{FF2B5EF4-FFF2-40B4-BE49-F238E27FC236}">
                <a16:creationId xmlns:a16="http://schemas.microsoft.com/office/drawing/2014/main" id="{43CE196C-5A4A-814B-8691-15D36D7DD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77168" name="Text Box 16">
            <a:extLst>
              <a:ext uri="{FF2B5EF4-FFF2-40B4-BE49-F238E27FC236}">
                <a16:creationId xmlns:a16="http://schemas.microsoft.com/office/drawing/2014/main" id="{ECA37EB5-81D6-0D43-9B45-E6A493CD2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77169" name="Text Box 17">
            <a:extLst>
              <a:ext uri="{FF2B5EF4-FFF2-40B4-BE49-F238E27FC236}">
                <a16:creationId xmlns:a16="http://schemas.microsoft.com/office/drawing/2014/main" id="{3B717F85-C4B0-4F40-9616-AF18BF63C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77170" name="Text Box 18">
            <a:extLst>
              <a:ext uri="{FF2B5EF4-FFF2-40B4-BE49-F238E27FC236}">
                <a16:creationId xmlns:a16="http://schemas.microsoft.com/office/drawing/2014/main" id="{204E6CE4-C847-BD47-A603-D50E11E3B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77171" name="Text Box 19">
            <a:extLst>
              <a:ext uri="{FF2B5EF4-FFF2-40B4-BE49-F238E27FC236}">
                <a16:creationId xmlns:a16="http://schemas.microsoft.com/office/drawing/2014/main" id="{A1E4A61E-F4E9-F244-A579-09752EB18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77172" name="Text Box 20">
            <a:extLst>
              <a:ext uri="{FF2B5EF4-FFF2-40B4-BE49-F238E27FC236}">
                <a16:creationId xmlns:a16="http://schemas.microsoft.com/office/drawing/2014/main" id="{F6B84448-63DF-B24F-99D6-4EF544BD5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77173" name="Text Box 21">
            <a:extLst>
              <a:ext uri="{FF2B5EF4-FFF2-40B4-BE49-F238E27FC236}">
                <a16:creationId xmlns:a16="http://schemas.microsoft.com/office/drawing/2014/main" id="{5C1EAAD4-EC62-C44D-BB17-9D70DC362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77174" name="Text Box 22">
            <a:extLst>
              <a:ext uri="{FF2B5EF4-FFF2-40B4-BE49-F238E27FC236}">
                <a16:creationId xmlns:a16="http://schemas.microsoft.com/office/drawing/2014/main" id="{F6DAAF77-F133-F349-BC2C-716ECFB50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77175" name="Text Box 23">
            <a:extLst>
              <a:ext uri="{FF2B5EF4-FFF2-40B4-BE49-F238E27FC236}">
                <a16:creationId xmlns:a16="http://schemas.microsoft.com/office/drawing/2014/main" id="{EB091323-D0A8-F14C-9640-907734B59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77176" name="Text Box 24">
            <a:extLst>
              <a:ext uri="{FF2B5EF4-FFF2-40B4-BE49-F238E27FC236}">
                <a16:creationId xmlns:a16="http://schemas.microsoft.com/office/drawing/2014/main" id="{453150CA-E5B5-CC42-8F34-2A169468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77177" name="Text Box 25">
            <a:extLst>
              <a:ext uri="{FF2B5EF4-FFF2-40B4-BE49-F238E27FC236}">
                <a16:creationId xmlns:a16="http://schemas.microsoft.com/office/drawing/2014/main" id="{B920F581-6BFD-D24F-86ED-26203CEE3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77178" name="Text Box 26">
            <a:extLst>
              <a:ext uri="{FF2B5EF4-FFF2-40B4-BE49-F238E27FC236}">
                <a16:creationId xmlns:a16="http://schemas.microsoft.com/office/drawing/2014/main" id="{74DE915E-47D9-E643-82E3-FDE4EB874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77179" name="Text Box 27">
            <a:extLst>
              <a:ext uri="{FF2B5EF4-FFF2-40B4-BE49-F238E27FC236}">
                <a16:creationId xmlns:a16="http://schemas.microsoft.com/office/drawing/2014/main" id="{DB3185BD-EF3B-534E-BE3D-F3DFD9A99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77180" name="Text Box 28">
            <a:extLst>
              <a:ext uri="{FF2B5EF4-FFF2-40B4-BE49-F238E27FC236}">
                <a16:creationId xmlns:a16="http://schemas.microsoft.com/office/drawing/2014/main" id="{0BFACE84-4323-0F47-87CB-C935AEEF2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77181" name="Text Box 29">
            <a:extLst>
              <a:ext uri="{FF2B5EF4-FFF2-40B4-BE49-F238E27FC236}">
                <a16:creationId xmlns:a16="http://schemas.microsoft.com/office/drawing/2014/main" id="{F0941041-762E-8D4A-958E-6B34BC134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77182" name="Text Box 30">
            <a:extLst>
              <a:ext uri="{FF2B5EF4-FFF2-40B4-BE49-F238E27FC236}">
                <a16:creationId xmlns:a16="http://schemas.microsoft.com/office/drawing/2014/main" id="{D69A48B4-1111-0348-A724-A709BD9C0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77183" name="Text Box 31">
            <a:extLst>
              <a:ext uri="{FF2B5EF4-FFF2-40B4-BE49-F238E27FC236}">
                <a16:creationId xmlns:a16="http://schemas.microsoft.com/office/drawing/2014/main" id="{AE3C3C2B-5703-3F45-BE3E-B5CE8C3D2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77184" name="Text Box 32">
            <a:extLst>
              <a:ext uri="{FF2B5EF4-FFF2-40B4-BE49-F238E27FC236}">
                <a16:creationId xmlns:a16="http://schemas.microsoft.com/office/drawing/2014/main" id="{BE222586-ABE2-A24A-BDB0-A467A5226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77185" name="Text Box 33">
            <a:extLst>
              <a:ext uri="{FF2B5EF4-FFF2-40B4-BE49-F238E27FC236}">
                <a16:creationId xmlns:a16="http://schemas.microsoft.com/office/drawing/2014/main" id="{61BC3B61-55F4-F84C-AF5A-CF63C6298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77186" name="Text Box 34">
            <a:extLst>
              <a:ext uri="{FF2B5EF4-FFF2-40B4-BE49-F238E27FC236}">
                <a16:creationId xmlns:a16="http://schemas.microsoft.com/office/drawing/2014/main" id="{01D1B0DD-FAC2-2845-A0AB-DFB6C14FF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77187" name="Text Box 35">
            <a:extLst>
              <a:ext uri="{FF2B5EF4-FFF2-40B4-BE49-F238E27FC236}">
                <a16:creationId xmlns:a16="http://schemas.microsoft.com/office/drawing/2014/main" id="{DFE57176-172E-0944-B762-20D63F522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77188" name="Text Box 36">
            <a:extLst>
              <a:ext uri="{FF2B5EF4-FFF2-40B4-BE49-F238E27FC236}">
                <a16:creationId xmlns:a16="http://schemas.microsoft.com/office/drawing/2014/main" id="{F08E0B9F-197B-804F-9415-F9D747D6A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 animBg="1" autoUpdateAnimBg="0"/>
      <p:bldP spid="177155" grpId="0" animBg="1" autoUpdateAnimBg="0"/>
      <p:bldP spid="177157" grpId="0" animBg="1" autoUpdateAnimBg="0"/>
      <p:bldP spid="177158" grpId="0" autoUpdateAnimBg="0"/>
      <p:bldP spid="177158" grpId="1" autoUpdateAnimBg="0"/>
      <p:bldP spid="177159" grpId="0" animBg="1" autoUpdateAnimBg="0"/>
      <p:bldP spid="177160" grpId="0" animBg="1" autoUpdateAnimBg="0"/>
      <p:bldP spid="177161" grpId="0" animBg="1" autoUpdateAnimBg="0"/>
      <p:bldP spid="177162" grpId="0" animBg="1" autoUpdateAnimBg="0"/>
      <p:bldP spid="177163" grpId="0" animBg="1" autoUpdateAnimBg="0"/>
      <p:bldP spid="177164" grpId="0" animBg="1" autoUpdateAnimBg="0"/>
      <p:bldP spid="177165" grpId="0" animBg="1" autoUpdateAnimBg="0"/>
      <p:bldP spid="177166" grpId="0" animBg="1" autoUpdateAnimBg="0"/>
      <p:bldP spid="177167" grpId="0" animBg="1" autoUpdateAnimBg="0"/>
      <p:bldP spid="177168" grpId="0" animBg="1" autoUpdateAnimBg="0"/>
      <p:bldP spid="177169" grpId="0" animBg="1" autoUpdateAnimBg="0"/>
      <p:bldP spid="177170" grpId="0" animBg="1" autoUpdateAnimBg="0"/>
      <p:bldP spid="177171" grpId="0" animBg="1" autoUpdateAnimBg="0"/>
      <p:bldP spid="177172" grpId="0" animBg="1" autoUpdateAnimBg="0"/>
      <p:bldP spid="177173" grpId="0" animBg="1" autoUpdateAnimBg="0"/>
      <p:bldP spid="177174" grpId="0" animBg="1" autoUpdateAnimBg="0"/>
      <p:bldP spid="177175" grpId="0" animBg="1" autoUpdateAnimBg="0"/>
      <p:bldP spid="177176" grpId="0" animBg="1" autoUpdateAnimBg="0"/>
      <p:bldP spid="177177" grpId="0" animBg="1" autoUpdateAnimBg="0"/>
      <p:bldP spid="177178" grpId="0" animBg="1" autoUpdateAnimBg="0"/>
      <p:bldP spid="177179" grpId="0" animBg="1" autoUpdateAnimBg="0"/>
      <p:bldP spid="177180" grpId="0" animBg="1" autoUpdateAnimBg="0"/>
      <p:bldP spid="177181" grpId="0" animBg="1" autoUpdateAnimBg="0"/>
      <p:bldP spid="177182" grpId="0" animBg="1" autoUpdateAnimBg="0"/>
      <p:bldP spid="177183" grpId="0" animBg="1" autoUpdateAnimBg="0"/>
      <p:bldP spid="177184" grpId="0" animBg="1" autoUpdateAnimBg="0"/>
      <p:bldP spid="177185" grpId="0" animBg="1" autoUpdateAnimBg="0"/>
      <p:bldP spid="177186" grpId="0" animBg="1" autoUpdateAnimBg="0"/>
      <p:bldP spid="177187" grpId="0" animBg="1" autoUpdateAnimBg="0"/>
      <p:bldP spid="17718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>
            <a:extLst>
              <a:ext uri="{FF2B5EF4-FFF2-40B4-BE49-F238E27FC236}">
                <a16:creationId xmlns:a16="http://schemas.microsoft.com/office/drawing/2014/main" id="{C1126065-0FC5-3F4D-9D79-6F44875EA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77155" name="Text Box 3">
            <a:extLst>
              <a:ext uri="{FF2B5EF4-FFF2-40B4-BE49-F238E27FC236}">
                <a16:creationId xmlns:a16="http://schemas.microsoft.com/office/drawing/2014/main" id="{F991D154-3F67-2B44-84CD-703AC35BB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77156" name="Rectangle 4">
            <a:extLst>
              <a:ext uri="{FF2B5EF4-FFF2-40B4-BE49-F238E27FC236}">
                <a16:creationId xmlns:a16="http://schemas.microsoft.com/office/drawing/2014/main" id="{7BD7DC5D-50E8-4C42-9AA7-BC57C29EDC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8 </a:t>
            </a:r>
          </a:p>
        </p:txBody>
      </p:sp>
      <p:sp>
        <p:nvSpPr>
          <p:cNvPr id="177157" name="Text Box 5">
            <a:extLst>
              <a:ext uri="{FF2B5EF4-FFF2-40B4-BE49-F238E27FC236}">
                <a16:creationId xmlns:a16="http://schemas.microsoft.com/office/drawing/2014/main" id="{DCD80F4A-B3F5-4148-8421-08AC29F75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77158" name="Text Box 6">
            <a:extLst>
              <a:ext uri="{FF2B5EF4-FFF2-40B4-BE49-F238E27FC236}">
                <a16:creationId xmlns:a16="http://schemas.microsoft.com/office/drawing/2014/main" id="{550FA1E7-278E-7341-B3CF-4CCD313D0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1" y="2130500"/>
            <a:ext cx="8534399" cy="326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marL="0" indent="0"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How large an effect is parallax?</a:t>
            </a:r>
          </a:p>
          <a:p>
            <a:pPr marL="0" indent="0">
              <a:buNone/>
              <a:defRPr/>
            </a:pP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 Very large: stars move all the way around the sky in a year.</a:t>
            </a:r>
            <a:r>
              <a:rPr lang="en-US" altLang="x-none" b="1" dirty="0">
                <a:solidFill>
                  <a:srgbClr val="00CC00"/>
                </a:solidFill>
              </a:rPr>
              <a:t> </a:t>
            </a:r>
          </a:p>
          <a:p>
            <a:pPr>
              <a:buFont typeface="Arial" charset="0"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B</a:t>
            </a:r>
            <a:r>
              <a:rPr lang="en-US" altLang="x-none" sz="2400" b="1" dirty="0"/>
              <a:t>  Large. You can see it by the naked eye without any difficulty.</a:t>
            </a:r>
          </a:p>
          <a:p>
            <a:pPr marL="0" indent="0"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C </a:t>
            </a:r>
            <a:r>
              <a:rPr lang="en-US" altLang="x-none" sz="2400" b="1" dirty="0">
                <a:solidFill>
                  <a:srgbClr val="FF0000"/>
                </a:solidFill>
              </a:rPr>
              <a:t>Tiny. We need a very precise telescope to detect it.</a:t>
            </a:r>
          </a:p>
          <a:p>
            <a:pPr marL="0" indent="0"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</a:t>
            </a:r>
            <a:r>
              <a:rPr lang="en-US" altLang="x-none" sz="2400" dirty="0"/>
              <a:t> </a:t>
            </a:r>
            <a:r>
              <a:rPr lang="en-US" altLang="x-none" sz="2400" b="1" dirty="0"/>
              <a:t> Extremely tiny, invisible even with the largest telescopes.</a:t>
            </a:r>
          </a:p>
        </p:txBody>
      </p:sp>
      <p:sp>
        <p:nvSpPr>
          <p:cNvPr id="177159" name="Text Box 7">
            <a:extLst>
              <a:ext uri="{FF2B5EF4-FFF2-40B4-BE49-F238E27FC236}">
                <a16:creationId xmlns:a16="http://schemas.microsoft.com/office/drawing/2014/main" id="{BD41F7E0-4418-C744-93B0-6AB067ED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77160" name="Text Box 8">
            <a:extLst>
              <a:ext uri="{FF2B5EF4-FFF2-40B4-BE49-F238E27FC236}">
                <a16:creationId xmlns:a16="http://schemas.microsoft.com/office/drawing/2014/main" id="{DE3AFBBD-9875-1D4D-8089-EA97D6689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77161" name="Text Box 9">
            <a:extLst>
              <a:ext uri="{FF2B5EF4-FFF2-40B4-BE49-F238E27FC236}">
                <a16:creationId xmlns:a16="http://schemas.microsoft.com/office/drawing/2014/main" id="{BD509737-1139-4146-B7EC-591334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77162" name="Text Box 10">
            <a:extLst>
              <a:ext uri="{FF2B5EF4-FFF2-40B4-BE49-F238E27FC236}">
                <a16:creationId xmlns:a16="http://schemas.microsoft.com/office/drawing/2014/main" id="{CAF31839-50D2-3142-8E9A-ED95D9511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77163" name="Text Box 11">
            <a:extLst>
              <a:ext uri="{FF2B5EF4-FFF2-40B4-BE49-F238E27FC236}">
                <a16:creationId xmlns:a16="http://schemas.microsoft.com/office/drawing/2014/main" id="{104B43BE-42E2-2A4B-BA03-2EC5A1CB6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77164" name="Text Box 12">
            <a:extLst>
              <a:ext uri="{FF2B5EF4-FFF2-40B4-BE49-F238E27FC236}">
                <a16:creationId xmlns:a16="http://schemas.microsoft.com/office/drawing/2014/main" id="{B5270FD4-5565-104C-A214-3C497B201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77165" name="Text Box 13">
            <a:extLst>
              <a:ext uri="{FF2B5EF4-FFF2-40B4-BE49-F238E27FC236}">
                <a16:creationId xmlns:a16="http://schemas.microsoft.com/office/drawing/2014/main" id="{0884E414-6655-6D49-BE5A-65D0E7BA6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77166" name="Text Box 14">
            <a:extLst>
              <a:ext uri="{FF2B5EF4-FFF2-40B4-BE49-F238E27FC236}">
                <a16:creationId xmlns:a16="http://schemas.microsoft.com/office/drawing/2014/main" id="{A04C97F1-349F-2A43-9C6C-6D3FDF96C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77167" name="Text Box 15">
            <a:extLst>
              <a:ext uri="{FF2B5EF4-FFF2-40B4-BE49-F238E27FC236}">
                <a16:creationId xmlns:a16="http://schemas.microsoft.com/office/drawing/2014/main" id="{43CE196C-5A4A-814B-8691-15D36D7DD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77168" name="Text Box 16">
            <a:extLst>
              <a:ext uri="{FF2B5EF4-FFF2-40B4-BE49-F238E27FC236}">
                <a16:creationId xmlns:a16="http://schemas.microsoft.com/office/drawing/2014/main" id="{ECA37EB5-81D6-0D43-9B45-E6A493CD2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77169" name="Text Box 17">
            <a:extLst>
              <a:ext uri="{FF2B5EF4-FFF2-40B4-BE49-F238E27FC236}">
                <a16:creationId xmlns:a16="http://schemas.microsoft.com/office/drawing/2014/main" id="{3B717F85-C4B0-4F40-9616-AF18BF63C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77170" name="Text Box 18">
            <a:extLst>
              <a:ext uri="{FF2B5EF4-FFF2-40B4-BE49-F238E27FC236}">
                <a16:creationId xmlns:a16="http://schemas.microsoft.com/office/drawing/2014/main" id="{204E6CE4-C847-BD47-A603-D50E11E3B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77171" name="Text Box 19">
            <a:extLst>
              <a:ext uri="{FF2B5EF4-FFF2-40B4-BE49-F238E27FC236}">
                <a16:creationId xmlns:a16="http://schemas.microsoft.com/office/drawing/2014/main" id="{A1E4A61E-F4E9-F244-A579-09752EB18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77172" name="Text Box 20">
            <a:extLst>
              <a:ext uri="{FF2B5EF4-FFF2-40B4-BE49-F238E27FC236}">
                <a16:creationId xmlns:a16="http://schemas.microsoft.com/office/drawing/2014/main" id="{F6B84448-63DF-B24F-99D6-4EF544BD5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77173" name="Text Box 21">
            <a:extLst>
              <a:ext uri="{FF2B5EF4-FFF2-40B4-BE49-F238E27FC236}">
                <a16:creationId xmlns:a16="http://schemas.microsoft.com/office/drawing/2014/main" id="{5C1EAAD4-EC62-C44D-BB17-9D70DC362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77174" name="Text Box 22">
            <a:extLst>
              <a:ext uri="{FF2B5EF4-FFF2-40B4-BE49-F238E27FC236}">
                <a16:creationId xmlns:a16="http://schemas.microsoft.com/office/drawing/2014/main" id="{F6DAAF77-F133-F349-BC2C-716ECFB50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77175" name="Text Box 23">
            <a:extLst>
              <a:ext uri="{FF2B5EF4-FFF2-40B4-BE49-F238E27FC236}">
                <a16:creationId xmlns:a16="http://schemas.microsoft.com/office/drawing/2014/main" id="{EB091323-D0A8-F14C-9640-907734B59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77176" name="Text Box 24">
            <a:extLst>
              <a:ext uri="{FF2B5EF4-FFF2-40B4-BE49-F238E27FC236}">
                <a16:creationId xmlns:a16="http://schemas.microsoft.com/office/drawing/2014/main" id="{453150CA-E5B5-CC42-8F34-2A169468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77177" name="Text Box 25">
            <a:extLst>
              <a:ext uri="{FF2B5EF4-FFF2-40B4-BE49-F238E27FC236}">
                <a16:creationId xmlns:a16="http://schemas.microsoft.com/office/drawing/2014/main" id="{B920F581-6BFD-D24F-86ED-26203CEE3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77178" name="Text Box 26">
            <a:extLst>
              <a:ext uri="{FF2B5EF4-FFF2-40B4-BE49-F238E27FC236}">
                <a16:creationId xmlns:a16="http://schemas.microsoft.com/office/drawing/2014/main" id="{74DE915E-47D9-E643-82E3-FDE4EB874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77179" name="Text Box 27">
            <a:extLst>
              <a:ext uri="{FF2B5EF4-FFF2-40B4-BE49-F238E27FC236}">
                <a16:creationId xmlns:a16="http://schemas.microsoft.com/office/drawing/2014/main" id="{DB3185BD-EF3B-534E-BE3D-F3DFD9A99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77180" name="Text Box 28">
            <a:extLst>
              <a:ext uri="{FF2B5EF4-FFF2-40B4-BE49-F238E27FC236}">
                <a16:creationId xmlns:a16="http://schemas.microsoft.com/office/drawing/2014/main" id="{0BFACE84-4323-0F47-87CB-C935AEEF2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77181" name="Text Box 29">
            <a:extLst>
              <a:ext uri="{FF2B5EF4-FFF2-40B4-BE49-F238E27FC236}">
                <a16:creationId xmlns:a16="http://schemas.microsoft.com/office/drawing/2014/main" id="{F0941041-762E-8D4A-958E-6B34BC134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77182" name="Text Box 30">
            <a:extLst>
              <a:ext uri="{FF2B5EF4-FFF2-40B4-BE49-F238E27FC236}">
                <a16:creationId xmlns:a16="http://schemas.microsoft.com/office/drawing/2014/main" id="{D69A48B4-1111-0348-A724-A709BD9C0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77183" name="Text Box 31">
            <a:extLst>
              <a:ext uri="{FF2B5EF4-FFF2-40B4-BE49-F238E27FC236}">
                <a16:creationId xmlns:a16="http://schemas.microsoft.com/office/drawing/2014/main" id="{AE3C3C2B-5703-3F45-BE3E-B5CE8C3D2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77184" name="Text Box 32">
            <a:extLst>
              <a:ext uri="{FF2B5EF4-FFF2-40B4-BE49-F238E27FC236}">
                <a16:creationId xmlns:a16="http://schemas.microsoft.com/office/drawing/2014/main" id="{BE222586-ABE2-A24A-BDB0-A467A5226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77185" name="Text Box 33">
            <a:extLst>
              <a:ext uri="{FF2B5EF4-FFF2-40B4-BE49-F238E27FC236}">
                <a16:creationId xmlns:a16="http://schemas.microsoft.com/office/drawing/2014/main" id="{61BC3B61-55F4-F84C-AF5A-CF63C6298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77186" name="Text Box 34">
            <a:extLst>
              <a:ext uri="{FF2B5EF4-FFF2-40B4-BE49-F238E27FC236}">
                <a16:creationId xmlns:a16="http://schemas.microsoft.com/office/drawing/2014/main" id="{01D1B0DD-FAC2-2845-A0AB-DFB6C14FF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77187" name="Text Box 35">
            <a:extLst>
              <a:ext uri="{FF2B5EF4-FFF2-40B4-BE49-F238E27FC236}">
                <a16:creationId xmlns:a16="http://schemas.microsoft.com/office/drawing/2014/main" id="{DFE57176-172E-0944-B762-20D63F522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77188" name="Text Box 36">
            <a:extLst>
              <a:ext uri="{FF2B5EF4-FFF2-40B4-BE49-F238E27FC236}">
                <a16:creationId xmlns:a16="http://schemas.microsoft.com/office/drawing/2014/main" id="{F08E0B9F-197B-804F-9415-F9D747D6A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943" y="5426149"/>
            <a:ext cx="81645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 dirty="0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205656338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 animBg="1" autoUpdateAnimBg="0"/>
      <p:bldP spid="177155" grpId="0" animBg="1" autoUpdateAnimBg="0"/>
      <p:bldP spid="177157" grpId="0" animBg="1" autoUpdateAnimBg="0"/>
      <p:bldP spid="177158" grpId="0" autoUpdateAnimBg="0"/>
      <p:bldP spid="177158" grpId="1" autoUpdateAnimBg="0"/>
      <p:bldP spid="177159" grpId="0" animBg="1" autoUpdateAnimBg="0"/>
      <p:bldP spid="177160" grpId="0" animBg="1" autoUpdateAnimBg="0"/>
      <p:bldP spid="177161" grpId="0" animBg="1" autoUpdateAnimBg="0"/>
      <p:bldP spid="177162" grpId="0" animBg="1" autoUpdateAnimBg="0"/>
      <p:bldP spid="177163" grpId="0" animBg="1" autoUpdateAnimBg="0"/>
      <p:bldP spid="177164" grpId="0" animBg="1" autoUpdateAnimBg="0"/>
      <p:bldP spid="177165" grpId="0" animBg="1" autoUpdateAnimBg="0"/>
      <p:bldP spid="177166" grpId="0" animBg="1" autoUpdateAnimBg="0"/>
      <p:bldP spid="177167" grpId="0" animBg="1" autoUpdateAnimBg="0"/>
      <p:bldP spid="177168" grpId="0" animBg="1" autoUpdateAnimBg="0"/>
      <p:bldP spid="177169" grpId="0" animBg="1" autoUpdateAnimBg="0"/>
      <p:bldP spid="177170" grpId="0" animBg="1" autoUpdateAnimBg="0"/>
      <p:bldP spid="177171" grpId="0" animBg="1" autoUpdateAnimBg="0"/>
      <p:bldP spid="177172" grpId="0" animBg="1" autoUpdateAnimBg="0"/>
      <p:bldP spid="177173" grpId="0" animBg="1" autoUpdateAnimBg="0"/>
      <p:bldP spid="177174" grpId="0" animBg="1" autoUpdateAnimBg="0"/>
      <p:bldP spid="177175" grpId="0" animBg="1" autoUpdateAnimBg="0"/>
      <p:bldP spid="177176" grpId="0" animBg="1" autoUpdateAnimBg="0"/>
      <p:bldP spid="177177" grpId="0" animBg="1" autoUpdateAnimBg="0"/>
      <p:bldP spid="177178" grpId="0" animBg="1" autoUpdateAnimBg="0"/>
      <p:bldP spid="177179" grpId="0" animBg="1" autoUpdateAnimBg="0"/>
      <p:bldP spid="177180" grpId="0" animBg="1" autoUpdateAnimBg="0"/>
      <p:bldP spid="177181" grpId="0" animBg="1" autoUpdateAnimBg="0"/>
      <p:bldP spid="177182" grpId="0" animBg="1" autoUpdateAnimBg="0"/>
      <p:bldP spid="177183" grpId="0" animBg="1" autoUpdateAnimBg="0"/>
      <p:bldP spid="177184" grpId="0" animBg="1" autoUpdateAnimBg="0"/>
      <p:bldP spid="177185" grpId="0" animBg="1" autoUpdateAnimBg="0"/>
      <p:bldP spid="177186" grpId="0" animBg="1" autoUpdateAnimBg="0"/>
      <p:bldP spid="177187" grpId="0" animBg="1" autoUpdateAnimBg="0"/>
      <p:bldP spid="177188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ext Box 2">
            <a:extLst>
              <a:ext uri="{FF2B5EF4-FFF2-40B4-BE49-F238E27FC236}">
                <a16:creationId xmlns:a16="http://schemas.microsoft.com/office/drawing/2014/main" id="{5689425F-5053-7240-8792-24BCFE7B0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81251" name="Text Box 3">
            <a:extLst>
              <a:ext uri="{FF2B5EF4-FFF2-40B4-BE49-F238E27FC236}">
                <a16:creationId xmlns:a16="http://schemas.microsoft.com/office/drawing/2014/main" id="{0388864B-4149-634B-B557-061B5FD5A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181252" name="Rectangle 4">
            <a:extLst>
              <a:ext uri="{FF2B5EF4-FFF2-40B4-BE49-F238E27FC236}">
                <a16:creationId xmlns:a16="http://schemas.microsoft.com/office/drawing/2014/main" id="{D733DE1E-FBA0-904F-ACE2-D5D73D1087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9 </a:t>
            </a:r>
          </a:p>
        </p:txBody>
      </p:sp>
      <p:sp>
        <p:nvSpPr>
          <p:cNvPr id="181253" name="Text Box 5">
            <a:extLst>
              <a:ext uri="{FF2B5EF4-FFF2-40B4-BE49-F238E27FC236}">
                <a16:creationId xmlns:a16="http://schemas.microsoft.com/office/drawing/2014/main" id="{29D24AC2-BCFC-D84F-AEEC-894BC6769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81254" name="Text Box 6">
            <a:extLst>
              <a:ext uri="{FF2B5EF4-FFF2-40B4-BE49-F238E27FC236}">
                <a16:creationId xmlns:a16="http://schemas.microsoft.com/office/drawing/2014/main" id="{98A2F11A-28F4-8240-BBF4-455513265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181255" name="Text Box 7">
            <a:extLst>
              <a:ext uri="{FF2B5EF4-FFF2-40B4-BE49-F238E27FC236}">
                <a16:creationId xmlns:a16="http://schemas.microsoft.com/office/drawing/2014/main" id="{4FACF714-C477-2645-A4BD-6500D6B95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81256" name="Text Box 8">
            <a:extLst>
              <a:ext uri="{FF2B5EF4-FFF2-40B4-BE49-F238E27FC236}">
                <a16:creationId xmlns:a16="http://schemas.microsoft.com/office/drawing/2014/main" id="{4C10F25E-E59B-D543-BD6F-5637ABF0A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81257" name="Text Box 9">
            <a:extLst>
              <a:ext uri="{FF2B5EF4-FFF2-40B4-BE49-F238E27FC236}">
                <a16:creationId xmlns:a16="http://schemas.microsoft.com/office/drawing/2014/main" id="{887AF121-375D-6E4E-BF63-8988D4170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81258" name="Text Box 10">
            <a:extLst>
              <a:ext uri="{FF2B5EF4-FFF2-40B4-BE49-F238E27FC236}">
                <a16:creationId xmlns:a16="http://schemas.microsoft.com/office/drawing/2014/main" id="{81897DB1-BE16-2D44-ADB1-80AA4B53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81259" name="Text Box 11">
            <a:extLst>
              <a:ext uri="{FF2B5EF4-FFF2-40B4-BE49-F238E27FC236}">
                <a16:creationId xmlns:a16="http://schemas.microsoft.com/office/drawing/2014/main" id="{8A071B10-F053-1B4F-9BBC-CD7970143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81260" name="Text Box 12">
            <a:extLst>
              <a:ext uri="{FF2B5EF4-FFF2-40B4-BE49-F238E27FC236}">
                <a16:creationId xmlns:a16="http://schemas.microsoft.com/office/drawing/2014/main" id="{B2C0B657-1E9E-7B4E-B9F1-E99D0133F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81261" name="Text Box 13">
            <a:extLst>
              <a:ext uri="{FF2B5EF4-FFF2-40B4-BE49-F238E27FC236}">
                <a16:creationId xmlns:a16="http://schemas.microsoft.com/office/drawing/2014/main" id="{8B305AD8-26C4-D544-9BD7-E6026C02E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81262" name="Text Box 14">
            <a:extLst>
              <a:ext uri="{FF2B5EF4-FFF2-40B4-BE49-F238E27FC236}">
                <a16:creationId xmlns:a16="http://schemas.microsoft.com/office/drawing/2014/main" id="{3D448F4B-CFF7-A24F-98A4-D5CB10658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81263" name="Text Box 15">
            <a:extLst>
              <a:ext uri="{FF2B5EF4-FFF2-40B4-BE49-F238E27FC236}">
                <a16:creationId xmlns:a16="http://schemas.microsoft.com/office/drawing/2014/main" id="{EAF33BBF-493D-E74F-B666-45C306370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81264" name="Text Box 16">
            <a:extLst>
              <a:ext uri="{FF2B5EF4-FFF2-40B4-BE49-F238E27FC236}">
                <a16:creationId xmlns:a16="http://schemas.microsoft.com/office/drawing/2014/main" id="{2626847E-0A6A-534C-BD87-87C8FD699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81265" name="Text Box 17">
            <a:extLst>
              <a:ext uri="{FF2B5EF4-FFF2-40B4-BE49-F238E27FC236}">
                <a16:creationId xmlns:a16="http://schemas.microsoft.com/office/drawing/2014/main" id="{639059B2-1699-A640-93C9-A36EE1BBC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81266" name="Text Box 18">
            <a:extLst>
              <a:ext uri="{FF2B5EF4-FFF2-40B4-BE49-F238E27FC236}">
                <a16:creationId xmlns:a16="http://schemas.microsoft.com/office/drawing/2014/main" id="{4DEB0931-4D58-C64C-B9D7-3C269F0D8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81267" name="Text Box 19">
            <a:extLst>
              <a:ext uri="{FF2B5EF4-FFF2-40B4-BE49-F238E27FC236}">
                <a16:creationId xmlns:a16="http://schemas.microsoft.com/office/drawing/2014/main" id="{36D82BFD-83B1-CF4B-8632-3377A7101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81268" name="Text Box 20">
            <a:extLst>
              <a:ext uri="{FF2B5EF4-FFF2-40B4-BE49-F238E27FC236}">
                <a16:creationId xmlns:a16="http://schemas.microsoft.com/office/drawing/2014/main" id="{D8C74D74-7505-6743-8C5F-33D38CD3A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81269" name="Text Box 21">
            <a:extLst>
              <a:ext uri="{FF2B5EF4-FFF2-40B4-BE49-F238E27FC236}">
                <a16:creationId xmlns:a16="http://schemas.microsoft.com/office/drawing/2014/main" id="{810C20CB-96BE-B047-9CA0-132F5ADE3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81270" name="Text Box 22">
            <a:extLst>
              <a:ext uri="{FF2B5EF4-FFF2-40B4-BE49-F238E27FC236}">
                <a16:creationId xmlns:a16="http://schemas.microsoft.com/office/drawing/2014/main" id="{C4038458-1D74-A847-A5CE-F54095AE9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81271" name="Text Box 23">
            <a:extLst>
              <a:ext uri="{FF2B5EF4-FFF2-40B4-BE49-F238E27FC236}">
                <a16:creationId xmlns:a16="http://schemas.microsoft.com/office/drawing/2014/main" id="{AFD44D6A-47A1-FA45-80F1-3569B129B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81272" name="Text Box 24">
            <a:extLst>
              <a:ext uri="{FF2B5EF4-FFF2-40B4-BE49-F238E27FC236}">
                <a16:creationId xmlns:a16="http://schemas.microsoft.com/office/drawing/2014/main" id="{3BC9D5D3-24F4-5647-B30E-EFFDF6964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81273" name="Text Box 25">
            <a:extLst>
              <a:ext uri="{FF2B5EF4-FFF2-40B4-BE49-F238E27FC236}">
                <a16:creationId xmlns:a16="http://schemas.microsoft.com/office/drawing/2014/main" id="{5D4F0CDF-5E53-9741-9DED-F6CBFCAEE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81274" name="Text Box 26">
            <a:extLst>
              <a:ext uri="{FF2B5EF4-FFF2-40B4-BE49-F238E27FC236}">
                <a16:creationId xmlns:a16="http://schemas.microsoft.com/office/drawing/2014/main" id="{CC18F3E0-5247-C241-8FD0-DCFEB01CE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81275" name="Text Box 27">
            <a:extLst>
              <a:ext uri="{FF2B5EF4-FFF2-40B4-BE49-F238E27FC236}">
                <a16:creationId xmlns:a16="http://schemas.microsoft.com/office/drawing/2014/main" id="{BAB68CA3-09EB-1848-882F-7494FE522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81276" name="Text Box 28">
            <a:extLst>
              <a:ext uri="{FF2B5EF4-FFF2-40B4-BE49-F238E27FC236}">
                <a16:creationId xmlns:a16="http://schemas.microsoft.com/office/drawing/2014/main" id="{AC0F9D71-D3F7-9F4E-8332-C2D099B1C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81277" name="Text Box 29">
            <a:extLst>
              <a:ext uri="{FF2B5EF4-FFF2-40B4-BE49-F238E27FC236}">
                <a16:creationId xmlns:a16="http://schemas.microsoft.com/office/drawing/2014/main" id="{98C90145-1942-8642-B319-AD6F99F6F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81278" name="Text Box 30">
            <a:extLst>
              <a:ext uri="{FF2B5EF4-FFF2-40B4-BE49-F238E27FC236}">
                <a16:creationId xmlns:a16="http://schemas.microsoft.com/office/drawing/2014/main" id="{EF0F95AA-3ED3-D845-B124-2EE0DA5C1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78013"/>
            <a:ext cx="84582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Polaris, the North Star, has its parallax measured</a:t>
            </a:r>
          </a:p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 as 0.01 arc seconds. How far is it?</a:t>
            </a:r>
          </a:p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  </a:t>
            </a:r>
            <a:r>
              <a:rPr lang="en-US" altLang="x-none" b="1" dirty="0"/>
              <a:t> </a:t>
            </a:r>
            <a:endParaRPr lang="en-US" altLang="x-none" b="1" dirty="0">
              <a:solidFill>
                <a:schemeClr val="accent2"/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A</a:t>
            </a:r>
            <a:r>
              <a:rPr lang="en-US" altLang="x-none" b="1" dirty="0"/>
              <a:t> One parsec. (That would be ~ 3 light years.)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B </a:t>
            </a:r>
            <a:r>
              <a:rPr lang="en-US" altLang="x-none" b="1" dirty="0"/>
              <a:t>A tenth of a parsec. (That would be ~ 1/3 of a light year.)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FF0000"/>
                </a:solidFill>
              </a:rPr>
              <a:t>C</a:t>
            </a:r>
            <a:r>
              <a:rPr lang="en-US" altLang="x-none" dirty="0">
                <a:solidFill>
                  <a:srgbClr val="FF0000"/>
                </a:solidFill>
              </a:rPr>
              <a:t> </a:t>
            </a:r>
            <a:r>
              <a:rPr lang="en-US" altLang="x-none" b="1" dirty="0">
                <a:solidFill>
                  <a:srgbClr val="FF0000"/>
                </a:solidFill>
              </a:rPr>
              <a:t>A hundred parsecs. (That would be ~ 300 light years.)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D</a:t>
            </a:r>
            <a:r>
              <a:rPr lang="en-US" altLang="x-none" dirty="0"/>
              <a:t> </a:t>
            </a:r>
            <a:r>
              <a:rPr lang="en-US" altLang="x-none" b="1" dirty="0"/>
              <a:t>Ten parsecs. (That would be ~ 30 light years.)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E</a:t>
            </a:r>
            <a:r>
              <a:rPr lang="en-US" altLang="x-none" dirty="0"/>
              <a:t> </a:t>
            </a:r>
            <a:r>
              <a:rPr lang="en-US" altLang="x-none" b="1" dirty="0"/>
              <a:t>A thousand parsecs. (That would be ~ 3000 light years.)</a:t>
            </a:r>
          </a:p>
          <a:p>
            <a:pPr>
              <a:defRPr/>
            </a:pPr>
            <a:endParaRPr lang="en-US" altLang="x-none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7C05A5-B220-9A48-85CE-299CF7483B66}"/>
              </a:ext>
            </a:extLst>
          </p:cNvPr>
          <p:cNvSpPr txBox="1"/>
          <p:nvPr/>
        </p:nvSpPr>
        <p:spPr>
          <a:xfrm>
            <a:off x="198783" y="16565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(45)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4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60000"/>
                            </p:stCondLst>
                            <p:childTnLst>
                              <p:par>
                                <p:cTn id="89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8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8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0" grpId="0" animBg="1" autoUpdateAnimBg="0"/>
      <p:bldP spid="181251" grpId="0" animBg="1" autoUpdateAnimBg="0"/>
      <p:bldP spid="181253" grpId="0" animBg="1" autoUpdateAnimBg="0"/>
      <p:bldP spid="181254" grpId="0" animBg="1" autoUpdateAnimBg="0"/>
      <p:bldP spid="181255" grpId="0" animBg="1" autoUpdateAnimBg="0"/>
      <p:bldP spid="181256" grpId="0" animBg="1" autoUpdateAnimBg="0"/>
      <p:bldP spid="181257" grpId="0" animBg="1" autoUpdateAnimBg="0"/>
      <p:bldP spid="181258" grpId="0" animBg="1" autoUpdateAnimBg="0"/>
      <p:bldP spid="181259" grpId="0" animBg="1" autoUpdateAnimBg="0"/>
      <p:bldP spid="181260" grpId="0" animBg="1" autoUpdateAnimBg="0"/>
      <p:bldP spid="181261" grpId="0" animBg="1" autoUpdateAnimBg="0"/>
      <p:bldP spid="181262" grpId="0" animBg="1" autoUpdateAnimBg="0"/>
      <p:bldP spid="181263" grpId="0" animBg="1" autoUpdateAnimBg="0"/>
      <p:bldP spid="181264" grpId="0" animBg="1" autoUpdateAnimBg="0"/>
      <p:bldP spid="181265" grpId="0" animBg="1" autoUpdateAnimBg="0"/>
      <p:bldP spid="181266" grpId="0" animBg="1" autoUpdateAnimBg="0"/>
      <p:bldP spid="181267" grpId="0" animBg="1" autoUpdateAnimBg="0"/>
      <p:bldP spid="181268" grpId="0" animBg="1" autoUpdateAnimBg="0"/>
      <p:bldP spid="181269" grpId="0" animBg="1" autoUpdateAnimBg="0"/>
      <p:bldP spid="181270" grpId="0" animBg="1" autoUpdateAnimBg="0"/>
      <p:bldP spid="181271" grpId="0" animBg="1" autoUpdateAnimBg="0"/>
      <p:bldP spid="181272" grpId="0" animBg="1" autoUpdateAnimBg="0"/>
      <p:bldP spid="181273" grpId="0" animBg="1" autoUpdateAnimBg="0"/>
      <p:bldP spid="181274" grpId="0" animBg="1" autoUpdateAnimBg="0"/>
      <p:bldP spid="181275" grpId="0" animBg="1" autoUpdateAnimBg="0"/>
      <p:bldP spid="181276" grpId="0" animBg="1" autoUpdateAnimBg="0"/>
      <p:bldP spid="181277" grpId="0" animBg="1" autoUpdateAnimBg="0"/>
      <p:bldP spid="181278" grpId="0" autoUpdateAnimBg="0"/>
      <p:bldP spid="181278" grpId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7">
            <a:extLst>
              <a:ext uri="{FF2B5EF4-FFF2-40B4-BE49-F238E27FC236}">
                <a16:creationId xmlns:a16="http://schemas.microsoft.com/office/drawing/2014/main" id="{9DF1D899-E06F-B142-9AB7-2799B63E3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013" y="4267200"/>
            <a:ext cx="39385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3300"/>
                </a:solidFill>
              </a:rPr>
              <a:t>A star</a:t>
            </a:r>
            <a:r>
              <a:rPr lang="ja-JP" altLang="en-US" sz="2000" b="1">
                <a:solidFill>
                  <a:srgbClr val="FF3300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2000" b="1">
                <a:solidFill>
                  <a:srgbClr val="FF3300"/>
                </a:solidFill>
              </a:rPr>
              <a:t>s absolute magnitude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3300"/>
                </a:solidFill>
              </a:rPr>
              <a:t> how bright it would look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3300"/>
                </a:solidFill>
              </a:rPr>
              <a:t>from 10 pc (32.6 light years) away.</a:t>
            </a:r>
            <a:endParaRPr lang="en-US" altLang="en-US" sz="2400"/>
          </a:p>
        </p:txBody>
      </p:sp>
      <p:sp>
        <p:nvSpPr>
          <p:cNvPr id="48131" name="Text Box 8">
            <a:extLst>
              <a:ext uri="{FF2B5EF4-FFF2-40B4-BE49-F238E27FC236}">
                <a16:creationId xmlns:a16="http://schemas.microsoft.com/office/drawing/2014/main" id="{01BA0A1B-F93C-1443-BF9B-925BC0C92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050925"/>
            <a:ext cx="25638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How bright it looks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(m)</a:t>
            </a:r>
            <a:endParaRPr lang="en-US" altLang="en-US" sz="2400"/>
          </a:p>
        </p:txBody>
      </p:sp>
      <p:sp>
        <p:nvSpPr>
          <p:cNvPr id="48132" name="Text Box 9">
            <a:extLst>
              <a:ext uri="{FF2B5EF4-FFF2-40B4-BE49-F238E27FC236}">
                <a16:creationId xmlns:a16="http://schemas.microsoft.com/office/drawing/2014/main" id="{BADEFC64-8903-0242-B559-539957B2B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050925"/>
            <a:ext cx="2876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How bright it really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(M)</a:t>
            </a:r>
            <a:endParaRPr lang="en-US" altLang="en-US" sz="2400"/>
          </a:p>
        </p:txBody>
      </p:sp>
      <p:sp>
        <p:nvSpPr>
          <p:cNvPr id="48133" name="Line 10">
            <a:extLst>
              <a:ext uri="{FF2B5EF4-FFF2-40B4-BE49-F238E27FC236}">
                <a16:creationId xmlns:a16="http://schemas.microsoft.com/office/drawing/2014/main" id="{C14433B5-C826-7542-87ED-3226E339B1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03363" y="457200"/>
            <a:ext cx="304800" cy="593725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4" name="Line 11">
            <a:extLst>
              <a:ext uri="{FF2B5EF4-FFF2-40B4-BE49-F238E27FC236}">
                <a16:creationId xmlns:a16="http://schemas.microsoft.com/office/drawing/2014/main" id="{204E10F0-8AC7-F64F-BF00-FBFB0B268DF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54388" y="457200"/>
            <a:ext cx="762000" cy="593725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5" name="Rectangle 12">
            <a:extLst>
              <a:ext uri="{FF2B5EF4-FFF2-40B4-BE49-F238E27FC236}">
                <a16:creationId xmlns:a16="http://schemas.microsoft.com/office/drawing/2014/main" id="{AFD491E4-A821-DE43-90AA-76F95B1D84D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30238" y="38100"/>
            <a:ext cx="4835525" cy="419100"/>
          </a:xfrm>
        </p:spPr>
        <p:txBody>
          <a:bodyPr/>
          <a:lstStyle/>
          <a:p>
            <a:r>
              <a:rPr lang="en-US" altLang="en-US" sz="2400" b="1">
                <a:solidFill>
                  <a:srgbClr val="FF0000"/>
                </a:solidFill>
              </a:rPr>
              <a:t>Apparent and absolute brightness</a:t>
            </a:r>
            <a:endParaRPr lang="en-US" altLang="en-US"/>
          </a:p>
        </p:txBody>
      </p:sp>
      <p:sp>
        <p:nvSpPr>
          <p:cNvPr id="48136" name="Text Box 13">
            <a:extLst>
              <a:ext uri="{FF2B5EF4-FFF2-40B4-BE49-F238E27FC236}">
                <a16:creationId xmlns:a16="http://schemas.microsoft.com/office/drawing/2014/main" id="{52D2D302-1987-ED49-ABB2-5574E05B3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28600"/>
            <a:ext cx="2667000" cy="2292350"/>
          </a:xfrm>
          <a:prstGeom prst="rect">
            <a:avLst/>
          </a:prstGeom>
          <a:noFill/>
          <a:ln w="9525">
            <a:solidFill>
              <a:srgbClr val="00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 i="1">
                <a:solidFill>
                  <a:srgbClr val="66FFFF"/>
                </a:solidFill>
              </a:rPr>
              <a:t>Recall:</a:t>
            </a:r>
            <a:endParaRPr lang="en-US" altLang="en-US" sz="1800">
              <a:solidFill>
                <a:srgbClr val="66FFFF"/>
              </a:solidFill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 b="1" u="sng">
                <a:solidFill>
                  <a:srgbClr val="66FFFF"/>
                </a:solidFill>
              </a:rPr>
              <a:t>A parsec (pc) is a unit of distance, 3.26 light years.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rgbClr val="66FFFF"/>
                </a:solidFill>
              </a:rPr>
              <a:t>Why this unit?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rgbClr val="66FFFF"/>
                </a:solidFill>
              </a:rPr>
              <a:t>Because the orbit of Earth looks 1 arc sec radius from the distance of 1 pc.</a:t>
            </a:r>
          </a:p>
        </p:txBody>
      </p:sp>
      <p:sp>
        <p:nvSpPr>
          <p:cNvPr id="48137" name="Text Box 14">
            <a:extLst>
              <a:ext uri="{FF2B5EF4-FFF2-40B4-BE49-F238E27FC236}">
                <a16:creationId xmlns:a16="http://schemas.microsoft.com/office/drawing/2014/main" id="{45047132-BA5A-7D48-B936-17624D9CE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638800"/>
            <a:ext cx="2492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1"/>
                </a:solidFill>
              </a:rPr>
              <a:t>The Sun: M = 5</a:t>
            </a:r>
            <a:r>
              <a:rPr lang="en-US" altLang="en-US" sz="2400" b="1" baseline="40000">
                <a:solidFill>
                  <a:schemeClr val="accent1"/>
                </a:solidFill>
              </a:rPr>
              <a:t>mg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1"/>
                </a:solidFill>
              </a:rPr>
              <a:t>(an average star)</a:t>
            </a:r>
            <a:endParaRPr lang="en-US" altLang="en-US" sz="1800"/>
          </a:p>
        </p:txBody>
      </p:sp>
      <p:pic>
        <p:nvPicPr>
          <p:cNvPr id="48138" name="Picture 28" descr="m">
            <a:extLst>
              <a:ext uri="{FF2B5EF4-FFF2-40B4-BE49-F238E27FC236}">
                <a16:creationId xmlns:a16="http://schemas.microsoft.com/office/drawing/2014/main" id="{5C8B1AC2-18D5-914B-A743-70F79353C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447198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9" name="Oval 29">
            <a:extLst>
              <a:ext uri="{FF2B5EF4-FFF2-40B4-BE49-F238E27FC236}">
                <a16:creationId xmlns:a16="http://schemas.microsoft.com/office/drawing/2014/main" id="{FEBBD9DE-E9FB-1641-B8BB-511400B3B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114800"/>
            <a:ext cx="152400" cy="152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8140" name="Line 30">
            <a:extLst>
              <a:ext uri="{FF2B5EF4-FFF2-40B4-BE49-F238E27FC236}">
                <a16:creationId xmlns:a16="http://schemas.microsoft.com/office/drawing/2014/main" id="{788FD4B3-9C78-154D-BD7F-892667D5C9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3810000"/>
            <a:ext cx="106680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41" name="Text Box 31">
            <a:extLst>
              <a:ext uri="{FF2B5EF4-FFF2-40B4-BE49-F238E27FC236}">
                <a16:creationId xmlns:a16="http://schemas.microsoft.com/office/drawing/2014/main" id="{87EA20C2-07ED-6049-AEFC-9754E8678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6313" y="3565525"/>
            <a:ext cx="32781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bg1"/>
                </a:solidFill>
              </a:rPr>
              <a:t>Solar neighborhood (~100 pc)</a:t>
            </a:r>
            <a:endParaRPr lang="en-US" altLang="en-US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1296D6EC-7940-C543-A10D-F1FBEDE08D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>
            <a:extLst>
              <a:ext uri="{FF2B5EF4-FFF2-40B4-BE49-F238E27FC236}">
                <a16:creationId xmlns:a16="http://schemas.microsoft.com/office/drawing/2014/main" id="{BE56FCA0-8AC0-FF47-8AE5-1A95AEF1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4691" name="Text Box 3">
            <a:extLst>
              <a:ext uri="{FF2B5EF4-FFF2-40B4-BE49-F238E27FC236}">
                <a16:creationId xmlns:a16="http://schemas.microsoft.com/office/drawing/2014/main" id="{4970888D-20C3-FB40-BD54-F584D37D9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CBEB6042-FDDE-A14E-8EFD-3E2EC8965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10</a:t>
            </a:r>
          </a:p>
        </p:txBody>
      </p:sp>
      <p:sp>
        <p:nvSpPr>
          <p:cNvPr id="114693" name="Text Box 5">
            <a:extLst>
              <a:ext uri="{FF2B5EF4-FFF2-40B4-BE49-F238E27FC236}">
                <a16:creationId xmlns:a16="http://schemas.microsoft.com/office/drawing/2014/main" id="{735ADD43-2332-B44A-B63F-DF43DCF57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4694" name="Text Box 6">
            <a:extLst>
              <a:ext uri="{FF2B5EF4-FFF2-40B4-BE49-F238E27FC236}">
                <a16:creationId xmlns:a16="http://schemas.microsoft.com/office/drawing/2014/main" id="{C1A36598-02F7-EE4C-A53F-0F00A1EA2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60" y="1905000"/>
            <a:ext cx="9033307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absolute magnitude of a star?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It is how bright the star looks from the center of the Galaxy.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It is how bright the star would look from a distance of 10 parsecs.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It is how bright the star was when it was born.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It is how bright the star looks in very good weather.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It is how bright the star looks from space.</a:t>
            </a:r>
          </a:p>
        </p:txBody>
      </p:sp>
      <p:sp>
        <p:nvSpPr>
          <p:cNvPr id="114695" name="Text Box 7">
            <a:extLst>
              <a:ext uri="{FF2B5EF4-FFF2-40B4-BE49-F238E27FC236}">
                <a16:creationId xmlns:a16="http://schemas.microsoft.com/office/drawing/2014/main" id="{BCDCCF95-83B4-0A4E-99E8-5E99A34A1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4696" name="Text Box 8">
            <a:extLst>
              <a:ext uri="{FF2B5EF4-FFF2-40B4-BE49-F238E27FC236}">
                <a16:creationId xmlns:a16="http://schemas.microsoft.com/office/drawing/2014/main" id="{1B9CB530-673A-694B-900F-1F60C1EEC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4697" name="Text Box 9">
            <a:extLst>
              <a:ext uri="{FF2B5EF4-FFF2-40B4-BE49-F238E27FC236}">
                <a16:creationId xmlns:a16="http://schemas.microsoft.com/office/drawing/2014/main" id="{079C016F-C687-0949-951E-17AE221CD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4698" name="Text Box 10">
            <a:extLst>
              <a:ext uri="{FF2B5EF4-FFF2-40B4-BE49-F238E27FC236}">
                <a16:creationId xmlns:a16="http://schemas.microsoft.com/office/drawing/2014/main" id="{CE893E42-B01A-4741-AED4-6C29FC11E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4699" name="Text Box 11">
            <a:extLst>
              <a:ext uri="{FF2B5EF4-FFF2-40B4-BE49-F238E27FC236}">
                <a16:creationId xmlns:a16="http://schemas.microsoft.com/office/drawing/2014/main" id="{2EF9F4B8-A31B-B543-AA2A-F01922282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4700" name="Text Box 12">
            <a:extLst>
              <a:ext uri="{FF2B5EF4-FFF2-40B4-BE49-F238E27FC236}">
                <a16:creationId xmlns:a16="http://schemas.microsoft.com/office/drawing/2014/main" id="{64474DA6-4F5B-E644-877C-F6CB8A96C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4701" name="Text Box 13">
            <a:extLst>
              <a:ext uri="{FF2B5EF4-FFF2-40B4-BE49-F238E27FC236}">
                <a16:creationId xmlns:a16="http://schemas.microsoft.com/office/drawing/2014/main" id="{F837A033-1516-2C47-A289-12148D42B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4702" name="Text Box 14">
            <a:extLst>
              <a:ext uri="{FF2B5EF4-FFF2-40B4-BE49-F238E27FC236}">
                <a16:creationId xmlns:a16="http://schemas.microsoft.com/office/drawing/2014/main" id="{4F597041-96A3-704A-9B25-5C642FB52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4703" name="Text Box 15">
            <a:extLst>
              <a:ext uri="{FF2B5EF4-FFF2-40B4-BE49-F238E27FC236}">
                <a16:creationId xmlns:a16="http://schemas.microsoft.com/office/drawing/2014/main" id="{5D4A323D-5AF5-6E45-AF2D-F512CB476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4704" name="Text Box 16">
            <a:extLst>
              <a:ext uri="{FF2B5EF4-FFF2-40B4-BE49-F238E27FC236}">
                <a16:creationId xmlns:a16="http://schemas.microsoft.com/office/drawing/2014/main" id="{E768D512-EB75-9B48-992C-A793BF808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4705" name="Text Box 17">
            <a:extLst>
              <a:ext uri="{FF2B5EF4-FFF2-40B4-BE49-F238E27FC236}">
                <a16:creationId xmlns:a16="http://schemas.microsoft.com/office/drawing/2014/main" id="{DAC80463-F052-A241-8BBF-8CF4FEEA7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4706" name="Text Box 18">
            <a:extLst>
              <a:ext uri="{FF2B5EF4-FFF2-40B4-BE49-F238E27FC236}">
                <a16:creationId xmlns:a16="http://schemas.microsoft.com/office/drawing/2014/main" id="{0C13501A-39E6-7B41-A3A1-1149F24DE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4707" name="Text Box 19">
            <a:extLst>
              <a:ext uri="{FF2B5EF4-FFF2-40B4-BE49-F238E27FC236}">
                <a16:creationId xmlns:a16="http://schemas.microsoft.com/office/drawing/2014/main" id="{4B7C84F5-28BC-BF49-B1D6-75F1BFA69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4708" name="Text Box 20">
            <a:extLst>
              <a:ext uri="{FF2B5EF4-FFF2-40B4-BE49-F238E27FC236}">
                <a16:creationId xmlns:a16="http://schemas.microsoft.com/office/drawing/2014/main" id="{3F6673EA-9E3B-3F4B-82F0-2594E36C9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4709" name="Text Box 21">
            <a:extLst>
              <a:ext uri="{FF2B5EF4-FFF2-40B4-BE49-F238E27FC236}">
                <a16:creationId xmlns:a16="http://schemas.microsoft.com/office/drawing/2014/main" id="{66800F1C-86F6-7E48-A9B2-2BF19EF08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4710" name="Text Box 22">
            <a:extLst>
              <a:ext uri="{FF2B5EF4-FFF2-40B4-BE49-F238E27FC236}">
                <a16:creationId xmlns:a16="http://schemas.microsoft.com/office/drawing/2014/main" id="{87338CEF-6627-3A4A-AF59-FD9C50A28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4711" name="Text Box 23">
            <a:extLst>
              <a:ext uri="{FF2B5EF4-FFF2-40B4-BE49-F238E27FC236}">
                <a16:creationId xmlns:a16="http://schemas.microsoft.com/office/drawing/2014/main" id="{54A9D47D-672D-E44A-810B-97BCF5DAB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4712" name="Text Box 24">
            <a:extLst>
              <a:ext uri="{FF2B5EF4-FFF2-40B4-BE49-F238E27FC236}">
                <a16:creationId xmlns:a16="http://schemas.microsoft.com/office/drawing/2014/main" id="{34B1E2FA-17EE-E84A-AE7D-41DF79BD5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4713" name="Text Box 25">
            <a:extLst>
              <a:ext uri="{FF2B5EF4-FFF2-40B4-BE49-F238E27FC236}">
                <a16:creationId xmlns:a16="http://schemas.microsoft.com/office/drawing/2014/main" id="{5E5A2689-7DB7-264B-9BF0-FBB0AEB11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4714" name="Text Box 26">
            <a:extLst>
              <a:ext uri="{FF2B5EF4-FFF2-40B4-BE49-F238E27FC236}">
                <a16:creationId xmlns:a16="http://schemas.microsoft.com/office/drawing/2014/main" id="{BA7D9EAB-C1F5-BA4E-A9BC-888876BFB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4715" name="Text Box 27">
            <a:extLst>
              <a:ext uri="{FF2B5EF4-FFF2-40B4-BE49-F238E27FC236}">
                <a16:creationId xmlns:a16="http://schemas.microsoft.com/office/drawing/2014/main" id="{15DC868E-A97E-A649-8FB7-4F893E293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4716" name="Text Box 28">
            <a:extLst>
              <a:ext uri="{FF2B5EF4-FFF2-40B4-BE49-F238E27FC236}">
                <a16:creationId xmlns:a16="http://schemas.microsoft.com/office/drawing/2014/main" id="{311CA5C0-BAC4-184E-8077-0075B19A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4717" name="Text Box 29">
            <a:extLst>
              <a:ext uri="{FF2B5EF4-FFF2-40B4-BE49-F238E27FC236}">
                <a16:creationId xmlns:a16="http://schemas.microsoft.com/office/drawing/2014/main" id="{FECF5ABA-13D3-8048-B89F-4BB2C3051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4718" name="Text Box 30">
            <a:extLst>
              <a:ext uri="{FF2B5EF4-FFF2-40B4-BE49-F238E27FC236}">
                <a16:creationId xmlns:a16="http://schemas.microsoft.com/office/drawing/2014/main" id="{3D2BE2CA-1B81-3440-8332-D2B7C39F7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4719" name="Text Box 31">
            <a:extLst>
              <a:ext uri="{FF2B5EF4-FFF2-40B4-BE49-F238E27FC236}">
                <a16:creationId xmlns:a16="http://schemas.microsoft.com/office/drawing/2014/main" id="{84DB7622-83BB-6148-B297-2D59544F5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4720" name="Text Box 32">
            <a:extLst>
              <a:ext uri="{FF2B5EF4-FFF2-40B4-BE49-F238E27FC236}">
                <a16:creationId xmlns:a16="http://schemas.microsoft.com/office/drawing/2014/main" id="{802D37A2-31FC-484F-8B85-1EE5E8F76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4721" name="Text Box 33">
            <a:extLst>
              <a:ext uri="{FF2B5EF4-FFF2-40B4-BE49-F238E27FC236}">
                <a16:creationId xmlns:a16="http://schemas.microsoft.com/office/drawing/2014/main" id="{FD020EE8-CC2C-2B4F-A9F9-43AAD1C67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4722" name="Text Box 34">
            <a:extLst>
              <a:ext uri="{FF2B5EF4-FFF2-40B4-BE49-F238E27FC236}">
                <a16:creationId xmlns:a16="http://schemas.microsoft.com/office/drawing/2014/main" id="{E39B8A17-A04F-9B4D-BB38-B73C6FDCA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4723" name="Text Box 35">
            <a:extLst>
              <a:ext uri="{FF2B5EF4-FFF2-40B4-BE49-F238E27FC236}">
                <a16:creationId xmlns:a16="http://schemas.microsoft.com/office/drawing/2014/main" id="{7AFEE806-6AB0-FE42-8B23-EBFE5C3E7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14724" name="Text Box 36">
            <a:extLst>
              <a:ext uri="{FF2B5EF4-FFF2-40B4-BE49-F238E27FC236}">
                <a16:creationId xmlns:a16="http://schemas.microsoft.com/office/drawing/2014/main" id="{ADE6D5F2-0FE2-B547-BF1A-9D3B5F1C9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3084985714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nimBg="1"/>
      <p:bldP spid="114691" grpId="0" animBg="1"/>
      <p:bldP spid="114693" grpId="0" animBg="1"/>
      <p:bldP spid="114694" grpId="0"/>
      <p:bldP spid="114694" grpId="1"/>
      <p:bldP spid="114695" grpId="0" animBg="1"/>
      <p:bldP spid="114696" grpId="0" animBg="1"/>
      <p:bldP spid="114697" grpId="0" animBg="1"/>
      <p:bldP spid="114698" grpId="0" animBg="1"/>
      <p:bldP spid="114699" grpId="0" animBg="1"/>
      <p:bldP spid="114700" grpId="0" animBg="1"/>
      <p:bldP spid="114701" grpId="0" animBg="1"/>
      <p:bldP spid="114702" grpId="0" animBg="1"/>
      <p:bldP spid="114703" grpId="0" animBg="1"/>
      <p:bldP spid="114704" grpId="0" animBg="1"/>
      <p:bldP spid="114705" grpId="0" animBg="1"/>
      <p:bldP spid="114706" grpId="0" animBg="1"/>
      <p:bldP spid="114707" grpId="0" animBg="1"/>
      <p:bldP spid="114708" grpId="0" animBg="1"/>
      <p:bldP spid="114709" grpId="0" animBg="1"/>
      <p:bldP spid="114710" grpId="0" animBg="1"/>
      <p:bldP spid="114711" grpId="0" animBg="1"/>
      <p:bldP spid="114712" grpId="0" animBg="1"/>
      <p:bldP spid="114713" grpId="0" animBg="1"/>
      <p:bldP spid="114714" grpId="0" animBg="1"/>
      <p:bldP spid="114715" grpId="0" animBg="1"/>
      <p:bldP spid="114716" grpId="0" animBg="1"/>
      <p:bldP spid="114717" grpId="0" animBg="1"/>
      <p:bldP spid="114718" grpId="0" animBg="1"/>
      <p:bldP spid="114719" grpId="0" animBg="1"/>
      <p:bldP spid="114720" grpId="0" animBg="1"/>
      <p:bldP spid="114721" grpId="0" animBg="1"/>
      <p:bldP spid="114722" grpId="0" animBg="1"/>
      <p:bldP spid="114723" grpId="0" animBg="1"/>
      <p:bldP spid="1147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>
            <a:extLst>
              <a:ext uri="{FF2B5EF4-FFF2-40B4-BE49-F238E27FC236}">
                <a16:creationId xmlns:a16="http://schemas.microsoft.com/office/drawing/2014/main" id="{BE56FCA0-8AC0-FF47-8AE5-1A95AEF1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4691" name="Text Box 3">
            <a:extLst>
              <a:ext uri="{FF2B5EF4-FFF2-40B4-BE49-F238E27FC236}">
                <a16:creationId xmlns:a16="http://schemas.microsoft.com/office/drawing/2014/main" id="{4970888D-20C3-FB40-BD54-F584D37D9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CBEB6042-FDDE-A14E-8EFD-3E2EC8965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11</a:t>
            </a:r>
          </a:p>
        </p:txBody>
      </p:sp>
      <p:sp>
        <p:nvSpPr>
          <p:cNvPr id="114693" name="Text Box 5">
            <a:extLst>
              <a:ext uri="{FF2B5EF4-FFF2-40B4-BE49-F238E27FC236}">
                <a16:creationId xmlns:a16="http://schemas.microsoft.com/office/drawing/2014/main" id="{735ADD43-2332-B44A-B63F-DF43DCF57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4694" name="Text Box 6">
            <a:extLst>
              <a:ext uri="{FF2B5EF4-FFF2-40B4-BE49-F238E27FC236}">
                <a16:creationId xmlns:a16="http://schemas.microsoft.com/office/drawing/2014/main" id="{C1A36598-02F7-EE4C-A53F-0F00A1EA2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206500"/>
            <a:ext cx="6617517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bright would the Sun look in the sky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	from a distance of 10 parsecs?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-12</a:t>
            </a:r>
            <a:r>
              <a:rPr lang="en-US" altLang="en-US" sz="2400" b="1" baseline="40000" dirty="0"/>
              <a:t>mg </a:t>
            </a:r>
            <a:r>
              <a:rPr lang="en-US" altLang="en-US" sz="2400" b="1" dirty="0"/>
              <a:t>(as bright as the full Moon).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1</a:t>
            </a:r>
            <a:r>
              <a:rPr lang="en-US" altLang="en-US" sz="2400" b="1" baseline="40000" dirty="0"/>
              <a:t>mg </a:t>
            </a:r>
            <a:r>
              <a:rPr lang="en-US" altLang="en-US" sz="2400" b="1" dirty="0"/>
              <a:t>(as bright as the brightest stars in the sky).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5</a:t>
            </a:r>
            <a:r>
              <a:rPr lang="en-US" altLang="en-US" sz="2400" b="1" baseline="40000" dirty="0">
                <a:solidFill>
                  <a:srgbClr val="FF0000"/>
                </a:solidFill>
              </a:rPr>
              <a:t>mg </a:t>
            </a:r>
            <a:r>
              <a:rPr lang="en-US" altLang="en-US" sz="2400" b="1" dirty="0">
                <a:solidFill>
                  <a:srgbClr val="FF0000"/>
                </a:solidFill>
              </a:rPr>
              <a:t>(barely visible to the naked eye).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15</a:t>
            </a:r>
            <a:r>
              <a:rPr lang="en-US" altLang="en-US" sz="2400" b="1" baseline="40000" dirty="0"/>
              <a:t>mg </a:t>
            </a:r>
            <a:r>
              <a:rPr lang="en-US" altLang="en-US" sz="2400" b="1" dirty="0"/>
              <a:t>(very faint).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Invisible: we cannot see that far.</a:t>
            </a:r>
          </a:p>
        </p:txBody>
      </p:sp>
      <p:sp>
        <p:nvSpPr>
          <p:cNvPr id="114695" name="Text Box 7">
            <a:extLst>
              <a:ext uri="{FF2B5EF4-FFF2-40B4-BE49-F238E27FC236}">
                <a16:creationId xmlns:a16="http://schemas.microsoft.com/office/drawing/2014/main" id="{BCDCCF95-83B4-0A4E-99E8-5E99A34A1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4696" name="Text Box 8">
            <a:extLst>
              <a:ext uri="{FF2B5EF4-FFF2-40B4-BE49-F238E27FC236}">
                <a16:creationId xmlns:a16="http://schemas.microsoft.com/office/drawing/2014/main" id="{1B9CB530-673A-694B-900F-1F60C1EEC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4697" name="Text Box 9">
            <a:extLst>
              <a:ext uri="{FF2B5EF4-FFF2-40B4-BE49-F238E27FC236}">
                <a16:creationId xmlns:a16="http://schemas.microsoft.com/office/drawing/2014/main" id="{079C016F-C687-0949-951E-17AE221CD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4698" name="Text Box 10">
            <a:extLst>
              <a:ext uri="{FF2B5EF4-FFF2-40B4-BE49-F238E27FC236}">
                <a16:creationId xmlns:a16="http://schemas.microsoft.com/office/drawing/2014/main" id="{CE893E42-B01A-4741-AED4-6C29FC11E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4699" name="Text Box 11">
            <a:extLst>
              <a:ext uri="{FF2B5EF4-FFF2-40B4-BE49-F238E27FC236}">
                <a16:creationId xmlns:a16="http://schemas.microsoft.com/office/drawing/2014/main" id="{2EF9F4B8-A31B-B543-AA2A-F01922282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4700" name="Text Box 12">
            <a:extLst>
              <a:ext uri="{FF2B5EF4-FFF2-40B4-BE49-F238E27FC236}">
                <a16:creationId xmlns:a16="http://schemas.microsoft.com/office/drawing/2014/main" id="{64474DA6-4F5B-E644-877C-F6CB8A96C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4701" name="Text Box 13">
            <a:extLst>
              <a:ext uri="{FF2B5EF4-FFF2-40B4-BE49-F238E27FC236}">
                <a16:creationId xmlns:a16="http://schemas.microsoft.com/office/drawing/2014/main" id="{F837A033-1516-2C47-A289-12148D42B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4702" name="Text Box 14">
            <a:extLst>
              <a:ext uri="{FF2B5EF4-FFF2-40B4-BE49-F238E27FC236}">
                <a16:creationId xmlns:a16="http://schemas.microsoft.com/office/drawing/2014/main" id="{4F597041-96A3-704A-9B25-5C642FB52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4703" name="Text Box 15">
            <a:extLst>
              <a:ext uri="{FF2B5EF4-FFF2-40B4-BE49-F238E27FC236}">
                <a16:creationId xmlns:a16="http://schemas.microsoft.com/office/drawing/2014/main" id="{5D4A323D-5AF5-6E45-AF2D-F512CB476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4704" name="Text Box 16">
            <a:extLst>
              <a:ext uri="{FF2B5EF4-FFF2-40B4-BE49-F238E27FC236}">
                <a16:creationId xmlns:a16="http://schemas.microsoft.com/office/drawing/2014/main" id="{E768D512-EB75-9B48-992C-A793BF808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4705" name="Text Box 17">
            <a:extLst>
              <a:ext uri="{FF2B5EF4-FFF2-40B4-BE49-F238E27FC236}">
                <a16:creationId xmlns:a16="http://schemas.microsoft.com/office/drawing/2014/main" id="{DAC80463-F052-A241-8BBF-8CF4FEEA7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4706" name="Text Box 18">
            <a:extLst>
              <a:ext uri="{FF2B5EF4-FFF2-40B4-BE49-F238E27FC236}">
                <a16:creationId xmlns:a16="http://schemas.microsoft.com/office/drawing/2014/main" id="{0C13501A-39E6-7B41-A3A1-1149F24DE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4707" name="Text Box 19">
            <a:extLst>
              <a:ext uri="{FF2B5EF4-FFF2-40B4-BE49-F238E27FC236}">
                <a16:creationId xmlns:a16="http://schemas.microsoft.com/office/drawing/2014/main" id="{4B7C84F5-28BC-BF49-B1D6-75F1BFA69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4708" name="Text Box 20">
            <a:extLst>
              <a:ext uri="{FF2B5EF4-FFF2-40B4-BE49-F238E27FC236}">
                <a16:creationId xmlns:a16="http://schemas.microsoft.com/office/drawing/2014/main" id="{3F6673EA-9E3B-3F4B-82F0-2594E36C9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4709" name="Text Box 21">
            <a:extLst>
              <a:ext uri="{FF2B5EF4-FFF2-40B4-BE49-F238E27FC236}">
                <a16:creationId xmlns:a16="http://schemas.microsoft.com/office/drawing/2014/main" id="{66800F1C-86F6-7E48-A9B2-2BF19EF08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4710" name="Text Box 22">
            <a:extLst>
              <a:ext uri="{FF2B5EF4-FFF2-40B4-BE49-F238E27FC236}">
                <a16:creationId xmlns:a16="http://schemas.microsoft.com/office/drawing/2014/main" id="{87338CEF-6627-3A4A-AF59-FD9C50A28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4711" name="Text Box 23">
            <a:extLst>
              <a:ext uri="{FF2B5EF4-FFF2-40B4-BE49-F238E27FC236}">
                <a16:creationId xmlns:a16="http://schemas.microsoft.com/office/drawing/2014/main" id="{54A9D47D-672D-E44A-810B-97BCF5DAB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4712" name="Text Box 24">
            <a:extLst>
              <a:ext uri="{FF2B5EF4-FFF2-40B4-BE49-F238E27FC236}">
                <a16:creationId xmlns:a16="http://schemas.microsoft.com/office/drawing/2014/main" id="{34B1E2FA-17EE-E84A-AE7D-41DF79BD5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4713" name="Text Box 25">
            <a:extLst>
              <a:ext uri="{FF2B5EF4-FFF2-40B4-BE49-F238E27FC236}">
                <a16:creationId xmlns:a16="http://schemas.microsoft.com/office/drawing/2014/main" id="{5E5A2689-7DB7-264B-9BF0-FBB0AEB11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4714" name="Text Box 26">
            <a:extLst>
              <a:ext uri="{FF2B5EF4-FFF2-40B4-BE49-F238E27FC236}">
                <a16:creationId xmlns:a16="http://schemas.microsoft.com/office/drawing/2014/main" id="{BA7D9EAB-C1F5-BA4E-A9BC-888876BFB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4715" name="Text Box 27">
            <a:extLst>
              <a:ext uri="{FF2B5EF4-FFF2-40B4-BE49-F238E27FC236}">
                <a16:creationId xmlns:a16="http://schemas.microsoft.com/office/drawing/2014/main" id="{15DC868E-A97E-A649-8FB7-4F893E293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4716" name="Text Box 28">
            <a:extLst>
              <a:ext uri="{FF2B5EF4-FFF2-40B4-BE49-F238E27FC236}">
                <a16:creationId xmlns:a16="http://schemas.microsoft.com/office/drawing/2014/main" id="{311CA5C0-BAC4-184E-8077-0075B19A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4717" name="Text Box 29">
            <a:extLst>
              <a:ext uri="{FF2B5EF4-FFF2-40B4-BE49-F238E27FC236}">
                <a16:creationId xmlns:a16="http://schemas.microsoft.com/office/drawing/2014/main" id="{FECF5ABA-13D3-8048-B89F-4BB2C3051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4718" name="Text Box 30">
            <a:extLst>
              <a:ext uri="{FF2B5EF4-FFF2-40B4-BE49-F238E27FC236}">
                <a16:creationId xmlns:a16="http://schemas.microsoft.com/office/drawing/2014/main" id="{3D2BE2CA-1B81-3440-8332-D2B7C39F7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4719" name="Text Box 31">
            <a:extLst>
              <a:ext uri="{FF2B5EF4-FFF2-40B4-BE49-F238E27FC236}">
                <a16:creationId xmlns:a16="http://schemas.microsoft.com/office/drawing/2014/main" id="{84DB7622-83BB-6148-B297-2D59544F5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4720" name="Text Box 32">
            <a:extLst>
              <a:ext uri="{FF2B5EF4-FFF2-40B4-BE49-F238E27FC236}">
                <a16:creationId xmlns:a16="http://schemas.microsoft.com/office/drawing/2014/main" id="{802D37A2-31FC-484F-8B85-1EE5E8F76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4721" name="Text Box 33">
            <a:extLst>
              <a:ext uri="{FF2B5EF4-FFF2-40B4-BE49-F238E27FC236}">
                <a16:creationId xmlns:a16="http://schemas.microsoft.com/office/drawing/2014/main" id="{FD020EE8-CC2C-2B4F-A9F9-43AAD1C67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4722" name="Text Box 34">
            <a:extLst>
              <a:ext uri="{FF2B5EF4-FFF2-40B4-BE49-F238E27FC236}">
                <a16:creationId xmlns:a16="http://schemas.microsoft.com/office/drawing/2014/main" id="{E39B8A17-A04F-9B4D-BB38-B73C6FDCA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4723" name="Text Box 35">
            <a:extLst>
              <a:ext uri="{FF2B5EF4-FFF2-40B4-BE49-F238E27FC236}">
                <a16:creationId xmlns:a16="http://schemas.microsoft.com/office/drawing/2014/main" id="{7AFEE806-6AB0-FE42-8B23-EBFE5C3E7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14724" name="Text Box 36">
            <a:extLst>
              <a:ext uri="{FF2B5EF4-FFF2-40B4-BE49-F238E27FC236}">
                <a16:creationId xmlns:a16="http://schemas.microsoft.com/office/drawing/2014/main" id="{ADE6D5F2-0FE2-B547-BF1A-9D3B5F1C9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nimBg="1"/>
      <p:bldP spid="114691" grpId="0" animBg="1"/>
      <p:bldP spid="114693" grpId="0" animBg="1"/>
      <p:bldP spid="114694" grpId="0"/>
      <p:bldP spid="114694" grpId="1"/>
      <p:bldP spid="114695" grpId="0" animBg="1"/>
      <p:bldP spid="114696" grpId="0" animBg="1"/>
      <p:bldP spid="114697" grpId="0" animBg="1"/>
      <p:bldP spid="114698" grpId="0" animBg="1"/>
      <p:bldP spid="114699" grpId="0" animBg="1"/>
      <p:bldP spid="114700" grpId="0" animBg="1"/>
      <p:bldP spid="114701" grpId="0" animBg="1"/>
      <p:bldP spid="114702" grpId="0" animBg="1"/>
      <p:bldP spid="114703" grpId="0" animBg="1"/>
      <p:bldP spid="114704" grpId="0" animBg="1"/>
      <p:bldP spid="114705" grpId="0" animBg="1"/>
      <p:bldP spid="114706" grpId="0" animBg="1"/>
      <p:bldP spid="114707" grpId="0" animBg="1"/>
      <p:bldP spid="114708" grpId="0" animBg="1"/>
      <p:bldP spid="114709" grpId="0" animBg="1"/>
      <p:bldP spid="114710" grpId="0" animBg="1"/>
      <p:bldP spid="114711" grpId="0" animBg="1"/>
      <p:bldP spid="114712" grpId="0" animBg="1"/>
      <p:bldP spid="114713" grpId="0" animBg="1"/>
      <p:bldP spid="114714" grpId="0" animBg="1"/>
      <p:bldP spid="114715" grpId="0" animBg="1"/>
      <p:bldP spid="114716" grpId="0" animBg="1"/>
      <p:bldP spid="114717" grpId="0" animBg="1"/>
      <p:bldP spid="114718" grpId="0" animBg="1"/>
      <p:bldP spid="114719" grpId="0" animBg="1"/>
      <p:bldP spid="114720" grpId="0" animBg="1"/>
      <p:bldP spid="114721" grpId="0" animBg="1"/>
      <p:bldP spid="114722" grpId="0" animBg="1"/>
      <p:bldP spid="114723" grpId="0" animBg="1"/>
      <p:bldP spid="1147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>
            <a:extLst>
              <a:ext uri="{FF2B5EF4-FFF2-40B4-BE49-F238E27FC236}">
                <a16:creationId xmlns:a16="http://schemas.microsoft.com/office/drawing/2014/main" id="{51D1006C-CF5D-8C41-89BF-4AC958852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8787" name="Text Box 3">
            <a:extLst>
              <a:ext uri="{FF2B5EF4-FFF2-40B4-BE49-F238E27FC236}">
                <a16:creationId xmlns:a16="http://schemas.microsoft.com/office/drawing/2014/main" id="{48FEEA16-39D2-234F-8ACF-B7B42990B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94F3BE8D-69DB-3941-B80D-2420AFD71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12 </a:t>
            </a:r>
          </a:p>
        </p:txBody>
      </p:sp>
      <p:sp>
        <p:nvSpPr>
          <p:cNvPr id="118789" name="Text Box 5">
            <a:extLst>
              <a:ext uri="{FF2B5EF4-FFF2-40B4-BE49-F238E27FC236}">
                <a16:creationId xmlns:a16="http://schemas.microsoft.com/office/drawing/2014/main" id="{3CDE7234-F1F8-654D-B0E8-6B15256EF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8790" name="Text Box 6">
            <a:extLst>
              <a:ext uri="{FF2B5EF4-FFF2-40B4-BE49-F238E27FC236}">
                <a16:creationId xmlns:a16="http://schemas.microsoft.com/office/drawing/2014/main" id="{FFE98ADF-72A0-C44C-ADEE-DA8DE7065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80772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Polaris, the North Star, is m = 2</a:t>
            </a:r>
            <a:r>
              <a:rPr lang="en-US" altLang="en-US" sz="2400" b="1" baseline="40000" dirty="0">
                <a:solidFill>
                  <a:schemeClr val="accent2"/>
                </a:solidFill>
              </a:rPr>
              <a:t>mg</a:t>
            </a:r>
            <a:r>
              <a:rPr lang="en-US" altLang="en-US" sz="2400" b="1" dirty="0">
                <a:solidFill>
                  <a:schemeClr val="accent2"/>
                </a:solidFill>
              </a:rPr>
              <a:t>,  not particularly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 bright. Its absolute magnitude is M = - 4</a:t>
            </a:r>
            <a:r>
              <a:rPr lang="en-US" altLang="en-US" sz="2400" b="1" baseline="40000" dirty="0">
                <a:solidFill>
                  <a:schemeClr val="accent2"/>
                </a:solidFill>
              </a:rPr>
              <a:t>mg</a:t>
            </a:r>
            <a:r>
              <a:rPr lang="en-US" altLang="en-US" sz="2400" b="1" dirty="0">
                <a:solidFill>
                  <a:schemeClr val="accent2"/>
                </a:solidFill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If you imagine Polaris placed where the Sun is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would it look brighter, or fainter than the Sun?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b="1" dirty="0">
                <a:solidFill>
                  <a:srgbClr val="FF0000"/>
                </a:solidFill>
              </a:rPr>
              <a:t> Ten thousand times brighter.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Somewhat brighter.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About the same.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Somewhat fainter.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Ten thousand times fainter.</a:t>
            </a:r>
          </a:p>
        </p:txBody>
      </p:sp>
      <p:sp>
        <p:nvSpPr>
          <p:cNvPr id="118791" name="Text Box 7">
            <a:extLst>
              <a:ext uri="{FF2B5EF4-FFF2-40B4-BE49-F238E27FC236}">
                <a16:creationId xmlns:a16="http://schemas.microsoft.com/office/drawing/2014/main" id="{D8B9FEEC-FC9E-1F46-948E-CB01C23F8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8792" name="Text Box 8">
            <a:extLst>
              <a:ext uri="{FF2B5EF4-FFF2-40B4-BE49-F238E27FC236}">
                <a16:creationId xmlns:a16="http://schemas.microsoft.com/office/drawing/2014/main" id="{6D482DED-32CF-1D40-9791-C66AB85D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8793" name="Text Box 9">
            <a:extLst>
              <a:ext uri="{FF2B5EF4-FFF2-40B4-BE49-F238E27FC236}">
                <a16:creationId xmlns:a16="http://schemas.microsoft.com/office/drawing/2014/main" id="{C18F5C48-F884-1E43-A1E5-4EF90845D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8794" name="Text Box 10">
            <a:extLst>
              <a:ext uri="{FF2B5EF4-FFF2-40B4-BE49-F238E27FC236}">
                <a16:creationId xmlns:a16="http://schemas.microsoft.com/office/drawing/2014/main" id="{F93D9FF8-4721-6E47-AA24-FDF5EA282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8795" name="Text Box 11">
            <a:extLst>
              <a:ext uri="{FF2B5EF4-FFF2-40B4-BE49-F238E27FC236}">
                <a16:creationId xmlns:a16="http://schemas.microsoft.com/office/drawing/2014/main" id="{9EFA43A6-76AD-344F-8909-910D8338A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8796" name="Text Box 12">
            <a:extLst>
              <a:ext uri="{FF2B5EF4-FFF2-40B4-BE49-F238E27FC236}">
                <a16:creationId xmlns:a16="http://schemas.microsoft.com/office/drawing/2014/main" id="{4DAFDC74-FF42-3E42-A852-F4397C13F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8797" name="Text Box 13">
            <a:extLst>
              <a:ext uri="{FF2B5EF4-FFF2-40B4-BE49-F238E27FC236}">
                <a16:creationId xmlns:a16="http://schemas.microsoft.com/office/drawing/2014/main" id="{A2B0E16D-AD02-5A4D-8411-17BA8F54D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8798" name="Text Box 14">
            <a:extLst>
              <a:ext uri="{FF2B5EF4-FFF2-40B4-BE49-F238E27FC236}">
                <a16:creationId xmlns:a16="http://schemas.microsoft.com/office/drawing/2014/main" id="{EEE89DC3-0ED5-6240-AAAF-CEB8CBD10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8799" name="Text Box 15">
            <a:extLst>
              <a:ext uri="{FF2B5EF4-FFF2-40B4-BE49-F238E27FC236}">
                <a16:creationId xmlns:a16="http://schemas.microsoft.com/office/drawing/2014/main" id="{D6C47391-9A5B-A443-8BE3-A0428F239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8800" name="Text Box 16">
            <a:extLst>
              <a:ext uri="{FF2B5EF4-FFF2-40B4-BE49-F238E27FC236}">
                <a16:creationId xmlns:a16="http://schemas.microsoft.com/office/drawing/2014/main" id="{06DE1F6D-5B6B-F248-9DF2-2A6E85E3C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8801" name="Text Box 17">
            <a:extLst>
              <a:ext uri="{FF2B5EF4-FFF2-40B4-BE49-F238E27FC236}">
                <a16:creationId xmlns:a16="http://schemas.microsoft.com/office/drawing/2014/main" id="{A8D5177D-E5E8-D346-8220-497C977F3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8802" name="Text Box 18">
            <a:extLst>
              <a:ext uri="{FF2B5EF4-FFF2-40B4-BE49-F238E27FC236}">
                <a16:creationId xmlns:a16="http://schemas.microsoft.com/office/drawing/2014/main" id="{883E23D0-9102-E043-B027-9DB4713E3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8803" name="Text Box 19">
            <a:extLst>
              <a:ext uri="{FF2B5EF4-FFF2-40B4-BE49-F238E27FC236}">
                <a16:creationId xmlns:a16="http://schemas.microsoft.com/office/drawing/2014/main" id="{9F1F46AB-1526-734E-8CAF-5506D69C4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8804" name="Text Box 20">
            <a:extLst>
              <a:ext uri="{FF2B5EF4-FFF2-40B4-BE49-F238E27FC236}">
                <a16:creationId xmlns:a16="http://schemas.microsoft.com/office/drawing/2014/main" id="{C83BC12F-7446-AE4F-83F4-93978CD4B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8805" name="Text Box 21">
            <a:extLst>
              <a:ext uri="{FF2B5EF4-FFF2-40B4-BE49-F238E27FC236}">
                <a16:creationId xmlns:a16="http://schemas.microsoft.com/office/drawing/2014/main" id="{D3F5A620-C9B9-4A40-91D2-710CE3D45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8806" name="Text Box 22">
            <a:extLst>
              <a:ext uri="{FF2B5EF4-FFF2-40B4-BE49-F238E27FC236}">
                <a16:creationId xmlns:a16="http://schemas.microsoft.com/office/drawing/2014/main" id="{D1187DCC-7B78-964C-B935-63D9F8936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8807" name="Text Box 23">
            <a:extLst>
              <a:ext uri="{FF2B5EF4-FFF2-40B4-BE49-F238E27FC236}">
                <a16:creationId xmlns:a16="http://schemas.microsoft.com/office/drawing/2014/main" id="{44E75696-8A1F-7B42-BF77-FF01FED37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8808" name="Text Box 24">
            <a:extLst>
              <a:ext uri="{FF2B5EF4-FFF2-40B4-BE49-F238E27FC236}">
                <a16:creationId xmlns:a16="http://schemas.microsoft.com/office/drawing/2014/main" id="{4894D5CC-EC8C-5742-8205-424E79A82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8809" name="Text Box 25">
            <a:extLst>
              <a:ext uri="{FF2B5EF4-FFF2-40B4-BE49-F238E27FC236}">
                <a16:creationId xmlns:a16="http://schemas.microsoft.com/office/drawing/2014/main" id="{11353CA9-C7A7-A44B-8B39-D369B56B3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8810" name="Text Box 26">
            <a:extLst>
              <a:ext uri="{FF2B5EF4-FFF2-40B4-BE49-F238E27FC236}">
                <a16:creationId xmlns:a16="http://schemas.microsoft.com/office/drawing/2014/main" id="{D4DDC58F-645D-D845-95FB-78E613C24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8811" name="Text Box 27">
            <a:extLst>
              <a:ext uri="{FF2B5EF4-FFF2-40B4-BE49-F238E27FC236}">
                <a16:creationId xmlns:a16="http://schemas.microsoft.com/office/drawing/2014/main" id="{CD82D900-0648-A84B-A723-3EB94816E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8812" name="Text Box 28">
            <a:extLst>
              <a:ext uri="{FF2B5EF4-FFF2-40B4-BE49-F238E27FC236}">
                <a16:creationId xmlns:a16="http://schemas.microsoft.com/office/drawing/2014/main" id="{E80CC76E-0A2B-CE4A-A812-9F7F502E0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8813" name="Text Box 29">
            <a:extLst>
              <a:ext uri="{FF2B5EF4-FFF2-40B4-BE49-F238E27FC236}">
                <a16:creationId xmlns:a16="http://schemas.microsoft.com/office/drawing/2014/main" id="{36AEDDA6-ABA8-0944-93D8-4005D2D8B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8814" name="Text Box 30">
            <a:extLst>
              <a:ext uri="{FF2B5EF4-FFF2-40B4-BE49-F238E27FC236}">
                <a16:creationId xmlns:a16="http://schemas.microsoft.com/office/drawing/2014/main" id="{B52F0CBF-012B-2047-B922-6ECAA12EF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8815" name="Text Box 31">
            <a:extLst>
              <a:ext uri="{FF2B5EF4-FFF2-40B4-BE49-F238E27FC236}">
                <a16:creationId xmlns:a16="http://schemas.microsoft.com/office/drawing/2014/main" id="{FEEC9916-FFF2-044C-91B8-EEF47072B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8816" name="Text Box 32">
            <a:extLst>
              <a:ext uri="{FF2B5EF4-FFF2-40B4-BE49-F238E27FC236}">
                <a16:creationId xmlns:a16="http://schemas.microsoft.com/office/drawing/2014/main" id="{40502C04-9316-4B46-8BDB-6A0B8823E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8817" name="Text Box 33">
            <a:extLst>
              <a:ext uri="{FF2B5EF4-FFF2-40B4-BE49-F238E27FC236}">
                <a16:creationId xmlns:a16="http://schemas.microsoft.com/office/drawing/2014/main" id="{08AF165E-A922-2045-885F-8B74E0900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8818" name="Text Box 34">
            <a:extLst>
              <a:ext uri="{FF2B5EF4-FFF2-40B4-BE49-F238E27FC236}">
                <a16:creationId xmlns:a16="http://schemas.microsoft.com/office/drawing/2014/main" id="{AD1E66F3-F764-0245-B419-AAE9EF4A1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8819" name="Text Box 35">
            <a:extLst>
              <a:ext uri="{FF2B5EF4-FFF2-40B4-BE49-F238E27FC236}">
                <a16:creationId xmlns:a16="http://schemas.microsoft.com/office/drawing/2014/main" id="{44213748-EB6A-1245-8D2D-F9BAC61D8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 animBg="1"/>
      <p:bldP spid="118787" grpId="0" animBg="1"/>
      <p:bldP spid="118789" grpId="0" animBg="1"/>
      <p:bldP spid="118790" grpId="0"/>
      <p:bldP spid="118790" grpId="1"/>
      <p:bldP spid="118791" grpId="0" animBg="1"/>
      <p:bldP spid="118792" grpId="0" animBg="1"/>
      <p:bldP spid="118793" grpId="0" animBg="1"/>
      <p:bldP spid="118794" grpId="0" animBg="1"/>
      <p:bldP spid="118795" grpId="0" animBg="1"/>
      <p:bldP spid="118796" grpId="0" animBg="1"/>
      <p:bldP spid="118797" grpId="0" animBg="1"/>
      <p:bldP spid="118798" grpId="0" animBg="1"/>
      <p:bldP spid="118799" grpId="0" animBg="1"/>
      <p:bldP spid="118800" grpId="0" animBg="1"/>
      <p:bldP spid="118801" grpId="0" animBg="1"/>
      <p:bldP spid="118802" grpId="0" animBg="1"/>
      <p:bldP spid="118803" grpId="0" animBg="1"/>
      <p:bldP spid="118804" grpId="0" animBg="1"/>
      <p:bldP spid="118805" grpId="0" animBg="1"/>
      <p:bldP spid="118806" grpId="0" animBg="1"/>
      <p:bldP spid="118807" grpId="0" animBg="1"/>
      <p:bldP spid="118808" grpId="0" animBg="1"/>
      <p:bldP spid="118809" grpId="0" animBg="1"/>
      <p:bldP spid="118810" grpId="0" animBg="1"/>
      <p:bldP spid="118811" grpId="0" animBg="1"/>
      <p:bldP spid="118812" grpId="0" animBg="1"/>
      <p:bldP spid="118813" grpId="0" animBg="1"/>
      <p:bldP spid="118814" grpId="0" animBg="1"/>
      <p:bldP spid="118815" grpId="0" animBg="1"/>
      <p:bldP spid="118816" grpId="0" animBg="1"/>
      <p:bldP spid="118817" grpId="0" animBg="1"/>
      <p:bldP spid="118818" grpId="0" animBg="1"/>
      <p:bldP spid="1188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>
            <a:extLst>
              <a:ext uri="{FF2B5EF4-FFF2-40B4-BE49-F238E27FC236}">
                <a16:creationId xmlns:a16="http://schemas.microsoft.com/office/drawing/2014/main" id="{C81C732E-449C-E14C-BD05-CC99E25CA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438" y="1851025"/>
            <a:ext cx="6378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00"/>
                </a:solidFill>
              </a:rPr>
              <a:t>Star A and star B have the same absolute magnitude M = 5</a:t>
            </a:r>
            <a:r>
              <a:rPr lang="en-US" altLang="en-US" sz="2000" baseline="40000" dirty="0">
                <a:solidFill>
                  <a:srgbClr val="FFFF00"/>
                </a:solidFill>
              </a:rPr>
              <a:t>mg</a:t>
            </a:r>
            <a:endParaRPr lang="en-US" altLang="en-US" sz="1800" dirty="0">
              <a:solidFill>
                <a:srgbClr val="FFFF00"/>
              </a:solidFill>
            </a:endParaRP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E1135D74-4E45-CE4A-81CD-28B5454C0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8475" y="2330450"/>
            <a:ext cx="56991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</a:rPr>
              <a:t>Star B  is 10 pc away: apparent magnitude m = 5</a:t>
            </a:r>
            <a:r>
              <a:rPr lang="en-US" altLang="en-US" sz="2000" baseline="40000">
                <a:solidFill>
                  <a:srgbClr val="FFFF00"/>
                </a:solidFill>
              </a:rPr>
              <a:t>mg</a:t>
            </a:r>
            <a:endParaRPr lang="en-US" altLang="en-US" sz="1800" baseline="40000">
              <a:solidFill>
                <a:srgbClr val="FFFF00"/>
              </a:solidFill>
            </a:endParaRPr>
          </a:p>
        </p:txBody>
      </p:sp>
      <p:sp>
        <p:nvSpPr>
          <p:cNvPr id="50180" name="Text Box 4">
            <a:extLst>
              <a:ext uri="{FF2B5EF4-FFF2-40B4-BE49-F238E27FC236}">
                <a16:creationId xmlns:a16="http://schemas.microsoft.com/office/drawing/2014/main" id="{9E76878E-B2FD-0C43-8975-580DBB82F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879725"/>
            <a:ext cx="5570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</a:rPr>
              <a:t>Star A  is 25 pc away: apparent magnitude m = 7</a:t>
            </a:r>
            <a:r>
              <a:rPr lang="en-US" altLang="en-US" sz="2000" baseline="40000">
                <a:solidFill>
                  <a:srgbClr val="FFFF00"/>
                </a:solidFill>
              </a:rPr>
              <a:t>mg</a:t>
            </a:r>
          </a:p>
        </p:txBody>
      </p:sp>
      <p:sp>
        <p:nvSpPr>
          <p:cNvPr id="50181" name="Text Box 5">
            <a:extLst>
              <a:ext uri="{FF2B5EF4-FFF2-40B4-BE49-F238E27FC236}">
                <a16:creationId xmlns:a16="http://schemas.microsoft.com/office/drawing/2014/main" id="{6931BC8D-197D-604E-8DBB-0D50D5474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4" y="1031875"/>
            <a:ext cx="6626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The rule: 2.5 times as far away, looks 2</a:t>
            </a:r>
            <a:r>
              <a:rPr lang="en-US" altLang="en-US" sz="2400" b="1" baseline="40000" dirty="0">
                <a:solidFill>
                  <a:srgbClr val="00CC00"/>
                </a:solidFill>
              </a:rPr>
              <a:t>mg</a:t>
            </a:r>
            <a:r>
              <a:rPr lang="en-US" altLang="en-US" sz="2400" b="1" dirty="0">
                <a:solidFill>
                  <a:srgbClr val="00CC00"/>
                </a:solidFill>
              </a:rPr>
              <a:t> dimmer</a:t>
            </a:r>
            <a:endParaRPr lang="en-US" altLang="en-US" sz="2400" dirty="0"/>
          </a:p>
        </p:txBody>
      </p:sp>
      <p:pic>
        <p:nvPicPr>
          <p:cNvPr id="50182" name="Picture 14" descr="2">
            <a:extLst>
              <a:ext uri="{FF2B5EF4-FFF2-40B4-BE49-F238E27FC236}">
                <a16:creationId xmlns:a16="http://schemas.microsoft.com/office/drawing/2014/main" id="{F3556D64-2223-CE45-84A3-35F604487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" b="39999"/>
          <a:stretch>
            <a:fillRect/>
          </a:stretch>
        </p:blipFill>
        <p:spPr bwMode="auto">
          <a:xfrm>
            <a:off x="63500" y="3657600"/>
            <a:ext cx="496570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15" descr="3">
            <a:extLst>
              <a:ext uri="{FF2B5EF4-FFF2-40B4-BE49-F238E27FC236}">
                <a16:creationId xmlns:a16="http://schemas.microsoft.com/office/drawing/2014/main" id="{6F269435-2EA9-8F44-884D-7D8880151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943600"/>
            <a:ext cx="276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16" descr="3">
            <a:extLst>
              <a:ext uri="{FF2B5EF4-FFF2-40B4-BE49-F238E27FC236}">
                <a16:creationId xmlns:a16="http://schemas.microsoft.com/office/drawing/2014/main" id="{B467143B-4754-1B41-A944-ACAB177D4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075" y="4876800"/>
            <a:ext cx="9636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5" name="Oval 17">
            <a:extLst>
              <a:ext uri="{FF2B5EF4-FFF2-40B4-BE49-F238E27FC236}">
                <a16:creationId xmlns:a16="http://schemas.microsoft.com/office/drawing/2014/main" id="{50F436A0-0EA5-6543-A8A8-B983EC496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419600"/>
            <a:ext cx="2286000" cy="22860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0186" name="Line 18">
            <a:extLst>
              <a:ext uri="{FF2B5EF4-FFF2-40B4-BE49-F238E27FC236}">
                <a16:creationId xmlns:a16="http://schemas.microsoft.com/office/drawing/2014/main" id="{C96FD994-CCF3-244D-90D6-CFE7313B6DF6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5037138"/>
            <a:ext cx="13716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7" name="Line 19">
            <a:extLst>
              <a:ext uri="{FF2B5EF4-FFF2-40B4-BE49-F238E27FC236}">
                <a16:creationId xmlns:a16="http://schemas.microsoft.com/office/drawing/2014/main" id="{B0E08C8C-74AD-834E-B4C4-F22BA999DB68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5341938"/>
            <a:ext cx="3505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8" name="Text Box 20">
            <a:extLst>
              <a:ext uri="{FF2B5EF4-FFF2-40B4-BE49-F238E27FC236}">
                <a16:creationId xmlns:a16="http://schemas.microsoft.com/office/drawing/2014/main" id="{7CDF03C8-5403-8E49-9AEF-DB3B4A6A3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57150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A</a:t>
            </a:r>
            <a:endParaRPr lang="en-US" altLang="en-US" sz="2400"/>
          </a:p>
        </p:txBody>
      </p:sp>
      <p:sp>
        <p:nvSpPr>
          <p:cNvPr id="50189" name="Text Box 21">
            <a:extLst>
              <a:ext uri="{FF2B5EF4-FFF2-40B4-BE49-F238E27FC236}">
                <a16:creationId xmlns:a16="http://schemas.microsoft.com/office/drawing/2014/main" id="{0A156627-9A12-454E-9A06-725C61A29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48006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B</a:t>
            </a:r>
            <a:endParaRPr lang="en-US" altLang="en-US" sz="2400"/>
          </a:p>
        </p:txBody>
      </p:sp>
      <p:sp>
        <p:nvSpPr>
          <p:cNvPr id="50190" name="Text Box 22">
            <a:extLst>
              <a:ext uri="{FF2B5EF4-FFF2-40B4-BE49-F238E27FC236}">
                <a16:creationId xmlns:a16="http://schemas.microsoft.com/office/drawing/2014/main" id="{86BF0315-40C9-DB46-B58A-2236BE198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3886200"/>
            <a:ext cx="1333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Looks like:</a:t>
            </a:r>
            <a:endParaRPr lang="en-US" altLang="en-US" sz="2400"/>
          </a:p>
        </p:txBody>
      </p:sp>
      <p:sp>
        <p:nvSpPr>
          <p:cNvPr id="50191" name="Text Box 23">
            <a:extLst>
              <a:ext uri="{FF2B5EF4-FFF2-40B4-BE49-F238E27FC236}">
                <a16:creationId xmlns:a16="http://schemas.microsoft.com/office/drawing/2014/main" id="{8EF36DB8-887E-2945-A8EE-8EBDD3754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341938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A</a:t>
            </a:r>
            <a:endParaRPr lang="en-US" altLang="en-US" sz="2400"/>
          </a:p>
        </p:txBody>
      </p:sp>
      <p:sp>
        <p:nvSpPr>
          <p:cNvPr id="50192" name="Text Box 24">
            <a:extLst>
              <a:ext uri="{FF2B5EF4-FFF2-40B4-BE49-F238E27FC236}">
                <a16:creationId xmlns:a16="http://schemas.microsoft.com/office/drawing/2014/main" id="{82B38FEC-5C23-6C44-AF48-F79893622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5799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B</a:t>
            </a:r>
            <a:endParaRPr lang="en-US" altLang="en-US" sz="2400"/>
          </a:p>
        </p:txBody>
      </p:sp>
      <p:sp>
        <p:nvSpPr>
          <p:cNvPr id="50193" name="Text Box 25">
            <a:extLst>
              <a:ext uri="{FF2B5EF4-FFF2-40B4-BE49-F238E27FC236}">
                <a16:creationId xmlns:a16="http://schemas.microsoft.com/office/drawing/2014/main" id="{1CA2F537-9C4A-3341-B70F-EE1EE027E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0" y="4716463"/>
            <a:ext cx="685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FF00"/>
                </a:solidFill>
              </a:rPr>
              <a:t>10 pc</a:t>
            </a:r>
            <a:endParaRPr lang="en-US" altLang="en-US" sz="2400"/>
          </a:p>
        </p:txBody>
      </p:sp>
      <p:sp>
        <p:nvSpPr>
          <p:cNvPr id="50194" name="Text Box 26">
            <a:extLst>
              <a:ext uri="{FF2B5EF4-FFF2-40B4-BE49-F238E27FC236}">
                <a16:creationId xmlns:a16="http://schemas.microsoft.com/office/drawing/2014/main" id="{5C34B608-B5C9-3A47-A515-7819B597B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348288"/>
            <a:ext cx="685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FF00"/>
                </a:solidFill>
              </a:rPr>
              <a:t>25 pc</a:t>
            </a:r>
            <a:endParaRPr lang="en-US" altLang="en-US" sz="2400"/>
          </a:p>
        </p:txBody>
      </p:sp>
      <p:sp>
        <p:nvSpPr>
          <p:cNvPr id="50195" name="Rectangle 27">
            <a:extLst>
              <a:ext uri="{FF2B5EF4-FFF2-40B4-BE49-F238E27FC236}">
                <a16:creationId xmlns:a16="http://schemas.microsoft.com/office/drawing/2014/main" id="{3932313B-504E-624E-BBAD-DC129CCAFA0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3087" y="-130175"/>
            <a:ext cx="7772400" cy="1143000"/>
          </a:xfrm>
        </p:spPr>
        <p:txBody>
          <a:bodyPr/>
          <a:lstStyle/>
          <a:p>
            <a:r>
              <a:rPr lang="en-US" altLang="en-US" dirty="0">
                <a:solidFill>
                  <a:srgbClr val="65FFFF"/>
                </a:solidFill>
              </a:rPr>
              <a:t>Distance makes stars dimmer</a:t>
            </a:r>
          </a:p>
        </p:txBody>
      </p:sp>
      <p:sp>
        <p:nvSpPr>
          <p:cNvPr id="50196" name="Text Box 28">
            <a:extLst>
              <a:ext uri="{FF2B5EF4-FFF2-40B4-BE49-F238E27FC236}">
                <a16:creationId xmlns:a16="http://schemas.microsoft.com/office/drawing/2014/main" id="{FC79F5E7-1F91-1D4E-A0E9-3BAC3CAF5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25" y="3429000"/>
            <a:ext cx="985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Reality:</a:t>
            </a:r>
            <a:endParaRPr lang="en-US" altLang="en-US"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A2F650C-622F-0249-8FB1-1624F22E8A9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Distance modulus</a:t>
            </a:r>
          </a:p>
        </p:txBody>
      </p:sp>
      <p:sp>
        <p:nvSpPr>
          <p:cNvPr id="52227" name="Text Box 4">
            <a:extLst>
              <a:ext uri="{FF2B5EF4-FFF2-40B4-BE49-F238E27FC236}">
                <a16:creationId xmlns:a16="http://schemas.microsoft.com/office/drawing/2014/main" id="{A69B16AB-22F7-944C-8CA6-0ED63D22A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972187"/>
            <a:ext cx="8839200" cy="2862322"/>
          </a:xfrm>
          <a:prstGeom prst="rect">
            <a:avLst/>
          </a:prstGeom>
          <a:noFill/>
          <a:ln w="9525">
            <a:solidFill>
              <a:srgbClr val="66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Symbol" pitchFamily="2" charset="2"/>
              <a:buChar char="a"/>
            </a:pPr>
            <a:r>
              <a:rPr lang="en-US" altLang="en-US" sz="1800" dirty="0">
                <a:solidFill>
                  <a:srgbClr val="66FFFF"/>
                </a:solidFill>
              </a:rPr>
              <a:t> Centauri</a:t>
            </a:r>
            <a:r>
              <a:rPr lang="en-US" altLang="en-US" sz="1800" dirty="0">
                <a:solidFill>
                  <a:srgbClr val="FFFF00"/>
                </a:solidFill>
              </a:rPr>
              <a:t>   </a:t>
            </a:r>
            <a:r>
              <a:rPr lang="en-US" altLang="en-US" sz="1800" dirty="0">
                <a:solidFill>
                  <a:srgbClr val="FF0000"/>
                </a:solidFill>
              </a:rPr>
              <a:t>suppose we know </a:t>
            </a:r>
            <a:r>
              <a:rPr lang="en-US" altLang="en-US" sz="1800" dirty="0">
                <a:solidFill>
                  <a:srgbClr val="FFFF00"/>
                </a:solidFill>
              </a:rPr>
              <a:t>the apparent brightness m = 1.3</a:t>
            </a:r>
            <a:r>
              <a:rPr lang="en-US" altLang="en-US" sz="1800" baseline="40000" dirty="0">
                <a:solidFill>
                  <a:srgbClr val="FFFF00"/>
                </a:solidFill>
              </a:rPr>
              <a:t>mg</a:t>
            </a:r>
            <a:r>
              <a:rPr lang="en-US" altLang="en-US" sz="1800" dirty="0">
                <a:solidFill>
                  <a:srgbClr val="FFFF00"/>
                </a:solidFill>
              </a:rPr>
              <a:t> </a:t>
            </a:r>
            <a:r>
              <a:rPr lang="en-US" altLang="en-US" sz="1800" dirty="0">
                <a:solidFill>
                  <a:srgbClr val="FFFF00"/>
                </a:solidFill>
                <a:highlight>
                  <a:srgbClr val="0000FF"/>
                </a:highlight>
              </a:rPr>
              <a:t>(a bright star)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                        and the distance 4 light years = 1.3 pc    </a:t>
            </a:r>
            <a:r>
              <a:rPr lang="en-US" altLang="en-US" sz="1800" dirty="0">
                <a:solidFill>
                  <a:srgbClr val="FFFF00"/>
                </a:solidFill>
                <a:highlight>
                  <a:srgbClr val="0000FF"/>
                </a:highlight>
              </a:rPr>
              <a:t>(very close to us)</a:t>
            </a:r>
            <a:endParaRPr lang="en-US" altLang="en-US" sz="18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    </a:t>
            </a:r>
            <a:r>
              <a:rPr lang="en-US" altLang="en-US" sz="1800" dirty="0">
                <a:solidFill>
                  <a:srgbClr val="FF0000"/>
                </a:solidFill>
              </a:rPr>
              <a:t>=&gt;</a:t>
            </a:r>
            <a:r>
              <a:rPr lang="en-US" altLang="en-US" sz="1800" dirty="0">
                <a:solidFill>
                  <a:srgbClr val="FFFF00"/>
                </a:solidFill>
              </a:rPr>
              <a:t> distance modulus </a:t>
            </a:r>
            <a:r>
              <a:rPr lang="en-US" altLang="en-US" sz="1800" dirty="0">
                <a:solidFill>
                  <a:srgbClr val="FFFF00"/>
                </a:solidFill>
                <a:latin typeface="Symbol" pitchFamily="2" charset="2"/>
              </a:rPr>
              <a:t>D</a:t>
            </a:r>
            <a:r>
              <a:rPr lang="en-US" altLang="en-US" sz="1800" dirty="0">
                <a:solidFill>
                  <a:srgbClr val="FFFF00"/>
                </a:solidFill>
              </a:rPr>
              <a:t> = 5 </a:t>
            </a:r>
            <a:r>
              <a:rPr lang="en-US" altLang="en-US" sz="1800" dirty="0">
                <a:solidFill>
                  <a:srgbClr val="FFFF00"/>
                </a:solidFill>
                <a:sym typeface="Symbol" pitchFamily="2" charset="2"/>
              </a:rPr>
              <a:t></a:t>
            </a:r>
            <a:r>
              <a:rPr lang="en-US" altLang="en-US" sz="1800" dirty="0">
                <a:solidFill>
                  <a:srgbClr val="FFFF00"/>
                </a:solidFill>
              </a:rPr>
              <a:t> lg d  -  5 =  - 4.4 mg 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    </a:t>
            </a:r>
            <a:r>
              <a:rPr lang="en-US" altLang="en-US" sz="1800" dirty="0">
                <a:solidFill>
                  <a:srgbClr val="FF0000"/>
                </a:solidFill>
              </a:rPr>
              <a:t>=&gt;</a:t>
            </a:r>
            <a:r>
              <a:rPr lang="en-US" altLang="en-US" sz="1800" dirty="0">
                <a:solidFill>
                  <a:srgbClr val="FFFF00"/>
                </a:solidFill>
              </a:rPr>
              <a:t> absolute magnitude M = m –</a:t>
            </a:r>
            <a:r>
              <a:rPr lang="en-US" altLang="en-US" sz="1800" dirty="0">
                <a:solidFill>
                  <a:srgbClr val="FFFF00"/>
                </a:solidFill>
                <a:latin typeface="Symbol" pitchFamily="2" charset="2"/>
              </a:rPr>
              <a:t> D = 5.7</a:t>
            </a:r>
            <a:r>
              <a:rPr lang="en-US" altLang="en-US" sz="1800" baseline="40000" dirty="0">
                <a:solidFill>
                  <a:srgbClr val="FFFF00"/>
                </a:solidFill>
              </a:rPr>
              <a:t>mg</a:t>
            </a:r>
            <a:r>
              <a:rPr lang="en-US" altLang="en-US" sz="1800" baseline="40000" dirty="0">
                <a:solidFill>
                  <a:srgbClr val="FFFF00"/>
                </a:solidFill>
                <a:latin typeface="Symbol" pitchFamily="2" charset="2"/>
              </a:rPr>
              <a:t> </a:t>
            </a:r>
            <a:r>
              <a:rPr lang="en-US" altLang="en-US" sz="1800" dirty="0">
                <a:solidFill>
                  <a:srgbClr val="FFFF00"/>
                </a:solidFill>
              </a:rPr>
              <a:t>, </a:t>
            </a:r>
            <a:r>
              <a:rPr lang="en-US" altLang="en-US" sz="1800" dirty="0">
                <a:solidFill>
                  <a:srgbClr val="FFFF00"/>
                </a:solidFill>
                <a:highlight>
                  <a:srgbClr val="0000FF"/>
                </a:highlight>
              </a:rPr>
              <a:t>(star a bit ‘smaller’ than the Sun)</a:t>
            </a:r>
          </a:p>
          <a:p>
            <a:pPr>
              <a:spcBef>
                <a:spcPct val="0"/>
              </a:spcBef>
              <a:buNone/>
            </a:pPr>
            <a:endParaRPr lang="en-US" altLang="en-US" sz="1800" dirty="0">
              <a:solidFill>
                <a:srgbClr val="FF3300"/>
              </a:solidFill>
            </a:endParaRPr>
          </a:p>
          <a:p>
            <a:pPr>
              <a:spcBef>
                <a:spcPct val="0"/>
              </a:spcBef>
              <a:buFont typeface="Symbol" pitchFamily="2" charset="2"/>
              <a:buChar char="w"/>
            </a:pPr>
            <a:r>
              <a:rPr lang="en-US" altLang="en-US" sz="1800" dirty="0">
                <a:solidFill>
                  <a:srgbClr val="66FFFF"/>
                </a:solidFill>
              </a:rPr>
              <a:t> Centauri</a:t>
            </a:r>
            <a:r>
              <a:rPr lang="en-US" altLang="en-US" sz="1800" dirty="0">
                <a:solidFill>
                  <a:srgbClr val="FFFF00"/>
                </a:solidFill>
              </a:rPr>
              <a:t>   </a:t>
            </a:r>
            <a:r>
              <a:rPr lang="en-US" altLang="en-US" sz="1800" dirty="0">
                <a:solidFill>
                  <a:srgbClr val="FF0000"/>
                </a:solidFill>
              </a:rPr>
              <a:t>suppose we know </a:t>
            </a:r>
            <a:r>
              <a:rPr lang="en-US" altLang="en-US" sz="1800" dirty="0">
                <a:solidFill>
                  <a:srgbClr val="FFFF00"/>
                </a:solidFill>
              </a:rPr>
              <a:t>the apparent brightness m = 3.5</a:t>
            </a:r>
            <a:r>
              <a:rPr lang="en-US" altLang="en-US" sz="1800" baseline="40000" dirty="0">
                <a:solidFill>
                  <a:srgbClr val="FFFF00"/>
                </a:solidFill>
              </a:rPr>
              <a:t>mg</a:t>
            </a:r>
            <a:r>
              <a:rPr lang="en-US" altLang="en-US" sz="1800" dirty="0">
                <a:solidFill>
                  <a:srgbClr val="FFFF00"/>
                </a:solidFill>
              </a:rPr>
              <a:t>      </a:t>
            </a:r>
            <a:r>
              <a:rPr lang="en-US" altLang="en-US" sz="1800" dirty="0">
                <a:solidFill>
                  <a:srgbClr val="FFFF00"/>
                </a:solidFill>
                <a:highlight>
                  <a:srgbClr val="0000FF"/>
                </a:highlight>
              </a:rPr>
              <a:t>(reasonably bright)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                         and the absolute magnitude M = -10.1</a:t>
            </a:r>
            <a:r>
              <a:rPr lang="en-US" altLang="en-US" sz="1800" baseline="40000" dirty="0">
                <a:solidFill>
                  <a:srgbClr val="FFFF00"/>
                </a:solidFill>
              </a:rPr>
              <a:t>mg</a:t>
            </a:r>
            <a:r>
              <a:rPr lang="en-US" altLang="en-US" sz="1800" dirty="0">
                <a:solidFill>
                  <a:srgbClr val="FFFF00"/>
                </a:solidFill>
              </a:rPr>
              <a:t>  </a:t>
            </a:r>
            <a:r>
              <a:rPr lang="en-US" altLang="en-US" sz="1800" dirty="0">
                <a:solidFill>
                  <a:srgbClr val="FFFF00"/>
                </a:solidFill>
                <a:highlight>
                  <a:srgbClr val="0000FF"/>
                </a:highlight>
              </a:rPr>
              <a:t>(a globular cluster)</a:t>
            </a:r>
            <a:endParaRPr lang="en-US" altLang="en-US" sz="1800" baseline="40000" dirty="0">
              <a:solidFill>
                <a:srgbClr val="FFFF00"/>
              </a:solidFill>
              <a:highlight>
                <a:srgbClr val="0000FF"/>
              </a:highlight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1800" baseline="40000" dirty="0">
                <a:solidFill>
                  <a:srgbClr val="FFFF00"/>
                </a:solidFill>
              </a:rPr>
              <a:t>                                 </a:t>
            </a:r>
            <a:r>
              <a:rPr lang="en-US" altLang="en-US" sz="1800" dirty="0">
                <a:solidFill>
                  <a:srgbClr val="FFFF00"/>
                </a:solidFill>
              </a:rPr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=&gt;</a:t>
            </a:r>
            <a:r>
              <a:rPr lang="en-US" altLang="en-US" sz="1800" dirty="0">
                <a:solidFill>
                  <a:srgbClr val="FFFF00"/>
                </a:solidFill>
              </a:rPr>
              <a:t> distance modulus </a:t>
            </a:r>
            <a:r>
              <a:rPr lang="en-US" altLang="en-US" sz="1800" dirty="0">
                <a:solidFill>
                  <a:srgbClr val="FFFF00"/>
                </a:solidFill>
                <a:latin typeface="Symbol" pitchFamily="2" charset="2"/>
              </a:rPr>
              <a:t>D</a:t>
            </a:r>
            <a:r>
              <a:rPr lang="en-US" altLang="en-US" sz="1800" dirty="0">
                <a:solidFill>
                  <a:srgbClr val="FFFF00"/>
                </a:solidFill>
              </a:rPr>
              <a:t> = m – M =  13.6 mg 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    </a:t>
            </a:r>
            <a:r>
              <a:rPr lang="en-US" altLang="en-US" sz="1800" dirty="0">
                <a:solidFill>
                  <a:srgbClr val="FF0000"/>
                </a:solidFill>
              </a:rPr>
              <a:t>=&gt;</a:t>
            </a:r>
            <a:r>
              <a:rPr lang="en-US" altLang="en-US" sz="1800" dirty="0">
                <a:solidFill>
                  <a:srgbClr val="FFFF00"/>
                </a:solidFill>
              </a:rPr>
              <a:t> distance d = 10</a:t>
            </a:r>
            <a:r>
              <a:rPr lang="en-US" altLang="en-US" sz="1800" baseline="30000" dirty="0">
                <a:solidFill>
                  <a:srgbClr val="FFFF00"/>
                </a:solidFill>
                <a:latin typeface="Symbol" pitchFamily="2" charset="2"/>
              </a:rPr>
              <a:t>D/5+1</a:t>
            </a:r>
            <a:r>
              <a:rPr lang="en-US" altLang="en-US" sz="1800" dirty="0">
                <a:solidFill>
                  <a:srgbClr val="FFFF00"/>
                </a:solidFill>
              </a:rPr>
              <a:t> = 5200 pc = 17,000 light years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                                  </a:t>
            </a:r>
            <a:r>
              <a:rPr lang="en-US" altLang="en-US" sz="1800" dirty="0">
                <a:solidFill>
                  <a:srgbClr val="FFFF00"/>
                </a:solidFill>
                <a:highlight>
                  <a:srgbClr val="0000FF"/>
                </a:highlight>
              </a:rPr>
              <a:t>(very far from us, halfway to the center of the Galaxy)</a:t>
            </a:r>
          </a:p>
        </p:txBody>
      </p:sp>
      <p:sp>
        <p:nvSpPr>
          <p:cNvPr id="52228" name="Text Box 5">
            <a:extLst>
              <a:ext uri="{FF2B5EF4-FFF2-40B4-BE49-F238E27FC236}">
                <a16:creationId xmlns:a16="http://schemas.microsoft.com/office/drawing/2014/main" id="{040E1F2A-BB6B-264F-B5A6-1A25D28B2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5150" y="14288"/>
            <a:ext cx="35036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The distance modulus</a:t>
            </a:r>
            <a:endParaRPr lang="en-US" altLang="en-US" sz="2400" dirty="0"/>
          </a:p>
        </p:txBody>
      </p:sp>
      <p:sp>
        <p:nvSpPr>
          <p:cNvPr id="52229" name="Text Box 10">
            <a:extLst>
              <a:ext uri="{FF2B5EF4-FFF2-40B4-BE49-F238E27FC236}">
                <a16:creationId xmlns:a16="http://schemas.microsoft.com/office/drawing/2014/main" id="{29011025-E58A-6E4C-99C7-AB14E8C1D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8790"/>
            <a:ext cx="6629400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00"/>
                </a:solidFill>
              </a:rPr>
              <a:t>Relation: </a:t>
            </a:r>
            <a:r>
              <a:rPr lang="en-US" altLang="en-US" sz="2000" dirty="0">
                <a:solidFill>
                  <a:srgbClr val="66FFFF"/>
                </a:solidFill>
              </a:rPr>
              <a:t>M (abs. </a:t>
            </a:r>
            <a:r>
              <a:rPr lang="en-US" altLang="en-US" sz="2000" dirty="0" err="1">
                <a:solidFill>
                  <a:srgbClr val="66FFFF"/>
                </a:solidFill>
              </a:rPr>
              <a:t>magn</a:t>
            </a:r>
            <a:r>
              <a:rPr lang="en-US" altLang="en-US" sz="2000" dirty="0">
                <a:solidFill>
                  <a:srgbClr val="66FFFF"/>
                </a:solidFill>
              </a:rPr>
              <a:t>.), m (appt. </a:t>
            </a:r>
            <a:r>
              <a:rPr lang="en-US" altLang="en-US" sz="2000" dirty="0" err="1">
                <a:solidFill>
                  <a:srgbClr val="66FFFF"/>
                </a:solidFill>
              </a:rPr>
              <a:t>magn</a:t>
            </a:r>
            <a:r>
              <a:rPr lang="en-US" altLang="en-US" sz="2000" dirty="0">
                <a:solidFill>
                  <a:srgbClr val="66FFFF"/>
                </a:solidFill>
              </a:rPr>
              <a:t>.), d (distance in pc)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00"/>
                </a:solidFill>
              </a:rPr>
              <a:t>Meaning of relation: </a:t>
            </a:r>
            <a:r>
              <a:rPr lang="en-US" altLang="en-US" sz="2000" dirty="0">
                <a:solidFill>
                  <a:srgbClr val="66FFFF"/>
                </a:solidFill>
              </a:rPr>
              <a:t>the farther a star, the fainter it looks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</a:t>
            </a:r>
            <a:r>
              <a:rPr lang="en-US" altLang="en-US" sz="1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Distance modulus: </a:t>
            </a:r>
            <a:r>
              <a:rPr lang="en-US" altLang="ja-JP" sz="1800" dirty="0">
                <a:solidFill>
                  <a:srgbClr val="FF0000"/>
                </a:solidFill>
                <a:latin typeface="Symbol" pitchFamily="2" charset="2"/>
              </a:rPr>
              <a:t>D</a:t>
            </a:r>
            <a:r>
              <a:rPr lang="en-US" altLang="ja-JP" sz="1800" dirty="0">
                <a:solidFill>
                  <a:srgbClr val="FF0000"/>
                </a:solidFill>
                <a:latin typeface="Arial" panose="020B0604020202020204" pitchFamily="34" charset="0"/>
              </a:rPr>
              <a:t> = </a:t>
            </a:r>
            <a:r>
              <a:rPr lang="en-US" altLang="ja-JP" sz="1800" dirty="0">
                <a:solidFill>
                  <a:srgbClr val="FF0000"/>
                </a:solidFill>
              </a:rPr>
              <a:t>m – M</a:t>
            </a:r>
          </a:p>
          <a:p>
            <a:pPr>
              <a:spcBef>
                <a:spcPct val="0"/>
              </a:spcBef>
              <a:buNone/>
            </a:pPr>
            <a:r>
              <a:rPr lang="en-US" altLang="ja-JP" sz="1800" dirty="0">
                <a:solidFill>
                  <a:srgbClr val="FFFF00"/>
                </a:solidFill>
                <a:latin typeface="Arial" panose="020B0604020202020204" pitchFamily="34" charset="0"/>
              </a:rPr>
              <a:t>    Relation to distance:</a:t>
            </a:r>
            <a:r>
              <a:rPr lang="en-US" altLang="ja-JP" sz="1800" dirty="0">
                <a:solidFill>
                  <a:srgbClr val="66FFFF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Symbol" pitchFamily="2" charset="2"/>
              </a:rPr>
              <a:t>D</a:t>
            </a:r>
            <a:r>
              <a:rPr lang="en-US" altLang="en-US" sz="2400" dirty="0">
                <a:solidFill>
                  <a:srgbClr val="FF0000"/>
                </a:solidFill>
              </a:rPr>
              <a:t> = 5 </a:t>
            </a:r>
            <a:r>
              <a:rPr lang="en-US" altLang="en-US" sz="2400" dirty="0">
                <a:solidFill>
                  <a:srgbClr val="FF0000"/>
                </a:solidFill>
                <a:sym typeface="Symbol" pitchFamily="2" charset="2"/>
              </a:rPr>
              <a:t></a:t>
            </a:r>
            <a:r>
              <a:rPr lang="en-US" altLang="en-US" sz="2400" dirty="0">
                <a:solidFill>
                  <a:srgbClr val="FF0000"/>
                </a:solidFill>
              </a:rPr>
              <a:t> lg d  -  5</a:t>
            </a:r>
          </a:p>
          <a:p>
            <a:pPr>
              <a:spcBef>
                <a:spcPct val="0"/>
              </a:spcBef>
              <a:buNone/>
            </a:pPr>
            <a:r>
              <a:rPr lang="en-US" altLang="ja-JP" sz="1800" dirty="0">
                <a:solidFill>
                  <a:srgbClr val="FFFF00"/>
                </a:solidFill>
                <a:latin typeface="Arial" panose="020B0604020202020204" pitchFamily="34" charset="0"/>
              </a:rPr>
              <a:t>                                or:</a:t>
            </a:r>
            <a:r>
              <a:rPr lang="en-US" altLang="ja-JP" sz="1800" dirty="0">
                <a:solidFill>
                  <a:srgbClr val="66FFFF"/>
                </a:solidFill>
              </a:rPr>
              <a:t>  </a:t>
            </a:r>
            <a:r>
              <a:rPr lang="en-US" altLang="en-US" sz="2400" dirty="0">
                <a:solidFill>
                  <a:srgbClr val="FF0000"/>
                </a:solidFill>
              </a:rPr>
              <a:t>d = 10</a:t>
            </a:r>
            <a:r>
              <a:rPr lang="en-US" altLang="en-US" sz="2400" baseline="30000" dirty="0">
                <a:solidFill>
                  <a:srgbClr val="FF0000"/>
                </a:solidFill>
                <a:latin typeface="Symbol" pitchFamily="2" charset="2"/>
              </a:rPr>
              <a:t>D/5+1</a:t>
            </a:r>
            <a:endParaRPr lang="en-US" altLang="en-US" sz="2400" baseline="30000" dirty="0">
              <a:solidFill>
                <a:srgbClr val="FF0000"/>
              </a:solidFill>
            </a:endParaRPr>
          </a:p>
        </p:txBody>
      </p:sp>
      <p:sp>
        <p:nvSpPr>
          <p:cNvPr id="52230" name="Rectangle 11">
            <a:extLst>
              <a:ext uri="{FF2B5EF4-FFF2-40B4-BE49-F238E27FC236}">
                <a16:creationId xmlns:a16="http://schemas.microsoft.com/office/drawing/2014/main" id="{5B73ECD3-F6EC-624A-A5B5-A7BE869B5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033602"/>
            <a:ext cx="375436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66FFFF"/>
                </a:solidFill>
                <a:highlight>
                  <a:srgbClr val="0000FF"/>
                </a:highlight>
              </a:rPr>
              <a:t>How to use this?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0000"/>
                </a:solidFill>
              </a:rPr>
              <a:t>Suppose you know two of: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FF00"/>
                </a:solidFill>
              </a:rPr>
              <a:t>d </a:t>
            </a:r>
            <a:r>
              <a:rPr lang="en-US" altLang="en-US" sz="2400" i="1" dirty="0">
                <a:solidFill>
                  <a:srgbClr val="66FFFF"/>
                </a:solidFill>
              </a:rPr>
              <a:t>(the distance),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FF00"/>
                </a:solidFill>
              </a:rPr>
              <a:t>m</a:t>
            </a:r>
            <a:r>
              <a:rPr lang="en-US" altLang="en-US" sz="2400" i="1" dirty="0">
                <a:solidFill>
                  <a:srgbClr val="66FFFF"/>
                </a:solidFill>
              </a:rPr>
              <a:t> (the apparent brightness),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FF00"/>
                </a:solidFill>
              </a:rPr>
              <a:t>M</a:t>
            </a:r>
            <a:r>
              <a:rPr lang="en-US" altLang="en-US" sz="2400" i="1" dirty="0">
                <a:solidFill>
                  <a:srgbClr val="66FFFF"/>
                </a:solidFill>
              </a:rPr>
              <a:t> (the absolute magnitude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C69E3F89-546A-6048-A31F-152E1154C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234" y="2737084"/>
            <a:ext cx="35443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0000"/>
                </a:solidFill>
              </a:rPr>
              <a:t>one can calculate the third.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0BA99CF9-03EF-0D4E-9A96-F9EDC4F671CA}"/>
              </a:ext>
            </a:extLst>
          </p:cNvPr>
          <p:cNvSpPr/>
          <p:nvPr/>
        </p:nvSpPr>
        <p:spPr bwMode="auto">
          <a:xfrm>
            <a:off x="4038601" y="2209800"/>
            <a:ext cx="609600" cy="1600200"/>
          </a:xfrm>
          <a:prstGeom prst="rightBrace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1296D6EC-7940-C543-A10D-F1FBEDE08D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288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>
            <a:extLst>
              <a:ext uri="{FF2B5EF4-FFF2-40B4-BE49-F238E27FC236}">
                <a16:creationId xmlns:a16="http://schemas.microsoft.com/office/drawing/2014/main" id="{BE56FCA0-8AC0-FF47-8AE5-1A95AEF1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4691" name="Text Box 3">
            <a:extLst>
              <a:ext uri="{FF2B5EF4-FFF2-40B4-BE49-F238E27FC236}">
                <a16:creationId xmlns:a16="http://schemas.microsoft.com/office/drawing/2014/main" id="{4970888D-20C3-FB40-BD54-F584D37D9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CBEB6042-FDDE-A14E-8EFD-3E2EC8965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13</a:t>
            </a:r>
          </a:p>
        </p:txBody>
      </p:sp>
      <p:sp>
        <p:nvSpPr>
          <p:cNvPr id="114693" name="Text Box 5">
            <a:extLst>
              <a:ext uri="{FF2B5EF4-FFF2-40B4-BE49-F238E27FC236}">
                <a16:creationId xmlns:a16="http://schemas.microsoft.com/office/drawing/2014/main" id="{735ADD43-2332-B44A-B63F-DF43DCF57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4694" name="Text Box 6">
            <a:extLst>
              <a:ext uri="{FF2B5EF4-FFF2-40B4-BE49-F238E27FC236}">
                <a16:creationId xmlns:a16="http://schemas.microsoft.com/office/drawing/2014/main" id="{C1A36598-02F7-EE4C-A53F-0F00A1EA2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60" y="1905000"/>
            <a:ext cx="8182112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distance modulus?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distance to a star in parsecs.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distance to a star in light years.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The difference between apparent and absolute magnitude.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The reciprocal of a star’s parallax.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total energy radiated by a star every second.</a:t>
            </a:r>
          </a:p>
        </p:txBody>
      </p:sp>
      <p:sp>
        <p:nvSpPr>
          <p:cNvPr id="114695" name="Text Box 7">
            <a:extLst>
              <a:ext uri="{FF2B5EF4-FFF2-40B4-BE49-F238E27FC236}">
                <a16:creationId xmlns:a16="http://schemas.microsoft.com/office/drawing/2014/main" id="{BCDCCF95-83B4-0A4E-99E8-5E99A34A1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4696" name="Text Box 8">
            <a:extLst>
              <a:ext uri="{FF2B5EF4-FFF2-40B4-BE49-F238E27FC236}">
                <a16:creationId xmlns:a16="http://schemas.microsoft.com/office/drawing/2014/main" id="{1B9CB530-673A-694B-900F-1F60C1EEC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4697" name="Text Box 9">
            <a:extLst>
              <a:ext uri="{FF2B5EF4-FFF2-40B4-BE49-F238E27FC236}">
                <a16:creationId xmlns:a16="http://schemas.microsoft.com/office/drawing/2014/main" id="{079C016F-C687-0949-951E-17AE221CD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4698" name="Text Box 10">
            <a:extLst>
              <a:ext uri="{FF2B5EF4-FFF2-40B4-BE49-F238E27FC236}">
                <a16:creationId xmlns:a16="http://schemas.microsoft.com/office/drawing/2014/main" id="{CE893E42-B01A-4741-AED4-6C29FC11E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4699" name="Text Box 11">
            <a:extLst>
              <a:ext uri="{FF2B5EF4-FFF2-40B4-BE49-F238E27FC236}">
                <a16:creationId xmlns:a16="http://schemas.microsoft.com/office/drawing/2014/main" id="{2EF9F4B8-A31B-B543-AA2A-F01922282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4700" name="Text Box 12">
            <a:extLst>
              <a:ext uri="{FF2B5EF4-FFF2-40B4-BE49-F238E27FC236}">
                <a16:creationId xmlns:a16="http://schemas.microsoft.com/office/drawing/2014/main" id="{64474DA6-4F5B-E644-877C-F6CB8A96C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4701" name="Text Box 13">
            <a:extLst>
              <a:ext uri="{FF2B5EF4-FFF2-40B4-BE49-F238E27FC236}">
                <a16:creationId xmlns:a16="http://schemas.microsoft.com/office/drawing/2014/main" id="{F837A033-1516-2C47-A289-12148D42B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4702" name="Text Box 14">
            <a:extLst>
              <a:ext uri="{FF2B5EF4-FFF2-40B4-BE49-F238E27FC236}">
                <a16:creationId xmlns:a16="http://schemas.microsoft.com/office/drawing/2014/main" id="{4F597041-96A3-704A-9B25-5C642FB52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4703" name="Text Box 15">
            <a:extLst>
              <a:ext uri="{FF2B5EF4-FFF2-40B4-BE49-F238E27FC236}">
                <a16:creationId xmlns:a16="http://schemas.microsoft.com/office/drawing/2014/main" id="{5D4A323D-5AF5-6E45-AF2D-F512CB476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4704" name="Text Box 16">
            <a:extLst>
              <a:ext uri="{FF2B5EF4-FFF2-40B4-BE49-F238E27FC236}">
                <a16:creationId xmlns:a16="http://schemas.microsoft.com/office/drawing/2014/main" id="{E768D512-EB75-9B48-992C-A793BF808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4705" name="Text Box 17">
            <a:extLst>
              <a:ext uri="{FF2B5EF4-FFF2-40B4-BE49-F238E27FC236}">
                <a16:creationId xmlns:a16="http://schemas.microsoft.com/office/drawing/2014/main" id="{DAC80463-F052-A241-8BBF-8CF4FEEA7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4706" name="Text Box 18">
            <a:extLst>
              <a:ext uri="{FF2B5EF4-FFF2-40B4-BE49-F238E27FC236}">
                <a16:creationId xmlns:a16="http://schemas.microsoft.com/office/drawing/2014/main" id="{0C13501A-39E6-7B41-A3A1-1149F24DE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4707" name="Text Box 19">
            <a:extLst>
              <a:ext uri="{FF2B5EF4-FFF2-40B4-BE49-F238E27FC236}">
                <a16:creationId xmlns:a16="http://schemas.microsoft.com/office/drawing/2014/main" id="{4B7C84F5-28BC-BF49-B1D6-75F1BFA69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4708" name="Text Box 20">
            <a:extLst>
              <a:ext uri="{FF2B5EF4-FFF2-40B4-BE49-F238E27FC236}">
                <a16:creationId xmlns:a16="http://schemas.microsoft.com/office/drawing/2014/main" id="{3F6673EA-9E3B-3F4B-82F0-2594E36C9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4709" name="Text Box 21">
            <a:extLst>
              <a:ext uri="{FF2B5EF4-FFF2-40B4-BE49-F238E27FC236}">
                <a16:creationId xmlns:a16="http://schemas.microsoft.com/office/drawing/2014/main" id="{66800F1C-86F6-7E48-A9B2-2BF19EF08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4710" name="Text Box 22">
            <a:extLst>
              <a:ext uri="{FF2B5EF4-FFF2-40B4-BE49-F238E27FC236}">
                <a16:creationId xmlns:a16="http://schemas.microsoft.com/office/drawing/2014/main" id="{87338CEF-6627-3A4A-AF59-FD9C50A28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4711" name="Text Box 23">
            <a:extLst>
              <a:ext uri="{FF2B5EF4-FFF2-40B4-BE49-F238E27FC236}">
                <a16:creationId xmlns:a16="http://schemas.microsoft.com/office/drawing/2014/main" id="{54A9D47D-672D-E44A-810B-97BCF5DAB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4712" name="Text Box 24">
            <a:extLst>
              <a:ext uri="{FF2B5EF4-FFF2-40B4-BE49-F238E27FC236}">
                <a16:creationId xmlns:a16="http://schemas.microsoft.com/office/drawing/2014/main" id="{34B1E2FA-17EE-E84A-AE7D-41DF79BD5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4713" name="Text Box 25">
            <a:extLst>
              <a:ext uri="{FF2B5EF4-FFF2-40B4-BE49-F238E27FC236}">
                <a16:creationId xmlns:a16="http://schemas.microsoft.com/office/drawing/2014/main" id="{5E5A2689-7DB7-264B-9BF0-FBB0AEB11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4714" name="Text Box 26">
            <a:extLst>
              <a:ext uri="{FF2B5EF4-FFF2-40B4-BE49-F238E27FC236}">
                <a16:creationId xmlns:a16="http://schemas.microsoft.com/office/drawing/2014/main" id="{BA7D9EAB-C1F5-BA4E-A9BC-888876BFB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4715" name="Text Box 27">
            <a:extLst>
              <a:ext uri="{FF2B5EF4-FFF2-40B4-BE49-F238E27FC236}">
                <a16:creationId xmlns:a16="http://schemas.microsoft.com/office/drawing/2014/main" id="{15DC868E-A97E-A649-8FB7-4F893E293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4716" name="Text Box 28">
            <a:extLst>
              <a:ext uri="{FF2B5EF4-FFF2-40B4-BE49-F238E27FC236}">
                <a16:creationId xmlns:a16="http://schemas.microsoft.com/office/drawing/2014/main" id="{311CA5C0-BAC4-184E-8077-0075B19A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4717" name="Text Box 29">
            <a:extLst>
              <a:ext uri="{FF2B5EF4-FFF2-40B4-BE49-F238E27FC236}">
                <a16:creationId xmlns:a16="http://schemas.microsoft.com/office/drawing/2014/main" id="{FECF5ABA-13D3-8048-B89F-4BB2C3051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4718" name="Text Box 30">
            <a:extLst>
              <a:ext uri="{FF2B5EF4-FFF2-40B4-BE49-F238E27FC236}">
                <a16:creationId xmlns:a16="http://schemas.microsoft.com/office/drawing/2014/main" id="{3D2BE2CA-1B81-3440-8332-D2B7C39F7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4719" name="Text Box 31">
            <a:extLst>
              <a:ext uri="{FF2B5EF4-FFF2-40B4-BE49-F238E27FC236}">
                <a16:creationId xmlns:a16="http://schemas.microsoft.com/office/drawing/2014/main" id="{84DB7622-83BB-6148-B297-2D59544F5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4720" name="Text Box 32">
            <a:extLst>
              <a:ext uri="{FF2B5EF4-FFF2-40B4-BE49-F238E27FC236}">
                <a16:creationId xmlns:a16="http://schemas.microsoft.com/office/drawing/2014/main" id="{802D37A2-31FC-484F-8B85-1EE5E8F76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4721" name="Text Box 33">
            <a:extLst>
              <a:ext uri="{FF2B5EF4-FFF2-40B4-BE49-F238E27FC236}">
                <a16:creationId xmlns:a16="http://schemas.microsoft.com/office/drawing/2014/main" id="{FD020EE8-CC2C-2B4F-A9F9-43AAD1C67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4722" name="Text Box 34">
            <a:extLst>
              <a:ext uri="{FF2B5EF4-FFF2-40B4-BE49-F238E27FC236}">
                <a16:creationId xmlns:a16="http://schemas.microsoft.com/office/drawing/2014/main" id="{E39B8A17-A04F-9B4D-BB38-B73C6FDCA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4723" name="Text Box 35">
            <a:extLst>
              <a:ext uri="{FF2B5EF4-FFF2-40B4-BE49-F238E27FC236}">
                <a16:creationId xmlns:a16="http://schemas.microsoft.com/office/drawing/2014/main" id="{7AFEE806-6AB0-FE42-8B23-EBFE5C3E7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14724" name="Text Box 36">
            <a:extLst>
              <a:ext uri="{FF2B5EF4-FFF2-40B4-BE49-F238E27FC236}">
                <a16:creationId xmlns:a16="http://schemas.microsoft.com/office/drawing/2014/main" id="{ADE6D5F2-0FE2-B547-BF1A-9D3B5F1C9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110376262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nimBg="1"/>
      <p:bldP spid="114691" grpId="0" animBg="1"/>
      <p:bldP spid="114693" grpId="0" animBg="1"/>
      <p:bldP spid="114694" grpId="0"/>
      <p:bldP spid="114694" grpId="1"/>
      <p:bldP spid="114695" grpId="0" animBg="1"/>
      <p:bldP spid="114696" grpId="0" animBg="1"/>
      <p:bldP spid="114697" grpId="0" animBg="1"/>
      <p:bldP spid="114698" grpId="0" animBg="1"/>
      <p:bldP spid="114699" grpId="0" animBg="1"/>
      <p:bldP spid="114700" grpId="0" animBg="1"/>
      <p:bldP spid="114701" grpId="0" animBg="1"/>
      <p:bldP spid="114702" grpId="0" animBg="1"/>
      <p:bldP spid="114703" grpId="0" animBg="1"/>
      <p:bldP spid="114704" grpId="0" animBg="1"/>
      <p:bldP spid="114705" grpId="0" animBg="1"/>
      <p:bldP spid="114706" grpId="0" animBg="1"/>
      <p:bldP spid="114707" grpId="0" animBg="1"/>
      <p:bldP spid="114708" grpId="0" animBg="1"/>
      <p:bldP spid="114709" grpId="0" animBg="1"/>
      <p:bldP spid="114710" grpId="0" animBg="1"/>
      <p:bldP spid="114711" grpId="0" animBg="1"/>
      <p:bldP spid="114712" grpId="0" animBg="1"/>
      <p:bldP spid="114713" grpId="0" animBg="1"/>
      <p:bldP spid="114714" grpId="0" animBg="1"/>
      <p:bldP spid="114715" grpId="0" animBg="1"/>
      <p:bldP spid="114716" grpId="0" animBg="1"/>
      <p:bldP spid="114717" grpId="0" animBg="1"/>
      <p:bldP spid="114718" grpId="0" animBg="1"/>
      <p:bldP spid="114719" grpId="0" animBg="1"/>
      <p:bldP spid="114720" grpId="0" animBg="1"/>
      <p:bldP spid="114721" grpId="0" animBg="1"/>
      <p:bldP spid="114722" grpId="0" animBg="1"/>
      <p:bldP spid="114723" grpId="0" animBg="1"/>
      <p:bldP spid="1147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>
            <a:extLst>
              <a:ext uri="{FF2B5EF4-FFF2-40B4-BE49-F238E27FC236}">
                <a16:creationId xmlns:a16="http://schemas.microsoft.com/office/drawing/2014/main" id="{BE56FCA0-8AC0-FF47-8AE5-1A95AEF1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4691" name="Text Box 3">
            <a:extLst>
              <a:ext uri="{FF2B5EF4-FFF2-40B4-BE49-F238E27FC236}">
                <a16:creationId xmlns:a16="http://schemas.microsoft.com/office/drawing/2014/main" id="{4970888D-20C3-FB40-BD54-F584D37D9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CBEB6042-FDDE-A14E-8EFD-3E2EC8965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14</a:t>
            </a:r>
          </a:p>
        </p:txBody>
      </p:sp>
      <p:sp>
        <p:nvSpPr>
          <p:cNvPr id="114693" name="Text Box 5">
            <a:extLst>
              <a:ext uri="{FF2B5EF4-FFF2-40B4-BE49-F238E27FC236}">
                <a16:creationId xmlns:a16="http://schemas.microsoft.com/office/drawing/2014/main" id="{735ADD43-2332-B44A-B63F-DF43DCF57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4694" name="Text Box 6">
            <a:extLst>
              <a:ext uri="{FF2B5EF4-FFF2-40B4-BE49-F238E27FC236}">
                <a16:creationId xmlns:a16="http://schemas.microsoft.com/office/drawing/2014/main" id="{C1A36598-02F7-EE4C-A53F-0F00A1EA2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867" y="1219200"/>
            <a:ext cx="6316986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quantity can be calculated from distance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modulus without any additional input?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apparent magnitude.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absolute magnitude.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speed of motion.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The diameter.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sz="2400" b="1" dirty="0">
                <a:solidFill>
                  <a:srgbClr val="FF0000"/>
                </a:solidFill>
              </a:rPr>
              <a:t> The distance.</a:t>
            </a:r>
          </a:p>
        </p:txBody>
      </p:sp>
      <p:sp>
        <p:nvSpPr>
          <p:cNvPr id="114695" name="Text Box 7">
            <a:extLst>
              <a:ext uri="{FF2B5EF4-FFF2-40B4-BE49-F238E27FC236}">
                <a16:creationId xmlns:a16="http://schemas.microsoft.com/office/drawing/2014/main" id="{BCDCCF95-83B4-0A4E-99E8-5E99A34A1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4696" name="Text Box 8">
            <a:extLst>
              <a:ext uri="{FF2B5EF4-FFF2-40B4-BE49-F238E27FC236}">
                <a16:creationId xmlns:a16="http://schemas.microsoft.com/office/drawing/2014/main" id="{1B9CB530-673A-694B-900F-1F60C1EEC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4697" name="Text Box 9">
            <a:extLst>
              <a:ext uri="{FF2B5EF4-FFF2-40B4-BE49-F238E27FC236}">
                <a16:creationId xmlns:a16="http://schemas.microsoft.com/office/drawing/2014/main" id="{079C016F-C687-0949-951E-17AE221CD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4698" name="Text Box 10">
            <a:extLst>
              <a:ext uri="{FF2B5EF4-FFF2-40B4-BE49-F238E27FC236}">
                <a16:creationId xmlns:a16="http://schemas.microsoft.com/office/drawing/2014/main" id="{CE893E42-B01A-4741-AED4-6C29FC11E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4699" name="Text Box 11">
            <a:extLst>
              <a:ext uri="{FF2B5EF4-FFF2-40B4-BE49-F238E27FC236}">
                <a16:creationId xmlns:a16="http://schemas.microsoft.com/office/drawing/2014/main" id="{2EF9F4B8-A31B-B543-AA2A-F01922282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4700" name="Text Box 12">
            <a:extLst>
              <a:ext uri="{FF2B5EF4-FFF2-40B4-BE49-F238E27FC236}">
                <a16:creationId xmlns:a16="http://schemas.microsoft.com/office/drawing/2014/main" id="{64474DA6-4F5B-E644-877C-F6CB8A96C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4701" name="Text Box 13">
            <a:extLst>
              <a:ext uri="{FF2B5EF4-FFF2-40B4-BE49-F238E27FC236}">
                <a16:creationId xmlns:a16="http://schemas.microsoft.com/office/drawing/2014/main" id="{F837A033-1516-2C47-A289-12148D42B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4702" name="Text Box 14">
            <a:extLst>
              <a:ext uri="{FF2B5EF4-FFF2-40B4-BE49-F238E27FC236}">
                <a16:creationId xmlns:a16="http://schemas.microsoft.com/office/drawing/2014/main" id="{4F597041-96A3-704A-9B25-5C642FB52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4703" name="Text Box 15">
            <a:extLst>
              <a:ext uri="{FF2B5EF4-FFF2-40B4-BE49-F238E27FC236}">
                <a16:creationId xmlns:a16="http://schemas.microsoft.com/office/drawing/2014/main" id="{5D4A323D-5AF5-6E45-AF2D-F512CB476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4704" name="Text Box 16">
            <a:extLst>
              <a:ext uri="{FF2B5EF4-FFF2-40B4-BE49-F238E27FC236}">
                <a16:creationId xmlns:a16="http://schemas.microsoft.com/office/drawing/2014/main" id="{E768D512-EB75-9B48-992C-A793BF808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4705" name="Text Box 17">
            <a:extLst>
              <a:ext uri="{FF2B5EF4-FFF2-40B4-BE49-F238E27FC236}">
                <a16:creationId xmlns:a16="http://schemas.microsoft.com/office/drawing/2014/main" id="{DAC80463-F052-A241-8BBF-8CF4FEEA7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4706" name="Text Box 18">
            <a:extLst>
              <a:ext uri="{FF2B5EF4-FFF2-40B4-BE49-F238E27FC236}">
                <a16:creationId xmlns:a16="http://schemas.microsoft.com/office/drawing/2014/main" id="{0C13501A-39E6-7B41-A3A1-1149F24DE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4707" name="Text Box 19">
            <a:extLst>
              <a:ext uri="{FF2B5EF4-FFF2-40B4-BE49-F238E27FC236}">
                <a16:creationId xmlns:a16="http://schemas.microsoft.com/office/drawing/2014/main" id="{4B7C84F5-28BC-BF49-B1D6-75F1BFA69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4708" name="Text Box 20">
            <a:extLst>
              <a:ext uri="{FF2B5EF4-FFF2-40B4-BE49-F238E27FC236}">
                <a16:creationId xmlns:a16="http://schemas.microsoft.com/office/drawing/2014/main" id="{3F6673EA-9E3B-3F4B-82F0-2594E36C9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4709" name="Text Box 21">
            <a:extLst>
              <a:ext uri="{FF2B5EF4-FFF2-40B4-BE49-F238E27FC236}">
                <a16:creationId xmlns:a16="http://schemas.microsoft.com/office/drawing/2014/main" id="{66800F1C-86F6-7E48-A9B2-2BF19EF08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4710" name="Text Box 22">
            <a:extLst>
              <a:ext uri="{FF2B5EF4-FFF2-40B4-BE49-F238E27FC236}">
                <a16:creationId xmlns:a16="http://schemas.microsoft.com/office/drawing/2014/main" id="{87338CEF-6627-3A4A-AF59-FD9C50A28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4711" name="Text Box 23">
            <a:extLst>
              <a:ext uri="{FF2B5EF4-FFF2-40B4-BE49-F238E27FC236}">
                <a16:creationId xmlns:a16="http://schemas.microsoft.com/office/drawing/2014/main" id="{54A9D47D-672D-E44A-810B-97BCF5DAB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4712" name="Text Box 24">
            <a:extLst>
              <a:ext uri="{FF2B5EF4-FFF2-40B4-BE49-F238E27FC236}">
                <a16:creationId xmlns:a16="http://schemas.microsoft.com/office/drawing/2014/main" id="{34B1E2FA-17EE-E84A-AE7D-41DF79BD5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4713" name="Text Box 25">
            <a:extLst>
              <a:ext uri="{FF2B5EF4-FFF2-40B4-BE49-F238E27FC236}">
                <a16:creationId xmlns:a16="http://schemas.microsoft.com/office/drawing/2014/main" id="{5E5A2689-7DB7-264B-9BF0-FBB0AEB11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4714" name="Text Box 26">
            <a:extLst>
              <a:ext uri="{FF2B5EF4-FFF2-40B4-BE49-F238E27FC236}">
                <a16:creationId xmlns:a16="http://schemas.microsoft.com/office/drawing/2014/main" id="{BA7D9EAB-C1F5-BA4E-A9BC-888876BFB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4715" name="Text Box 27">
            <a:extLst>
              <a:ext uri="{FF2B5EF4-FFF2-40B4-BE49-F238E27FC236}">
                <a16:creationId xmlns:a16="http://schemas.microsoft.com/office/drawing/2014/main" id="{15DC868E-A97E-A649-8FB7-4F893E293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4716" name="Text Box 28">
            <a:extLst>
              <a:ext uri="{FF2B5EF4-FFF2-40B4-BE49-F238E27FC236}">
                <a16:creationId xmlns:a16="http://schemas.microsoft.com/office/drawing/2014/main" id="{311CA5C0-BAC4-184E-8077-0075B19A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4717" name="Text Box 29">
            <a:extLst>
              <a:ext uri="{FF2B5EF4-FFF2-40B4-BE49-F238E27FC236}">
                <a16:creationId xmlns:a16="http://schemas.microsoft.com/office/drawing/2014/main" id="{FECF5ABA-13D3-8048-B89F-4BB2C3051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4718" name="Text Box 30">
            <a:extLst>
              <a:ext uri="{FF2B5EF4-FFF2-40B4-BE49-F238E27FC236}">
                <a16:creationId xmlns:a16="http://schemas.microsoft.com/office/drawing/2014/main" id="{3D2BE2CA-1B81-3440-8332-D2B7C39F7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4719" name="Text Box 31">
            <a:extLst>
              <a:ext uri="{FF2B5EF4-FFF2-40B4-BE49-F238E27FC236}">
                <a16:creationId xmlns:a16="http://schemas.microsoft.com/office/drawing/2014/main" id="{84DB7622-83BB-6148-B297-2D59544F5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4720" name="Text Box 32">
            <a:extLst>
              <a:ext uri="{FF2B5EF4-FFF2-40B4-BE49-F238E27FC236}">
                <a16:creationId xmlns:a16="http://schemas.microsoft.com/office/drawing/2014/main" id="{802D37A2-31FC-484F-8B85-1EE5E8F76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4721" name="Text Box 33">
            <a:extLst>
              <a:ext uri="{FF2B5EF4-FFF2-40B4-BE49-F238E27FC236}">
                <a16:creationId xmlns:a16="http://schemas.microsoft.com/office/drawing/2014/main" id="{FD020EE8-CC2C-2B4F-A9F9-43AAD1C67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4722" name="Text Box 34">
            <a:extLst>
              <a:ext uri="{FF2B5EF4-FFF2-40B4-BE49-F238E27FC236}">
                <a16:creationId xmlns:a16="http://schemas.microsoft.com/office/drawing/2014/main" id="{E39B8A17-A04F-9B4D-BB38-B73C6FDCA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4723" name="Text Box 35">
            <a:extLst>
              <a:ext uri="{FF2B5EF4-FFF2-40B4-BE49-F238E27FC236}">
                <a16:creationId xmlns:a16="http://schemas.microsoft.com/office/drawing/2014/main" id="{7AFEE806-6AB0-FE42-8B23-EBFE5C3E7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14724" name="Text Box 36">
            <a:extLst>
              <a:ext uri="{FF2B5EF4-FFF2-40B4-BE49-F238E27FC236}">
                <a16:creationId xmlns:a16="http://schemas.microsoft.com/office/drawing/2014/main" id="{ADE6D5F2-0FE2-B547-BF1A-9D3B5F1C9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176079421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nimBg="1"/>
      <p:bldP spid="114691" grpId="0" animBg="1"/>
      <p:bldP spid="114693" grpId="0" animBg="1"/>
      <p:bldP spid="114694" grpId="0"/>
      <p:bldP spid="114694" grpId="1"/>
      <p:bldP spid="114695" grpId="0" animBg="1"/>
      <p:bldP spid="114696" grpId="0" animBg="1"/>
      <p:bldP spid="114697" grpId="0" animBg="1"/>
      <p:bldP spid="114698" grpId="0" animBg="1"/>
      <p:bldP spid="114699" grpId="0" animBg="1"/>
      <p:bldP spid="114700" grpId="0" animBg="1"/>
      <p:bldP spid="114701" grpId="0" animBg="1"/>
      <p:bldP spid="114702" grpId="0" animBg="1"/>
      <p:bldP spid="114703" grpId="0" animBg="1"/>
      <p:bldP spid="114704" grpId="0" animBg="1"/>
      <p:bldP spid="114705" grpId="0" animBg="1"/>
      <p:bldP spid="114706" grpId="0" animBg="1"/>
      <p:bldP spid="114707" grpId="0" animBg="1"/>
      <p:bldP spid="114708" grpId="0" animBg="1"/>
      <p:bldP spid="114709" grpId="0" animBg="1"/>
      <p:bldP spid="114710" grpId="0" animBg="1"/>
      <p:bldP spid="114711" grpId="0" animBg="1"/>
      <p:bldP spid="114712" grpId="0" animBg="1"/>
      <p:bldP spid="114713" grpId="0" animBg="1"/>
      <p:bldP spid="114714" grpId="0" animBg="1"/>
      <p:bldP spid="114715" grpId="0" animBg="1"/>
      <p:bldP spid="114716" grpId="0" animBg="1"/>
      <p:bldP spid="114717" grpId="0" animBg="1"/>
      <p:bldP spid="114718" grpId="0" animBg="1"/>
      <p:bldP spid="114719" grpId="0" animBg="1"/>
      <p:bldP spid="114720" grpId="0" animBg="1"/>
      <p:bldP spid="114721" grpId="0" animBg="1"/>
      <p:bldP spid="114722" grpId="0" animBg="1"/>
      <p:bldP spid="114723" grpId="0" animBg="1"/>
      <p:bldP spid="1147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>
            <a:extLst>
              <a:ext uri="{FF2B5EF4-FFF2-40B4-BE49-F238E27FC236}">
                <a16:creationId xmlns:a16="http://schemas.microsoft.com/office/drawing/2014/main" id="{51D1006C-CF5D-8C41-89BF-4AC958852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8787" name="Text Box 3">
            <a:extLst>
              <a:ext uri="{FF2B5EF4-FFF2-40B4-BE49-F238E27FC236}">
                <a16:creationId xmlns:a16="http://schemas.microsoft.com/office/drawing/2014/main" id="{48FEEA16-39D2-234F-8ACF-B7B42990B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94F3BE8D-69DB-3941-B80D-2420AFD71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>
                <a:solidFill>
                  <a:srgbClr val="FF0000"/>
                </a:solidFill>
              </a:rPr>
              <a:t>Question 15 </a:t>
            </a:r>
            <a:endParaRPr lang="en-US" altLang="en-US" sz="6000" b="1" dirty="0">
              <a:solidFill>
                <a:srgbClr val="FF0000"/>
              </a:solidFill>
            </a:endParaRPr>
          </a:p>
        </p:txBody>
      </p:sp>
      <p:sp>
        <p:nvSpPr>
          <p:cNvPr id="118789" name="Text Box 5">
            <a:extLst>
              <a:ext uri="{FF2B5EF4-FFF2-40B4-BE49-F238E27FC236}">
                <a16:creationId xmlns:a16="http://schemas.microsoft.com/office/drawing/2014/main" id="{3CDE7234-F1F8-654D-B0E8-6B15256EF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8790" name="Text Box 6">
            <a:extLst>
              <a:ext uri="{FF2B5EF4-FFF2-40B4-BE49-F238E27FC236}">
                <a16:creationId xmlns:a16="http://schemas.microsoft.com/office/drawing/2014/main" id="{FFE98ADF-72A0-C44C-ADEE-DA8DE7065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52600"/>
            <a:ext cx="71628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In order to calculate the distance to a star, what data do you need in addition to its apparent magnitude?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Its size (as in miles).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Its size (as in arc seconds).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Its speed of motion.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D</a:t>
            </a:r>
            <a:r>
              <a:rPr lang="en-US" altLang="en-US" sz="2400" b="1" dirty="0">
                <a:solidFill>
                  <a:srgbClr val="FF0000"/>
                </a:solidFill>
              </a:rPr>
              <a:t> Its absolute magnitude.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Its temperature.</a:t>
            </a:r>
          </a:p>
        </p:txBody>
      </p:sp>
      <p:sp>
        <p:nvSpPr>
          <p:cNvPr id="118791" name="Text Box 7">
            <a:extLst>
              <a:ext uri="{FF2B5EF4-FFF2-40B4-BE49-F238E27FC236}">
                <a16:creationId xmlns:a16="http://schemas.microsoft.com/office/drawing/2014/main" id="{D8B9FEEC-FC9E-1F46-948E-CB01C23F8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8792" name="Text Box 8">
            <a:extLst>
              <a:ext uri="{FF2B5EF4-FFF2-40B4-BE49-F238E27FC236}">
                <a16:creationId xmlns:a16="http://schemas.microsoft.com/office/drawing/2014/main" id="{6D482DED-32CF-1D40-9791-C66AB85D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8793" name="Text Box 9">
            <a:extLst>
              <a:ext uri="{FF2B5EF4-FFF2-40B4-BE49-F238E27FC236}">
                <a16:creationId xmlns:a16="http://schemas.microsoft.com/office/drawing/2014/main" id="{C18F5C48-F884-1E43-A1E5-4EF90845D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8794" name="Text Box 10">
            <a:extLst>
              <a:ext uri="{FF2B5EF4-FFF2-40B4-BE49-F238E27FC236}">
                <a16:creationId xmlns:a16="http://schemas.microsoft.com/office/drawing/2014/main" id="{F93D9FF8-4721-6E47-AA24-FDF5EA282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8795" name="Text Box 11">
            <a:extLst>
              <a:ext uri="{FF2B5EF4-FFF2-40B4-BE49-F238E27FC236}">
                <a16:creationId xmlns:a16="http://schemas.microsoft.com/office/drawing/2014/main" id="{9EFA43A6-76AD-344F-8909-910D8338A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8796" name="Text Box 12">
            <a:extLst>
              <a:ext uri="{FF2B5EF4-FFF2-40B4-BE49-F238E27FC236}">
                <a16:creationId xmlns:a16="http://schemas.microsoft.com/office/drawing/2014/main" id="{4DAFDC74-FF42-3E42-A852-F4397C13F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8797" name="Text Box 13">
            <a:extLst>
              <a:ext uri="{FF2B5EF4-FFF2-40B4-BE49-F238E27FC236}">
                <a16:creationId xmlns:a16="http://schemas.microsoft.com/office/drawing/2014/main" id="{A2B0E16D-AD02-5A4D-8411-17BA8F54D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8798" name="Text Box 14">
            <a:extLst>
              <a:ext uri="{FF2B5EF4-FFF2-40B4-BE49-F238E27FC236}">
                <a16:creationId xmlns:a16="http://schemas.microsoft.com/office/drawing/2014/main" id="{EEE89DC3-0ED5-6240-AAAF-CEB8CBD10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8799" name="Text Box 15">
            <a:extLst>
              <a:ext uri="{FF2B5EF4-FFF2-40B4-BE49-F238E27FC236}">
                <a16:creationId xmlns:a16="http://schemas.microsoft.com/office/drawing/2014/main" id="{D6C47391-9A5B-A443-8BE3-A0428F239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8800" name="Text Box 16">
            <a:extLst>
              <a:ext uri="{FF2B5EF4-FFF2-40B4-BE49-F238E27FC236}">
                <a16:creationId xmlns:a16="http://schemas.microsoft.com/office/drawing/2014/main" id="{06DE1F6D-5B6B-F248-9DF2-2A6E85E3C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8801" name="Text Box 17">
            <a:extLst>
              <a:ext uri="{FF2B5EF4-FFF2-40B4-BE49-F238E27FC236}">
                <a16:creationId xmlns:a16="http://schemas.microsoft.com/office/drawing/2014/main" id="{A8D5177D-E5E8-D346-8220-497C977F3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8802" name="Text Box 18">
            <a:extLst>
              <a:ext uri="{FF2B5EF4-FFF2-40B4-BE49-F238E27FC236}">
                <a16:creationId xmlns:a16="http://schemas.microsoft.com/office/drawing/2014/main" id="{883E23D0-9102-E043-B027-9DB4713E3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8803" name="Text Box 19">
            <a:extLst>
              <a:ext uri="{FF2B5EF4-FFF2-40B4-BE49-F238E27FC236}">
                <a16:creationId xmlns:a16="http://schemas.microsoft.com/office/drawing/2014/main" id="{9F1F46AB-1526-734E-8CAF-5506D69C4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8804" name="Text Box 20">
            <a:extLst>
              <a:ext uri="{FF2B5EF4-FFF2-40B4-BE49-F238E27FC236}">
                <a16:creationId xmlns:a16="http://schemas.microsoft.com/office/drawing/2014/main" id="{C83BC12F-7446-AE4F-83F4-93978CD4B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8805" name="Text Box 21">
            <a:extLst>
              <a:ext uri="{FF2B5EF4-FFF2-40B4-BE49-F238E27FC236}">
                <a16:creationId xmlns:a16="http://schemas.microsoft.com/office/drawing/2014/main" id="{D3F5A620-C9B9-4A40-91D2-710CE3D45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8806" name="Text Box 22">
            <a:extLst>
              <a:ext uri="{FF2B5EF4-FFF2-40B4-BE49-F238E27FC236}">
                <a16:creationId xmlns:a16="http://schemas.microsoft.com/office/drawing/2014/main" id="{D1187DCC-7B78-964C-B935-63D9F8936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8807" name="Text Box 23">
            <a:extLst>
              <a:ext uri="{FF2B5EF4-FFF2-40B4-BE49-F238E27FC236}">
                <a16:creationId xmlns:a16="http://schemas.microsoft.com/office/drawing/2014/main" id="{44E75696-8A1F-7B42-BF77-FF01FED37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8808" name="Text Box 24">
            <a:extLst>
              <a:ext uri="{FF2B5EF4-FFF2-40B4-BE49-F238E27FC236}">
                <a16:creationId xmlns:a16="http://schemas.microsoft.com/office/drawing/2014/main" id="{4894D5CC-EC8C-5742-8205-424E79A82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8809" name="Text Box 25">
            <a:extLst>
              <a:ext uri="{FF2B5EF4-FFF2-40B4-BE49-F238E27FC236}">
                <a16:creationId xmlns:a16="http://schemas.microsoft.com/office/drawing/2014/main" id="{11353CA9-C7A7-A44B-8B39-D369B56B3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8810" name="Text Box 26">
            <a:extLst>
              <a:ext uri="{FF2B5EF4-FFF2-40B4-BE49-F238E27FC236}">
                <a16:creationId xmlns:a16="http://schemas.microsoft.com/office/drawing/2014/main" id="{D4DDC58F-645D-D845-95FB-78E613C24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8811" name="Text Box 27">
            <a:extLst>
              <a:ext uri="{FF2B5EF4-FFF2-40B4-BE49-F238E27FC236}">
                <a16:creationId xmlns:a16="http://schemas.microsoft.com/office/drawing/2014/main" id="{CD82D900-0648-A84B-A723-3EB94816E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8812" name="Text Box 28">
            <a:extLst>
              <a:ext uri="{FF2B5EF4-FFF2-40B4-BE49-F238E27FC236}">
                <a16:creationId xmlns:a16="http://schemas.microsoft.com/office/drawing/2014/main" id="{E80CC76E-0A2B-CE4A-A812-9F7F502E0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8813" name="Text Box 29">
            <a:extLst>
              <a:ext uri="{FF2B5EF4-FFF2-40B4-BE49-F238E27FC236}">
                <a16:creationId xmlns:a16="http://schemas.microsoft.com/office/drawing/2014/main" id="{36AEDDA6-ABA8-0944-93D8-4005D2D8B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8814" name="Text Box 30">
            <a:extLst>
              <a:ext uri="{FF2B5EF4-FFF2-40B4-BE49-F238E27FC236}">
                <a16:creationId xmlns:a16="http://schemas.microsoft.com/office/drawing/2014/main" id="{B52F0CBF-012B-2047-B922-6ECAA12EF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8815" name="Text Box 31">
            <a:extLst>
              <a:ext uri="{FF2B5EF4-FFF2-40B4-BE49-F238E27FC236}">
                <a16:creationId xmlns:a16="http://schemas.microsoft.com/office/drawing/2014/main" id="{FEEC9916-FFF2-044C-91B8-EEF47072B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8816" name="Text Box 32">
            <a:extLst>
              <a:ext uri="{FF2B5EF4-FFF2-40B4-BE49-F238E27FC236}">
                <a16:creationId xmlns:a16="http://schemas.microsoft.com/office/drawing/2014/main" id="{40502C04-9316-4B46-8BDB-6A0B8823E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8817" name="Text Box 33">
            <a:extLst>
              <a:ext uri="{FF2B5EF4-FFF2-40B4-BE49-F238E27FC236}">
                <a16:creationId xmlns:a16="http://schemas.microsoft.com/office/drawing/2014/main" id="{08AF165E-A922-2045-885F-8B74E0900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8818" name="Text Box 34">
            <a:extLst>
              <a:ext uri="{FF2B5EF4-FFF2-40B4-BE49-F238E27FC236}">
                <a16:creationId xmlns:a16="http://schemas.microsoft.com/office/drawing/2014/main" id="{AD1E66F3-F764-0245-B419-AAE9EF4A1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8819" name="Text Box 35">
            <a:extLst>
              <a:ext uri="{FF2B5EF4-FFF2-40B4-BE49-F238E27FC236}">
                <a16:creationId xmlns:a16="http://schemas.microsoft.com/office/drawing/2014/main" id="{44213748-EB6A-1245-8D2D-F9BAC61D8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57157680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 animBg="1"/>
      <p:bldP spid="118787" grpId="0" animBg="1"/>
      <p:bldP spid="118789" grpId="0" animBg="1"/>
      <p:bldP spid="118790" grpId="0"/>
      <p:bldP spid="118790" grpId="1"/>
      <p:bldP spid="118791" grpId="0" animBg="1"/>
      <p:bldP spid="118792" grpId="0" animBg="1"/>
      <p:bldP spid="118793" grpId="0" animBg="1"/>
      <p:bldP spid="118794" grpId="0" animBg="1"/>
      <p:bldP spid="118795" grpId="0" animBg="1"/>
      <p:bldP spid="118796" grpId="0" animBg="1"/>
      <p:bldP spid="118797" grpId="0" animBg="1"/>
      <p:bldP spid="118798" grpId="0" animBg="1"/>
      <p:bldP spid="118799" grpId="0" animBg="1"/>
      <p:bldP spid="118800" grpId="0" animBg="1"/>
      <p:bldP spid="118801" grpId="0" animBg="1"/>
      <p:bldP spid="118802" grpId="0" animBg="1"/>
      <p:bldP spid="118803" grpId="0" animBg="1"/>
      <p:bldP spid="118804" grpId="0" animBg="1"/>
      <p:bldP spid="118805" grpId="0" animBg="1"/>
      <p:bldP spid="118806" grpId="0" animBg="1"/>
      <p:bldP spid="118807" grpId="0" animBg="1"/>
      <p:bldP spid="118808" grpId="0" animBg="1"/>
      <p:bldP spid="118809" grpId="0" animBg="1"/>
      <p:bldP spid="118810" grpId="0" animBg="1"/>
      <p:bldP spid="118811" grpId="0" animBg="1"/>
      <p:bldP spid="118812" grpId="0" animBg="1"/>
      <p:bldP spid="118813" grpId="0" animBg="1"/>
      <p:bldP spid="118814" grpId="0" animBg="1"/>
      <p:bldP spid="118815" grpId="0" animBg="1"/>
      <p:bldP spid="118816" grpId="0" animBg="1"/>
      <p:bldP spid="118817" grpId="0" animBg="1"/>
      <p:bldP spid="118818" grpId="0" animBg="1"/>
      <p:bldP spid="118819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1965</TotalTime>
  <Words>2140</Words>
  <Application>Microsoft Macintosh PowerPoint</Application>
  <PresentationFormat>On-screen Show (4:3)</PresentationFormat>
  <Paragraphs>636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ＭＳ Ｐゴシック</vt:lpstr>
      <vt:lpstr>Arial</vt:lpstr>
      <vt:lpstr>Symbol</vt:lpstr>
      <vt:lpstr>Times</vt:lpstr>
      <vt:lpstr>Blank Presentation</vt:lpstr>
      <vt:lpstr>Setup:</vt:lpstr>
      <vt:lpstr>Review questions coming …</vt:lpstr>
      <vt:lpstr>Question 4 </vt:lpstr>
      <vt:lpstr>Question 5 </vt:lpstr>
      <vt:lpstr>Question 6 </vt:lpstr>
      <vt:lpstr>Parallax</vt:lpstr>
      <vt:lpstr>Parallax</vt:lpstr>
      <vt:lpstr>Questions coming …</vt:lpstr>
      <vt:lpstr>Question 7 </vt:lpstr>
      <vt:lpstr>Question 8 </vt:lpstr>
      <vt:lpstr>Question 9 </vt:lpstr>
      <vt:lpstr>Apparent and absolute brightness</vt:lpstr>
      <vt:lpstr>Questions coming …</vt:lpstr>
      <vt:lpstr>Question 10</vt:lpstr>
      <vt:lpstr>Question 11</vt:lpstr>
      <vt:lpstr>Question 12 </vt:lpstr>
      <vt:lpstr>Distance makes stars dimmer</vt:lpstr>
      <vt:lpstr>Distance modulus</vt:lpstr>
      <vt:lpstr>Questions coming …</vt:lpstr>
      <vt:lpstr>Question 13</vt:lpstr>
      <vt:lpstr>Question 14</vt:lpstr>
      <vt:lpstr>Question 15 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Constellations and designations of stars</dc:title>
  <cp:lastModifiedBy>Tibor Torma</cp:lastModifiedBy>
  <cp:revision>125</cp:revision>
  <dcterms:modified xsi:type="dcterms:W3CDTF">2026-09-10T17:04:31Z</dcterms:modified>
</cp:coreProperties>
</file>