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590" r:id="rId2"/>
    <p:sldId id="500" r:id="rId3"/>
    <p:sldId id="501" r:id="rId4"/>
    <p:sldId id="502" r:id="rId5"/>
    <p:sldId id="503" r:id="rId6"/>
    <p:sldId id="535" r:id="rId7"/>
    <p:sldId id="505" r:id="rId8"/>
    <p:sldId id="506" r:id="rId9"/>
    <p:sldId id="508" r:id="rId10"/>
    <p:sldId id="509" r:id="rId11"/>
    <p:sldId id="510" r:id="rId12"/>
    <p:sldId id="511" r:id="rId13"/>
    <p:sldId id="512" r:id="rId14"/>
    <p:sldId id="513" r:id="rId15"/>
    <p:sldId id="514" r:id="rId16"/>
    <p:sldId id="525" r:id="rId17"/>
    <p:sldId id="515" r:id="rId18"/>
    <p:sldId id="516" r:id="rId19"/>
    <p:sldId id="517" r:id="rId20"/>
    <p:sldId id="529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22"/>
    <p:restoredTop sz="96318"/>
  </p:normalViewPr>
  <p:slideViewPr>
    <p:cSldViewPr>
      <p:cViewPr varScale="1">
        <p:scale>
          <a:sx n="128" d="100"/>
          <a:sy n="128" d="100"/>
        </p:scale>
        <p:origin x="1480" y="4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85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49650E-06CB-7544-BCE9-C3C88D14D6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1418B5-A810-5A4C-9990-CEF7E9AC24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F6A71A88-75AB-0347-BC0C-BB3630E7258A}" type="datetimeFigureOut">
              <a:rPr lang="en-US"/>
              <a:pPr>
                <a:defRPr/>
              </a:pPr>
              <a:t>9/17/25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DCA7C2-C4BB-5C46-8FEF-A6DF409B06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83283F-2A80-9646-84D1-AA26B76CB4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80E0BFC-6185-414A-BA14-1C80492378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03679CB2-06A1-1A4D-B57B-8B9A594DACA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BE6C1F3D-9EF8-D145-971F-317C512BA9E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F3492438-F3CE-AF46-A3F1-7AEA282BF69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3D091563-EFAE-3641-A455-89DA55E30D9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559A12E5-7D3D-E64A-B99B-A545CE9629C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DADCC3A4-D846-484F-AB76-D690C36F26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8CBDEEA-195A-3849-B3F5-70253EAA3E5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9B21AC5C-0FDD-FB42-B6D9-F58D3EF0CE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DCF51860-D9F0-A14C-9DEF-F704D4832704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E0E440F0-2B8B-EA42-BBB2-B79B6908BD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4566E525-ACE6-D24B-B67F-CD338E28B6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31C5DF02-2E6E-A740-A596-BACAC2A44B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6F719C06-B4F1-B64D-BC58-CA6E61F014E5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3066D536-5F42-D44D-98A8-CF67F3E6C9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9C2903C2-333A-2D4C-BBDB-3829D00C65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ACD1782F-464B-A748-BAE6-FD13AA0A25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70E48001-0636-184A-9D2D-3DEF56CC49BD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65AA6570-035A-CC48-9060-7F72FE477E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7BB9C6EC-C63C-4D4B-BDA0-7F13EAC127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4734FEC1-2D77-3D4F-97DA-9D72D20672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11F0E793-866A-BC45-804A-BBCA5E3B68D4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72DC1783-BC9C-844B-A136-E052857CBD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47A232DE-DA45-2844-BF62-0E39C5BCFB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E8A0B56D-96CA-A544-9C85-8CA673764E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43BB9043-15EC-DF47-A58A-CB44D63FF9DF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B36A0A67-C0ED-D545-A22A-EA5020E6A8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A92F1FE9-C834-6D45-A655-D7F40BAD06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09C225A8-FA58-2D4F-A37B-DE1A6BAD68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C5E35732-3AAE-9D48-888B-AE6A33E3CAF8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5AA85F4E-3011-B846-8842-B88FDA30F3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50968523-E867-A54A-A3C0-C07A09FBEE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F1802486-98C5-2742-995D-50158C5540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281FC813-A55B-8142-822C-F6DAEDC6908B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B4AA2354-4EFD-0549-AE46-E4C71CCABF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839E2C99-8AFA-074B-91F1-2F5E498C9C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CCCCC73A-EAAA-BF49-87D8-09F0F88912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F52504DE-D3EF-784D-B1C1-E8168B3332E9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ED9C03DE-CAD8-2A47-A65C-DF4B5C3D6E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75F13553-26A4-6C41-8EA3-E707A0FB3A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F821FEFA-0795-3A4B-AED3-8832ADE9A2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835D3F06-B41E-4E49-ABBA-33CCAA63D141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5058984F-9D0F-7B48-97A6-29142B4870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A416B1D9-9BD2-1E41-8216-31D0F415B9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3538E34F-8350-9042-82A9-CAF5A3995B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FB50E070-68B6-4B49-BD4B-9034A743F603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913650FD-1A43-3640-8AE6-1D656E10FD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DCDE646F-E205-384E-9F2A-349A92FF49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092DB19C-7B76-CE46-AE93-B34DBEC1AB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F858B5A2-C6A5-A04F-817D-61841F55365B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6B3C7BFC-DB9B-364D-8171-50E462901D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BFADF897-48D3-9C46-BA95-7EEFA3A951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2CB6D7DB-8607-8E45-AB9A-D06482DF6B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D07F6D6B-8D09-BA4E-844B-AF464EA26FE3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42F61512-0715-F447-9D4E-E05EF486E1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912EACCB-E610-584D-A393-1AFE792663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43B661E-E7AE-4743-9C90-282A44D22B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03531E75-AF23-BD40-949E-EBD1CDDDB4F2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CBB85E3B-FCEE-8F48-BB62-9C40BBBE35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52365AD-B3B5-8D45-ADDB-FC519241A2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19997569-5DE8-C740-8BC1-DC1F1629EE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6BD5C009-72CB-234B-8410-DBC924E45290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AC98418C-CB96-E84D-AA24-8B0AA8CEA2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0DC79962-B3FF-7E40-A7E3-8B4D93EED4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98F0E0F7-12DC-B742-8D7D-1AC2C038E7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C5EA6CC4-73E1-BD4F-93F1-4BB4983FD561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205EBF3F-33BB-544E-A233-B026438B4C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6A263F53-4DB6-3E40-A459-D7AFFEE2CF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D1A9CF1A-6197-7045-9B83-1730215F61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5A75F17D-1D54-8545-AC65-BCF4FC3C5A3F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C7594827-C44F-CE48-9E33-066AD8E43D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02857034-3EC6-6943-91B1-8321538745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>
            <a:extLst>
              <a:ext uri="{FF2B5EF4-FFF2-40B4-BE49-F238E27FC236}">
                <a16:creationId xmlns:a16="http://schemas.microsoft.com/office/drawing/2014/main" id="{7F999C99-8A66-B64D-A77C-4C34A3D07F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281FFDDB-681E-6248-8FE4-DE6C606564EF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49BDF076-24B7-1F4C-93DC-2A9AAF9C4C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E8C32B86-4D57-254C-93DB-E3429D44EB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955D428F-3A56-6444-9FEF-10F6A2473F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D0C04D06-8A37-9543-88E7-B66397C445B2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6E5C730F-B97E-1948-8937-AB903C9F5D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43D9673C-6CAE-4049-9CFC-15E0298D82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3ABB3F-C531-FA49-8D9D-964AB224A0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5C8A16-7D29-9D4C-82F1-1D75EEFB39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E1102A-A4C9-C046-8CD9-BE866B7E1F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C8FA79-1C5F-114D-B84C-DAC98DA2AF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89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A1CFA58-0DB6-9046-AB7E-101C3C1013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F16909-BE85-2249-9771-EA50396BCF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E46955-83B2-1C46-963C-E03F6B8FEA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2676FE-7D0D-1B40-8D44-753464201D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2019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4CAA2D-9E0B-7C48-AFCC-349A8E6512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61F5D4-60EF-EA44-9376-B0401D9066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366442-75F7-1841-BEC3-C770677BE1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774AD4-F4E0-8B41-AA62-240FE44E44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555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FB23D81-649B-6740-8C0E-6E36300CF3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DE774E-F4C3-2542-85E6-3A774C8A9D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DBF648-3250-A342-B131-E2C4CE4E82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6192D9-3F2C-8F46-8B15-6A66D43DDE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375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5AEE21-E275-EC43-8B50-C3A370AE7B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6F28B7-F44E-8749-9E6D-D76AE7E032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415A90-2785-3742-A8B3-E7949CAAE5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6B8E72-71D5-C34C-BD6C-FB8C81178B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2003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68A52A-86F4-3745-9A6D-41505B4C2E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75E13F-C5AC-C045-AA03-5639735021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14C58E-DDE9-3048-9CFB-BCE6BCB4DF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623C13-B8F9-0244-BDDF-6BDB2FC275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838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D0CE058-DA4D-454F-9F71-FC7813C7F5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ADB237F-395E-EE41-8255-8FA828B1E5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6D188AA-DC74-014F-B878-AC62C63BE2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C4E574-C2F2-844F-BAED-02D74C4FCF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1515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6E8A971-3119-894B-8595-9E60DC67EB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2EB37F8-4975-CF40-9A2C-B4431FF0C4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85FFCA6-ABBA-3A4C-86A3-3634F3CA4A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C3DBD4-C698-D04F-84DC-0B7181EA6A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4257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24B3D65-A1D2-2D45-867D-3CE19EDBC5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B432641-BFDF-DF41-A552-25B6FC78AE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AD089F2-9A35-FA4B-BC6F-E7C7F1E007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013A62-96BC-B644-A6B7-6D0579E8E7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6106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B5FF6E-5740-9645-97D3-1DBECC2959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795BAC-D173-3649-822D-F445801CF9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B27249-B01C-6242-8115-379F76A0C8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102C2E-DA0A-0647-8D56-D7AC934341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3664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31966-5D72-E642-B463-C897DB8224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E42962-7995-FA4C-A30D-8DF0522D01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5D72C7-AD1E-4E45-AFED-2C5712194B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F77482-DB6D-2046-8622-032BE4AE52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992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91AAACB-B897-7A4A-B393-6BD6D2980A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803C113-450C-CA4C-879C-6B1768BDA7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328E60C-11D2-804A-A670-80E877B0B7E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952CAE9-647E-4A42-9736-1450CDCDC83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C730D97-9639-8348-8F4F-890C7392379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94F78F0-8668-CD4A-8395-BBAD1C4861E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026">
            <a:extLst>
              <a:ext uri="{FF2B5EF4-FFF2-40B4-BE49-F238E27FC236}">
                <a16:creationId xmlns:a16="http://schemas.microsoft.com/office/drawing/2014/main" id="{BC9FA7AF-FEEF-8446-8EDC-FF81C64EA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04800"/>
            <a:ext cx="396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Prepare your scantron:</a:t>
            </a:r>
            <a:endParaRPr lang="en-US" altLang="en-US" sz="4400" b="1">
              <a:solidFill>
                <a:schemeClr val="tx2"/>
              </a:solidFill>
            </a:endParaRPr>
          </a:p>
        </p:txBody>
      </p:sp>
      <p:sp>
        <p:nvSpPr>
          <p:cNvPr id="15362" name="Text Box 1027">
            <a:extLst>
              <a:ext uri="{FF2B5EF4-FFF2-40B4-BE49-F238E27FC236}">
                <a16:creationId xmlns:a16="http://schemas.microsoft.com/office/drawing/2014/main" id="{768DA87F-2EBF-064A-86BC-B35007CB9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806450"/>
            <a:ext cx="5105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 Fill in your name and fill the bubbles under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accent2"/>
                </a:solidFill>
              </a:rPr>
              <a:t>       your name.</a:t>
            </a:r>
          </a:p>
          <a:p>
            <a:pPr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 LAST NAME FIRST, First name second</a:t>
            </a:r>
          </a:p>
          <a:p>
            <a:pPr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 Put </a:t>
            </a:r>
            <a:r>
              <a:rPr lang="en-US" altLang="en-US" sz="2000">
                <a:solidFill>
                  <a:srgbClr val="FF3300"/>
                </a:solidFill>
              </a:rPr>
              <a:t>your</a:t>
            </a:r>
            <a:r>
              <a:rPr lang="en-US" altLang="en-US" sz="2000">
                <a:solidFill>
                  <a:schemeClr val="accent2"/>
                </a:solidFill>
              </a:rPr>
              <a:t> 4-digit code instead of </a:t>
            </a:r>
            <a:r>
              <a:rPr lang="ja-JP" altLang="en-US" sz="1600">
                <a:solidFill>
                  <a:schemeClr val="accent2"/>
                </a:solidFill>
                <a:latin typeface="Arial" panose="020B0604020202020204" pitchFamily="34" charset="0"/>
              </a:rPr>
              <a:t>“</a:t>
            </a:r>
            <a:r>
              <a:rPr lang="en-US" altLang="ja-JP" sz="1600">
                <a:solidFill>
                  <a:schemeClr val="accent2"/>
                </a:solidFill>
              </a:rPr>
              <a:t>IDENTIFICATION NUMBER</a:t>
            </a:r>
            <a:r>
              <a:rPr lang="ja-JP" altLang="en-US" sz="1600">
                <a:solidFill>
                  <a:schemeClr val="accent2"/>
                </a:solidFill>
                <a:latin typeface="Arial" panose="020B0604020202020204" pitchFamily="34" charset="0"/>
              </a:rPr>
              <a:t>”</a:t>
            </a:r>
            <a:r>
              <a:rPr lang="en-US" altLang="ja-JP" sz="1600">
                <a:solidFill>
                  <a:schemeClr val="accent2"/>
                </a:solidFill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accent2"/>
                </a:solidFill>
              </a:rPr>
              <a:t>  ---  </a:t>
            </a:r>
            <a:r>
              <a:rPr lang="en-US" altLang="en-US" sz="1600" i="1">
                <a:solidFill>
                  <a:schemeClr val="accent2"/>
                </a:solidFill>
              </a:rPr>
              <a:t>(The last 4 digits of your OleMiss ID.)</a:t>
            </a:r>
            <a:endParaRPr lang="en-US" altLang="en-US" sz="2400" i="1"/>
          </a:p>
        </p:txBody>
      </p:sp>
      <p:sp>
        <p:nvSpPr>
          <p:cNvPr id="15363" name="Rectangle 1028">
            <a:extLst>
              <a:ext uri="{FF2B5EF4-FFF2-40B4-BE49-F238E27FC236}">
                <a16:creationId xmlns:a16="http://schemas.microsoft.com/office/drawing/2014/main" id="{B8939ECB-1928-9548-A60B-0085CEDB1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886200"/>
            <a:ext cx="2743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</a:rPr>
              <a:t>Question # 1: </a:t>
            </a:r>
            <a:r>
              <a:rPr lang="en-US" altLang="en-US" sz="2000" dirty="0"/>
              <a:t>answer </a:t>
            </a:r>
            <a:r>
              <a:rPr lang="en-US" altLang="en-US" sz="2000" b="1" dirty="0">
                <a:solidFill>
                  <a:schemeClr val="accent2"/>
                </a:solidFill>
              </a:rPr>
              <a:t>A</a:t>
            </a:r>
            <a:r>
              <a:rPr lang="en-US" altLang="en-US" sz="2000" dirty="0">
                <a:solidFill>
                  <a:srgbClr val="FF0000"/>
                </a:solidFill>
              </a:rPr>
              <a:t>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</a:rPr>
              <a:t>Question # 2: </a:t>
            </a:r>
            <a:r>
              <a:rPr lang="en-US" altLang="en-US" sz="2000" dirty="0"/>
              <a:t>answer </a:t>
            </a:r>
            <a:r>
              <a:rPr lang="en-US" altLang="en-US" sz="2000" b="1" dirty="0">
                <a:solidFill>
                  <a:schemeClr val="accent2"/>
                </a:solidFill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</a:rPr>
              <a:t>Question # 3: </a:t>
            </a:r>
            <a:r>
              <a:rPr lang="en-US" altLang="en-US" sz="2000" dirty="0" err="1"/>
              <a:t>answer</a:t>
            </a:r>
            <a:r>
              <a:rPr lang="en-US" altLang="en-US" sz="2000" b="1" dirty="0" err="1">
                <a:solidFill>
                  <a:schemeClr val="accent2"/>
                </a:solidFill>
              </a:rPr>
              <a:t>A</a:t>
            </a:r>
            <a:endParaRPr lang="en-US" altLang="en-US" sz="2000" b="1" dirty="0">
              <a:solidFill>
                <a:schemeClr val="accent2"/>
              </a:solidFill>
            </a:endParaRPr>
          </a:p>
        </p:txBody>
      </p:sp>
      <p:sp>
        <p:nvSpPr>
          <p:cNvPr id="110597" name="Rectangle 1029">
            <a:extLst>
              <a:ext uri="{FF2B5EF4-FFF2-40B4-BE49-F238E27FC236}">
                <a16:creationId xmlns:a16="http://schemas.microsoft.com/office/drawing/2014/main" id="{38ED574B-34C2-0140-AE6B-E825F158C2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05200" y="4267200"/>
            <a:ext cx="1219200" cy="304800"/>
          </a:xfrm>
        </p:spPr>
        <p:txBody>
          <a:bodyPr/>
          <a:lstStyle/>
          <a:p>
            <a:r>
              <a:rPr lang="en-US" altLang="en-US" sz="2800" b="1">
                <a:solidFill>
                  <a:srgbClr val="FF0000"/>
                </a:solidFill>
              </a:rPr>
              <a:t>Setup:</a:t>
            </a:r>
          </a:p>
        </p:txBody>
      </p:sp>
      <p:sp>
        <p:nvSpPr>
          <p:cNvPr id="110599" name="Text Box 1031">
            <a:extLst>
              <a:ext uri="{FF2B5EF4-FFF2-40B4-BE49-F238E27FC236}">
                <a16:creationId xmlns:a16="http://schemas.microsoft.com/office/drawing/2014/main" id="{0B184107-C386-B448-9902-1BA5C0CE7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381751"/>
            <a:ext cx="60769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i="1" u="sng" dirty="0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0"/>
              </a:rPr>
              <a:t>Please take a moment to mute your cell phone!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5366" name="Picture 1032">
            <a:extLst>
              <a:ext uri="{FF2B5EF4-FFF2-40B4-BE49-F238E27FC236}">
                <a16:creationId xmlns:a16="http://schemas.microsoft.com/office/drawing/2014/main" id="{1916D5F0-79B7-894E-B402-2274F61E2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524000"/>
            <a:ext cx="8699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1033">
            <a:extLst>
              <a:ext uri="{FF2B5EF4-FFF2-40B4-BE49-F238E27FC236}">
                <a16:creationId xmlns:a16="http://schemas.microsoft.com/office/drawing/2014/main" id="{0442931B-E898-0749-B40F-C7CED0A7B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6513" y="381000"/>
            <a:ext cx="148748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Use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a pencil,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not a pen!</a:t>
            </a:r>
          </a:p>
        </p:txBody>
      </p:sp>
      <p:pic>
        <p:nvPicPr>
          <p:cNvPr id="15368" name="Picture 1034" descr="Scantron2b">
            <a:extLst>
              <a:ext uri="{FF2B5EF4-FFF2-40B4-BE49-F238E27FC236}">
                <a16:creationId xmlns:a16="http://schemas.microsoft.com/office/drawing/2014/main" id="{A78BC932-3427-8249-85D3-E21B9D377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2841625"/>
            <a:ext cx="1819275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Line 1038">
            <a:extLst>
              <a:ext uri="{FF2B5EF4-FFF2-40B4-BE49-F238E27FC236}">
                <a16:creationId xmlns:a16="http://schemas.microsoft.com/office/drawing/2014/main" id="{6A5D2584-B0FE-B54F-94E0-D349E408AA3B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4114800"/>
            <a:ext cx="381000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0" name="Line 1039">
            <a:extLst>
              <a:ext uri="{FF2B5EF4-FFF2-40B4-BE49-F238E27FC236}">
                <a16:creationId xmlns:a16="http://schemas.microsoft.com/office/drawing/2014/main" id="{0515E687-7755-9940-9696-0B77FBB88365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4419600"/>
            <a:ext cx="304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Rectangle 1040">
            <a:extLst>
              <a:ext uri="{FF2B5EF4-FFF2-40B4-BE49-F238E27FC236}">
                <a16:creationId xmlns:a16="http://schemas.microsoft.com/office/drawing/2014/main" id="{A00D181F-420B-4140-9274-89AB5EB3D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4572000"/>
            <a:ext cx="228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15372" name="Line 1041">
            <a:extLst>
              <a:ext uri="{FF2B5EF4-FFF2-40B4-BE49-F238E27FC236}">
                <a16:creationId xmlns:a16="http://schemas.microsoft.com/office/drawing/2014/main" id="{268440FB-C9ED-474D-B843-0D0A017DAB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9000" y="4572000"/>
            <a:ext cx="6096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373" name="Picture 1" descr="Scantron3.png">
            <a:extLst>
              <a:ext uri="{FF2B5EF4-FFF2-40B4-BE49-F238E27FC236}">
                <a16:creationId xmlns:a16="http://schemas.microsoft.com/office/drawing/2014/main" id="{818EDBAD-7C28-1A4A-9378-776FC23AF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2387600" cy="425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4" name="Line 1036">
            <a:extLst>
              <a:ext uri="{FF2B5EF4-FFF2-40B4-BE49-F238E27FC236}">
                <a16:creationId xmlns:a16="http://schemas.microsoft.com/office/drawing/2014/main" id="{30F9B2BD-11FC-3F4D-BBB3-16676E448B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4400" y="1905000"/>
            <a:ext cx="1828800" cy="1752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5" name="Line 1037">
            <a:extLst>
              <a:ext uri="{FF2B5EF4-FFF2-40B4-BE49-F238E27FC236}">
                <a16:creationId xmlns:a16="http://schemas.microsoft.com/office/drawing/2014/main" id="{F17347E1-4A43-4F47-9985-43FBE6A021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5800" y="990600"/>
            <a:ext cx="20574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7" name="Text Box 1042">
            <a:extLst>
              <a:ext uri="{FF2B5EF4-FFF2-40B4-BE49-F238E27FC236}">
                <a16:creationId xmlns:a16="http://schemas.microsoft.com/office/drawing/2014/main" id="{B04EC775-92A3-D345-A539-B097080E2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119" y="5291021"/>
            <a:ext cx="4984750" cy="769441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CC00"/>
                </a:solidFill>
              </a:rPr>
              <a:t>Recall reading assignment</a:t>
            </a:r>
            <a:endParaRPr lang="en-US" altLang="en-US" sz="24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i="1" dirty="0"/>
              <a:t>Chapter 14</a:t>
            </a:r>
            <a:r>
              <a:rPr lang="en-US" altLang="en-US" sz="2000" i="1" dirty="0"/>
              <a:t>, The Sun,</a:t>
            </a:r>
            <a:r>
              <a:rPr lang="en-US" altLang="en-US" sz="2000" dirty="0"/>
              <a:t> </a:t>
            </a:r>
            <a:r>
              <a:rPr lang="en-US" altLang="en-US" sz="2000" b="1" dirty="0"/>
              <a:t>pp. 466 – 487</a:t>
            </a: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F71D4486-019C-1046-8C8E-88238C604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6245" y="2673817"/>
            <a:ext cx="3985430" cy="1200329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dirty="0"/>
              <a:t>• Labs: DS visit this week ??? 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400" dirty="0"/>
              <a:t>        (weather permitting)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400" dirty="0"/>
              <a:t>• Test on Friday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7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Text Box 2">
            <a:extLst>
              <a:ext uri="{FF2B5EF4-FFF2-40B4-BE49-F238E27FC236}">
                <a16:creationId xmlns:a16="http://schemas.microsoft.com/office/drawing/2014/main" id="{E63A6E0B-5D10-9A4E-BEA1-FF6AD7771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FF0000"/>
                </a:solidFill>
              </a:rPr>
              <a:t> </a:t>
            </a:r>
            <a:endParaRPr lang="en-US" altLang="en-US" sz="6000" b="1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</a:rPr>
              <a:t>sec</a:t>
            </a:r>
            <a:r>
              <a:rPr lang="en-US" altLang="en-US" sz="9600" b="1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379907" name="Text Box 3">
            <a:extLst>
              <a:ext uri="{FF2B5EF4-FFF2-40B4-BE49-F238E27FC236}">
                <a16:creationId xmlns:a16="http://schemas.microsoft.com/office/drawing/2014/main" id="{8C86BF80-D0A3-5D4F-A47D-6C8988252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47108" name="Rectangle 4">
            <a:extLst>
              <a:ext uri="{FF2B5EF4-FFF2-40B4-BE49-F238E27FC236}">
                <a16:creationId xmlns:a16="http://schemas.microsoft.com/office/drawing/2014/main" id="{9E7126C1-A245-184B-B2D1-197FC29314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FF0000"/>
                </a:solidFill>
              </a:rPr>
              <a:t>Question 6</a:t>
            </a:r>
          </a:p>
        </p:txBody>
      </p:sp>
      <p:sp>
        <p:nvSpPr>
          <p:cNvPr id="379909" name="Text Box 5">
            <a:extLst>
              <a:ext uri="{FF2B5EF4-FFF2-40B4-BE49-F238E27FC236}">
                <a16:creationId xmlns:a16="http://schemas.microsoft.com/office/drawing/2014/main" id="{0194CF89-0DCA-9841-B21E-B47F3FCA2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379910" name="Text Box 6">
            <a:extLst>
              <a:ext uri="{FF2B5EF4-FFF2-40B4-BE49-F238E27FC236}">
                <a16:creationId xmlns:a16="http://schemas.microsoft.com/office/drawing/2014/main" id="{1471048E-93AB-7C4A-AE9E-D145099712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68413"/>
            <a:ext cx="73152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Look at the Sun through a telescope in regular light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(no color filter) at a random time.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You have a good chance of seeing the following:</a:t>
            </a:r>
            <a:endParaRPr lang="en-US" altLang="en-US" sz="2400" b="1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A</a:t>
            </a:r>
            <a:r>
              <a:rPr lang="en-US" altLang="en-US" sz="2400" b="1" dirty="0"/>
              <a:t> Sunspots, solar flares and prominences.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B </a:t>
            </a:r>
            <a:r>
              <a:rPr lang="en-US" altLang="en-US" sz="2400" b="1" dirty="0"/>
              <a:t>Sunspots, solar flares.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C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</a:rPr>
              <a:t>Sunspots.</a:t>
            </a:r>
            <a:endParaRPr lang="en-US" altLang="en-US" sz="24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D</a:t>
            </a:r>
            <a:r>
              <a:rPr lang="en-US" altLang="en-US" sz="2400" b="1" dirty="0"/>
              <a:t> Sunspots and prominences.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E</a:t>
            </a:r>
            <a:r>
              <a:rPr lang="en-US" altLang="en-US" sz="2400" b="1" dirty="0"/>
              <a:t> Solar flares and prominences. </a:t>
            </a:r>
          </a:p>
        </p:txBody>
      </p:sp>
      <p:sp>
        <p:nvSpPr>
          <p:cNvPr id="379911" name="Text Box 7">
            <a:extLst>
              <a:ext uri="{FF2B5EF4-FFF2-40B4-BE49-F238E27FC236}">
                <a16:creationId xmlns:a16="http://schemas.microsoft.com/office/drawing/2014/main" id="{3ACD42F3-46D3-C449-B434-C1416C819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379912" name="Text Box 8">
            <a:extLst>
              <a:ext uri="{FF2B5EF4-FFF2-40B4-BE49-F238E27FC236}">
                <a16:creationId xmlns:a16="http://schemas.microsoft.com/office/drawing/2014/main" id="{28A3E350-FBF9-094A-990C-607F92231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379913" name="Text Box 9">
            <a:extLst>
              <a:ext uri="{FF2B5EF4-FFF2-40B4-BE49-F238E27FC236}">
                <a16:creationId xmlns:a16="http://schemas.microsoft.com/office/drawing/2014/main" id="{A5255D2E-F496-0D4C-89C3-AF7C0112B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379914" name="Text Box 10">
            <a:extLst>
              <a:ext uri="{FF2B5EF4-FFF2-40B4-BE49-F238E27FC236}">
                <a16:creationId xmlns:a16="http://schemas.microsoft.com/office/drawing/2014/main" id="{524F2F15-2F67-014C-8D78-16885CE89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379915" name="Text Box 11">
            <a:extLst>
              <a:ext uri="{FF2B5EF4-FFF2-40B4-BE49-F238E27FC236}">
                <a16:creationId xmlns:a16="http://schemas.microsoft.com/office/drawing/2014/main" id="{5D59DF27-4416-4041-9570-0DCA7CFBC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379916" name="Text Box 12">
            <a:extLst>
              <a:ext uri="{FF2B5EF4-FFF2-40B4-BE49-F238E27FC236}">
                <a16:creationId xmlns:a16="http://schemas.microsoft.com/office/drawing/2014/main" id="{25DACB21-FBAF-824F-9DB9-992C707EC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379917" name="Text Box 13">
            <a:extLst>
              <a:ext uri="{FF2B5EF4-FFF2-40B4-BE49-F238E27FC236}">
                <a16:creationId xmlns:a16="http://schemas.microsoft.com/office/drawing/2014/main" id="{D83C0301-7C2C-6D43-BE74-BC8A1339B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379918" name="Text Box 14">
            <a:extLst>
              <a:ext uri="{FF2B5EF4-FFF2-40B4-BE49-F238E27FC236}">
                <a16:creationId xmlns:a16="http://schemas.microsoft.com/office/drawing/2014/main" id="{1A81BC5A-76A5-6642-9189-A0B812F77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379919" name="Text Box 15">
            <a:extLst>
              <a:ext uri="{FF2B5EF4-FFF2-40B4-BE49-F238E27FC236}">
                <a16:creationId xmlns:a16="http://schemas.microsoft.com/office/drawing/2014/main" id="{A796FE92-4736-1D43-8F47-0A16E160F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79920" name="Text Box 16">
            <a:extLst>
              <a:ext uri="{FF2B5EF4-FFF2-40B4-BE49-F238E27FC236}">
                <a16:creationId xmlns:a16="http://schemas.microsoft.com/office/drawing/2014/main" id="{A51C9D28-3D9E-9A40-A62F-8240F52A9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379921" name="Text Box 17">
            <a:extLst>
              <a:ext uri="{FF2B5EF4-FFF2-40B4-BE49-F238E27FC236}">
                <a16:creationId xmlns:a16="http://schemas.microsoft.com/office/drawing/2014/main" id="{EF3F503B-53A6-C842-A4F2-0AA37597F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79922" name="Text Box 18">
            <a:extLst>
              <a:ext uri="{FF2B5EF4-FFF2-40B4-BE49-F238E27FC236}">
                <a16:creationId xmlns:a16="http://schemas.microsoft.com/office/drawing/2014/main" id="{A1A67B7C-B129-AB44-9093-84CD8E2ED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379923" name="Text Box 19">
            <a:extLst>
              <a:ext uri="{FF2B5EF4-FFF2-40B4-BE49-F238E27FC236}">
                <a16:creationId xmlns:a16="http://schemas.microsoft.com/office/drawing/2014/main" id="{5A844374-AB7A-AA40-AA77-87F577B0F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379924" name="Text Box 20">
            <a:extLst>
              <a:ext uri="{FF2B5EF4-FFF2-40B4-BE49-F238E27FC236}">
                <a16:creationId xmlns:a16="http://schemas.microsoft.com/office/drawing/2014/main" id="{365E1FFD-069E-1C47-A874-F1D67648F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379925" name="Text Box 21">
            <a:extLst>
              <a:ext uri="{FF2B5EF4-FFF2-40B4-BE49-F238E27FC236}">
                <a16:creationId xmlns:a16="http://schemas.microsoft.com/office/drawing/2014/main" id="{909143F6-881B-6942-9EB2-469265776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379926" name="Text Box 22">
            <a:extLst>
              <a:ext uri="{FF2B5EF4-FFF2-40B4-BE49-F238E27FC236}">
                <a16:creationId xmlns:a16="http://schemas.microsoft.com/office/drawing/2014/main" id="{1C018A4A-AE75-2444-AD73-661CBF602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379927" name="Text Box 23">
            <a:extLst>
              <a:ext uri="{FF2B5EF4-FFF2-40B4-BE49-F238E27FC236}">
                <a16:creationId xmlns:a16="http://schemas.microsoft.com/office/drawing/2014/main" id="{0AFC9CE4-B760-CE45-94DC-48BD81F41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79928" name="Text Box 24">
            <a:extLst>
              <a:ext uri="{FF2B5EF4-FFF2-40B4-BE49-F238E27FC236}">
                <a16:creationId xmlns:a16="http://schemas.microsoft.com/office/drawing/2014/main" id="{7518D454-1986-BF41-851E-C42C56E9F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379929" name="Text Box 25">
            <a:extLst>
              <a:ext uri="{FF2B5EF4-FFF2-40B4-BE49-F238E27FC236}">
                <a16:creationId xmlns:a16="http://schemas.microsoft.com/office/drawing/2014/main" id="{1A437AB8-CF8C-8F44-83E4-7F79C582E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79930" name="Text Box 26">
            <a:extLst>
              <a:ext uri="{FF2B5EF4-FFF2-40B4-BE49-F238E27FC236}">
                <a16:creationId xmlns:a16="http://schemas.microsoft.com/office/drawing/2014/main" id="{F17757DD-B369-ED4C-AF71-972D51CE0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379931" name="Text Box 27">
            <a:extLst>
              <a:ext uri="{FF2B5EF4-FFF2-40B4-BE49-F238E27FC236}">
                <a16:creationId xmlns:a16="http://schemas.microsoft.com/office/drawing/2014/main" id="{76CCD6B7-C790-5940-96BF-664C43D55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379932" name="Text Box 28">
            <a:extLst>
              <a:ext uri="{FF2B5EF4-FFF2-40B4-BE49-F238E27FC236}">
                <a16:creationId xmlns:a16="http://schemas.microsoft.com/office/drawing/2014/main" id="{A3F283CD-05E4-3B47-B8D7-5849B4D73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379933" name="Text Box 29">
            <a:extLst>
              <a:ext uri="{FF2B5EF4-FFF2-40B4-BE49-F238E27FC236}">
                <a16:creationId xmlns:a16="http://schemas.microsoft.com/office/drawing/2014/main" id="{152B3437-25DB-3D43-B00D-9EF8BA25F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379934" name="Text Box 30">
            <a:extLst>
              <a:ext uri="{FF2B5EF4-FFF2-40B4-BE49-F238E27FC236}">
                <a16:creationId xmlns:a16="http://schemas.microsoft.com/office/drawing/2014/main" id="{5F1691EF-B83F-4B44-B331-0CD52B4F8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379935" name="Text Box 31">
            <a:extLst>
              <a:ext uri="{FF2B5EF4-FFF2-40B4-BE49-F238E27FC236}">
                <a16:creationId xmlns:a16="http://schemas.microsoft.com/office/drawing/2014/main" id="{CB52320F-EAF8-684E-A223-5691EC7E4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379936" name="Text Box 32">
            <a:extLst>
              <a:ext uri="{FF2B5EF4-FFF2-40B4-BE49-F238E27FC236}">
                <a16:creationId xmlns:a16="http://schemas.microsoft.com/office/drawing/2014/main" id="{0332FC27-D844-FB4A-8D97-A4A5DBC6A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379937" name="Text Box 33">
            <a:extLst>
              <a:ext uri="{FF2B5EF4-FFF2-40B4-BE49-F238E27FC236}">
                <a16:creationId xmlns:a16="http://schemas.microsoft.com/office/drawing/2014/main" id="{9EFB38DB-8A08-AF43-97A5-1C1412C97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379938" name="Text Box 34">
            <a:extLst>
              <a:ext uri="{FF2B5EF4-FFF2-40B4-BE49-F238E27FC236}">
                <a16:creationId xmlns:a16="http://schemas.microsoft.com/office/drawing/2014/main" id="{AD5FC18A-7B9A-4249-A8C9-7201A24E1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379939" name="Text Box 35">
            <a:extLst>
              <a:ext uri="{FF2B5EF4-FFF2-40B4-BE49-F238E27FC236}">
                <a16:creationId xmlns:a16="http://schemas.microsoft.com/office/drawing/2014/main" id="{E5719832-8B7B-E646-A4BB-2825D1AE8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0 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9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9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906" grpId="0" animBg="1"/>
      <p:bldP spid="379907" grpId="0" animBg="1"/>
      <p:bldP spid="379909" grpId="0" animBg="1"/>
      <p:bldP spid="379910" grpId="0"/>
      <p:bldP spid="379910" grpId="1"/>
      <p:bldP spid="379911" grpId="0" animBg="1"/>
      <p:bldP spid="379912" grpId="0" animBg="1"/>
      <p:bldP spid="379913" grpId="0" animBg="1"/>
      <p:bldP spid="379914" grpId="0" animBg="1"/>
      <p:bldP spid="379915" grpId="0" animBg="1"/>
      <p:bldP spid="379916" grpId="0" animBg="1"/>
      <p:bldP spid="379917" grpId="0" animBg="1"/>
      <p:bldP spid="379918" grpId="0" animBg="1"/>
      <p:bldP spid="379919" grpId="0" animBg="1"/>
      <p:bldP spid="379920" grpId="0" animBg="1"/>
      <p:bldP spid="379921" grpId="0" animBg="1"/>
      <p:bldP spid="379922" grpId="0" animBg="1"/>
      <p:bldP spid="379923" grpId="0" animBg="1"/>
      <p:bldP spid="379924" grpId="0" animBg="1"/>
      <p:bldP spid="379925" grpId="0" animBg="1"/>
      <p:bldP spid="379926" grpId="0" animBg="1"/>
      <p:bldP spid="379927" grpId="0" animBg="1"/>
      <p:bldP spid="379928" grpId="0" animBg="1"/>
      <p:bldP spid="379929" grpId="0" animBg="1"/>
      <p:bldP spid="379930" grpId="0" animBg="1"/>
      <p:bldP spid="379931" grpId="0" animBg="1"/>
      <p:bldP spid="379932" grpId="0" animBg="1"/>
      <p:bldP spid="379933" grpId="0" animBg="1"/>
      <p:bldP spid="379934" grpId="0" animBg="1"/>
      <p:bldP spid="379935" grpId="0" animBg="1"/>
      <p:bldP spid="379936" grpId="0" animBg="1"/>
      <p:bldP spid="379937" grpId="0" animBg="1"/>
      <p:bldP spid="379938" grpId="0" animBg="1"/>
      <p:bldP spid="3799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6DA6A5D7-A80E-1A40-BD13-5EC3355A05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685800"/>
          </a:xfrm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What if an eruption hits Earth?</a:t>
            </a:r>
            <a:endParaRPr lang="en-US" altLang="en-US"/>
          </a:p>
        </p:txBody>
      </p:sp>
      <p:pic>
        <p:nvPicPr>
          <p:cNvPr id="50179" name="Picture 3" descr="Magnetosphere_469x286">
            <a:extLst>
              <a:ext uri="{FF2B5EF4-FFF2-40B4-BE49-F238E27FC236}">
                <a16:creationId xmlns:a16="http://schemas.microsoft.com/office/drawing/2014/main" id="{5BFB82D1-E66F-8640-A7C2-7384DAA5E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" t="1949" r="1869" b="1469"/>
          <a:stretch>
            <a:fillRect/>
          </a:stretch>
        </p:blipFill>
        <p:spPr bwMode="auto">
          <a:xfrm>
            <a:off x="0" y="1319213"/>
            <a:ext cx="9144000" cy="553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4">
            <a:extLst>
              <a:ext uri="{FF2B5EF4-FFF2-40B4-BE49-F238E27FC236}">
                <a16:creationId xmlns:a16="http://schemas.microsoft.com/office/drawing/2014/main" id="{3E1C5223-285F-D048-A5DF-772B793ED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8200"/>
            <a:ext cx="9104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3300"/>
                </a:solidFill>
              </a:rPr>
              <a:t>Charged matter from the Sun is deflected by Earth</a:t>
            </a:r>
            <a:r>
              <a:rPr lang="ja-JP" altLang="en-US" sz="1600" b="1">
                <a:solidFill>
                  <a:srgbClr val="FF33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1600" b="1">
                <a:solidFill>
                  <a:srgbClr val="FF3300"/>
                </a:solidFill>
              </a:rPr>
              <a:t>s magnetic field towards the Arctic and Antarctica</a:t>
            </a:r>
            <a:r>
              <a:rPr lang="en-US" altLang="ja-JP" sz="2400" b="1">
                <a:solidFill>
                  <a:srgbClr val="FF3300"/>
                </a:solidFill>
              </a:rPr>
              <a:t> </a:t>
            </a:r>
            <a:endParaRPr lang="en-US" altLang="en-US" sz="2400" b="1"/>
          </a:p>
        </p:txBody>
      </p:sp>
      <p:sp>
        <p:nvSpPr>
          <p:cNvPr id="50181" name="Line 5">
            <a:extLst>
              <a:ext uri="{FF2B5EF4-FFF2-40B4-BE49-F238E27FC236}">
                <a16:creationId xmlns:a16="http://schemas.microsoft.com/office/drawing/2014/main" id="{411A2104-5B9A-C14C-8340-12D5E21CA83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2743200"/>
            <a:ext cx="5334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2" name="Line 6">
            <a:extLst>
              <a:ext uri="{FF2B5EF4-FFF2-40B4-BE49-F238E27FC236}">
                <a16:creationId xmlns:a16="http://schemas.microsoft.com/office/drawing/2014/main" id="{2FE3D307-5F4D-234E-BFA2-03EEB5382131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2743200"/>
            <a:ext cx="5334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3" name="Line 7">
            <a:extLst>
              <a:ext uri="{FF2B5EF4-FFF2-40B4-BE49-F238E27FC236}">
                <a16:creationId xmlns:a16="http://schemas.microsoft.com/office/drawing/2014/main" id="{1B3A8287-30D5-A84C-A92F-B11EEB959C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76400" y="2514600"/>
            <a:ext cx="457200" cy="2286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4" name="Line 8">
            <a:extLst>
              <a:ext uri="{FF2B5EF4-FFF2-40B4-BE49-F238E27FC236}">
                <a16:creationId xmlns:a16="http://schemas.microsoft.com/office/drawing/2014/main" id="{7A8F5C58-D9CF-EF40-AAB1-88CCD3F8143C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2438400"/>
            <a:ext cx="457200" cy="152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5" name="Line 9">
            <a:extLst>
              <a:ext uri="{FF2B5EF4-FFF2-40B4-BE49-F238E27FC236}">
                <a16:creationId xmlns:a16="http://schemas.microsoft.com/office/drawing/2014/main" id="{3317E32F-9190-2344-AB65-6A3B4E75C8BB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2743200"/>
            <a:ext cx="304800" cy="4572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6" name="Line 10">
            <a:extLst>
              <a:ext uri="{FF2B5EF4-FFF2-40B4-BE49-F238E27FC236}">
                <a16:creationId xmlns:a16="http://schemas.microsoft.com/office/drawing/2014/main" id="{409573B0-A0BB-6A47-A641-108FE44FC6A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3276600"/>
            <a:ext cx="152400" cy="381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7" name="Line 11">
            <a:extLst>
              <a:ext uri="{FF2B5EF4-FFF2-40B4-BE49-F238E27FC236}">
                <a16:creationId xmlns:a16="http://schemas.microsoft.com/office/drawing/2014/main" id="{B0B404E0-A6B9-1D4E-91AB-6E022B6E670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3733800"/>
            <a:ext cx="76200" cy="381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FF76392A-07DF-5148-AFFC-5C20ED46A8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altLang="en-US">
                <a:solidFill>
                  <a:srgbClr val="FF3300"/>
                </a:solidFill>
              </a:rPr>
              <a:t>Aurora Borealis&amp; Australis</a:t>
            </a:r>
            <a:endParaRPr lang="en-US" altLang="en-US"/>
          </a:p>
        </p:txBody>
      </p:sp>
      <p:pic>
        <p:nvPicPr>
          <p:cNvPr id="52227" name="Picture 3" descr="AuroraWA_600x396">
            <a:extLst>
              <a:ext uri="{FF2B5EF4-FFF2-40B4-BE49-F238E27FC236}">
                <a16:creationId xmlns:a16="http://schemas.microsoft.com/office/drawing/2014/main" id="{30AEE021-C781-8449-AB62-2E91DF207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5500"/>
            <a:ext cx="9144000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AuroraSpace_640x480">
            <a:extLst>
              <a:ext uri="{FF2B5EF4-FFF2-40B4-BE49-F238E27FC236}">
                <a16:creationId xmlns:a16="http://schemas.microsoft.com/office/drawing/2014/main" id="{2ACAD82D-0661-714D-9B1C-4C62FBBC8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3">
            <a:extLst>
              <a:ext uri="{FF2B5EF4-FFF2-40B4-BE49-F238E27FC236}">
                <a16:creationId xmlns:a16="http://schemas.microsoft.com/office/drawing/2014/main" id="{3C95F8FF-5F4D-9B4D-A0F4-20CCB7494F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altLang="en-US">
                <a:solidFill>
                  <a:srgbClr val="FF3300"/>
                </a:solidFill>
              </a:rPr>
              <a:t>Aurora Borealis&amp; Australis</a:t>
            </a:r>
            <a:endParaRPr lang="en-US" altLang="en-US"/>
          </a:p>
        </p:txBody>
      </p:sp>
      <p:sp>
        <p:nvSpPr>
          <p:cNvPr id="54276" name="Text Box 4">
            <a:extLst>
              <a:ext uri="{FF2B5EF4-FFF2-40B4-BE49-F238E27FC236}">
                <a16:creationId xmlns:a16="http://schemas.microsoft.com/office/drawing/2014/main" id="{BFB84B29-4AB2-344A-AD1E-225EAFC86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143000"/>
            <a:ext cx="1817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66FFFF"/>
                </a:solidFill>
              </a:rPr>
              <a:t>(from space)</a:t>
            </a:r>
            <a:endParaRPr lang="en-US" altLang="en-US" sz="2400"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3F0F9870-AB1B-D840-9CB4-27D63E27CE8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1800"/>
              <a:t>Green aurora</a:t>
            </a:r>
            <a:endParaRPr lang="en-US" altLang="en-US"/>
          </a:p>
        </p:txBody>
      </p:sp>
      <p:pic>
        <p:nvPicPr>
          <p:cNvPr id="56323" name="Picture 3">
            <a:extLst>
              <a:ext uri="{FF2B5EF4-FFF2-40B4-BE49-F238E27FC236}">
                <a16:creationId xmlns:a16="http://schemas.microsoft.com/office/drawing/2014/main" id="{15317DEE-64FD-5A48-ABAA-332E55442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 Box 4">
            <a:extLst>
              <a:ext uri="{FF2B5EF4-FFF2-40B4-BE49-F238E27FC236}">
                <a16:creationId xmlns:a16="http://schemas.microsoft.com/office/drawing/2014/main" id="{69D799D6-1320-3B41-B5D7-3125D4434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75" y="136525"/>
            <a:ext cx="3714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</a:rPr>
              <a:t>Aurora Borealis in Canada</a:t>
            </a:r>
            <a:endParaRPr lang="en-US" altLang="en-US" sz="2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1D688BE8-69D9-4C41-922D-2509627D546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Red aurora</a:t>
            </a:r>
          </a:p>
        </p:txBody>
      </p:sp>
      <p:pic>
        <p:nvPicPr>
          <p:cNvPr id="58371" name="Picture 3">
            <a:extLst>
              <a:ext uri="{FF2B5EF4-FFF2-40B4-BE49-F238E27FC236}">
                <a16:creationId xmlns:a16="http://schemas.microsoft.com/office/drawing/2014/main" id="{C3289986-C36A-6945-874A-C861683F6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4">
            <a:extLst>
              <a:ext uri="{FF2B5EF4-FFF2-40B4-BE49-F238E27FC236}">
                <a16:creationId xmlns:a16="http://schemas.microsoft.com/office/drawing/2014/main" id="{96EF62A6-9C65-7F42-A19E-2FBDB2559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838" y="319088"/>
            <a:ext cx="8266112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</a:rPr>
              <a:t>Red aurora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</a:rPr>
              <a:t>the color varies because the energy of the charged particles varies.</a:t>
            </a:r>
            <a:endParaRPr lang="en-US" altLang="en-US" sz="2400"/>
          </a:p>
        </p:txBody>
      </p:sp>
      <p:sp>
        <p:nvSpPr>
          <p:cNvPr id="386053" name="Text Box 5">
            <a:extLst>
              <a:ext uri="{FF2B5EF4-FFF2-40B4-BE49-F238E27FC236}">
                <a16:creationId xmlns:a16="http://schemas.microsoft.com/office/drawing/2014/main" id="{FABEABC1-D514-CE4F-84C3-D5FF97BEB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324600"/>
            <a:ext cx="2479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x-none" sz="2000" b="1" i="1" u="sng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Watch Themis movie!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4C539116-656E-9944-BC85-032B9A14E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6513"/>
            <a:ext cx="7772400" cy="954087"/>
          </a:xfrm>
        </p:spPr>
        <p:txBody>
          <a:bodyPr/>
          <a:lstStyle/>
          <a:p>
            <a:r>
              <a:rPr lang="en-US" altLang="en-US" b="1">
                <a:solidFill>
                  <a:srgbClr val="FF0000"/>
                </a:solidFill>
              </a:rPr>
              <a:t>Tree rings and the solar cycle</a:t>
            </a:r>
          </a:p>
        </p:txBody>
      </p:sp>
      <p:pic>
        <p:nvPicPr>
          <p:cNvPr id="60418" name="Picture 1">
            <a:extLst>
              <a:ext uri="{FF2B5EF4-FFF2-40B4-BE49-F238E27FC236}">
                <a16:creationId xmlns:a16="http://schemas.microsoft.com/office/drawing/2014/main" id="{F53B5337-128B-444F-B0DF-C836215FF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33800"/>
            <a:ext cx="28067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2">
            <a:extLst>
              <a:ext uri="{FF2B5EF4-FFF2-40B4-BE49-F238E27FC236}">
                <a16:creationId xmlns:a16="http://schemas.microsoft.com/office/drawing/2014/main" id="{724BCB85-6264-C84A-A9CA-34835CA6E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3519488"/>
            <a:ext cx="24638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">
            <a:extLst>
              <a:ext uri="{FF2B5EF4-FFF2-40B4-BE49-F238E27FC236}">
                <a16:creationId xmlns:a16="http://schemas.microsoft.com/office/drawing/2014/main" id="{E4ED7913-1979-BB4D-8A95-2BDAD4A4D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0" y="990600"/>
            <a:ext cx="32893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4">
            <a:extLst>
              <a:ext uri="{FF2B5EF4-FFF2-40B4-BE49-F238E27FC236}">
                <a16:creationId xmlns:a16="http://schemas.microsoft.com/office/drawing/2014/main" id="{76A6FE3C-B00C-AC4B-9F7C-BDDD097E5D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4398963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extBox 5">
            <a:extLst>
              <a:ext uri="{FF2B5EF4-FFF2-40B4-BE49-F238E27FC236}">
                <a16:creationId xmlns:a16="http://schemas.microsoft.com/office/drawing/2014/main" id="{0BE9E98F-FF7C-C149-891B-E7F6A44D2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675" y="4564063"/>
            <a:ext cx="2190750" cy="12001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/>
              <a:t>Years around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/>
              <a:t>sunspot maxima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/>
              <a:t>are rainier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66FD2246-EBA8-AD45-AF09-D60F7FFA52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0"/>
            <a:ext cx="7772400" cy="1143000"/>
          </a:xfrm>
        </p:spPr>
        <p:txBody>
          <a:bodyPr/>
          <a:lstStyle/>
          <a:p>
            <a:r>
              <a:rPr lang="en-US" altLang="en-US" sz="6000">
                <a:solidFill>
                  <a:srgbClr val="66FFFF"/>
                </a:solidFill>
              </a:rPr>
              <a:t>Questions coming …</a:t>
            </a:r>
            <a:endParaRPr lang="en-US" altLang="en-US">
              <a:solidFill>
                <a:srgbClr val="66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Text Box 2">
            <a:extLst>
              <a:ext uri="{FF2B5EF4-FFF2-40B4-BE49-F238E27FC236}">
                <a16:creationId xmlns:a16="http://schemas.microsoft.com/office/drawing/2014/main" id="{55ECDDD2-07BF-6149-8D32-465DB30FA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FF0000"/>
                </a:solidFill>
              </a:rPr>
              <a:t> </a:t>
            </a:r>
            <a:endParaRPr lang="en-US" altLang="en-US" sz="6000" b="1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</a:rPr>
              <a:t>sec</a:t>
            </a:r>
            <a:r>
              <a:rPr lang="en-US" altLang="en-US" sz="9600" b="1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388099" name="Text Box 3">
            <a:extLst>
              <a:ext uri="{FF2B5EF4-FFF2-40B4-BE49-F238E27FC236}">
                <a16:creationId xmlns:a16="http://schemas.microsoft.com/office/drawing/2014/main" id="{DE9F71D8-066A-654E-B7FF-8681274B2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63492" name="Rectangle 4">
            <a:extLst>
              <a:ext uri="{FF2B5EF4-FFF2-40B4-BE49-F238E27FC236}">
                <a16:creationId xmlns:a16="http://schemas.microsoft.com/office/drawing/2014/main" id="{CBDBA8B9-3546-164F-84EC-CDC262AC7F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FF0000"/>
                </a:solidFill>
              </a:rPr>
              <a:t>Question 7</a:t>
            </a:r>
          </a:p>
        </p:txBody>
      </p:sp>
      <p:sp>
        <p:nvSpPr>
          <p:cNvPr id="388101" name="Text Box 5">
            <a:extLst>
              <a:ext uri="{FF2B5EF4-FFF2-40B4-BE49-F238E27FC236}">
                <a16:creationId xmlns:a16="http://schemas.microsoft.com/office/drawing/2014/main" id="{6F6B7C58-AE03-274B-9515-E1618629D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388102" name="Text Box 6">
            <a:extLst>
              <a:ext uri="{FF2B5EF4-FFF2-40B4-BE49-F238E27FC236}">
                <a16:creationId xmlns:a16="http://schemas.microsoft.com/office/drawing/2014/main" id="{E298606F-F3DA-7145-BBB7-FD3484C49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05000"/>
            <a:ext cx="861060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What causes aurora?</a:t>
            </a:r>
            <a:endParaRPr lang="en-US" altLang="en-US" sz="24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  </a:t>
            </a:r>
            <a:r>
              <a:rPr lang="en-US" altLang="en-US" sz="2400" b="1" dirty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A</a:t>
            </a:r>
            <a:r>
              <a:rPr lang="en-US" altLang="en-US" sz="2400" b="1" dirty="0"/>
              <a:t> Exhaust gases from spacecraft.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B </a:t>
            </a:r>
            <a:r>
              <a:rPr lang="en-US" altLang="en-US" sz="2400" b="1" dirty="0"/>
              <a:t>Charged particles, freed up when atomic bombs blow up.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C</a:t>
            </a:r>
            <a:r>
              <a:rPr lang="en-US" altLang="en-US" sz="2400" dirty="0"/>
              <a:t> </a:t>
            </a:r>
            <a:r>
              <a:rPr lang="en-US" altLang="en-US" sz="2400" b="1" dirty="0"/>
              <a:t>Cosmic radiation from distant galaxies.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D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</a:rPr>
              <a:t>The Sun spits out charged particles and they hit Earth.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E</a:t>
            </a:r>
            <a:r>
              <a:rPr lang="en-US" altLang="en-US" sz="2400" dirty="0"/>
              <a:t> </a:t>
            </a:r>
            <a:r>
              <a:rPr lang="en-US" altLang="en-US" sz="2400" b="1" dirty="0"/>
              <a:t>The asteroid belt shines in reflected sunlight.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/>
          </a:p>
        </p:txBody>
      </p:sp>
      <p:sp>
        <p:nvSpPr>
          <p:cNvPr id="388103" name="Text Box 7">
            <a:extLst>
              <a:ext uri="{FF2B5EF4-FFF2-40B4-BE49-F238E27FC236}">
                <a16:creationId xmlns:a16="http://schemas.microsoft.com/office/drawing/2014/main" id="{B0C23F5D-102A-554C-BDC1-764CC2C09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388104" name="Text Box 8">
            <a:extLst>
              <a:ext uri="{FF2B5EF4-FFF2-40B4-BE49-F238E27FC236}">
                <a16:creationId xmlns:a16="http://schemas.microsoft.com/office/drawing/2014/main" id="{11C75B3F-4BBF-F04B-9925-87F63468B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388105" name="Text Box 9">
            <a:extLst>
              <a:ext uri="{FF2B5EF4-FFF2-40B4-BE49-F238E27FC236}">
                <a16:creationId xmlns:a16="http://schemas.microsoft.com/office/drawing/2014/main" id="{0159C6A5-1C60-104C-9565-84AA4FF3B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388106" name="Text Box 10">
            <a:extLst>
              <a:ext uri="{FF2B5EF4-FFF2-40B4-BE49-F238E27FC236}">
                <a16:creationId xmlns:a16="http://schemas.microsoft.com/office/drawing/2014/main" id="{1D9FA6FE-93A7-8E42-8914-C5A014D92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388107" name="Text Box 11">
            <a:extLst>
              <a:ext uri="{FF2B5EF4-FFF2-40B4-BE49-F238E27FC236}">
                <a16:creationId xmlns:a16="http://schemas.microsoft.com/office/drawing/2014/main" id="{0C829A0B-89BC-5742-B107-898F8DA99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388108" name="Text Box 12">
            <a:extLst>
              <a:ext uri="{FF2B5EF4-FFF2-40B4-BE49-F238E27FC236}">
                <a16:creationId xmlns:a16="http://schemas.microsoft.com/office/drawing/2014/main" id="{AAA0EC2A-7A0F-3249-89EE-A17F0938B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388109" name="Text Box 13">
            <a:extLst>
              <a:ext uri="{FF2B5EF4-FFF2-40B4-BE49-F238E27FC236}">
                <a16:creationId xmlns:a16="http://schemas.microsoft.com/office/drawing/2014/main" id="{359FA372-D3D1-D443-A1B9-F29EEC9E6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388110" name="Text Box 14">
            <a:extLst>
              <a:ext uri="{FF2B5EF4-FFF2-40B4-BE49-F238E27FC236}">
                <a16:creationId xmlns:a16="http://schemas.microsoft.com/office/drawing/2014/main" id="{B5C76C2A-4DA5-EB4D-A077-AEB99432A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388111" name="Text Box 15">
            <a:extLst>
              <a:ext uri="{FF2B5EF4-FFF2-40B4-BE49-F238E27FC236}">
                <a16:creationId xmlns:a16="http://schemas.microsoft.com/office/drawing/2014/main" id="{3B9923E9-0030-144F-9EE8-0A131F7EF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88112" name="Text Box 16">
            <a:extLst>
              <a:ext uri="{FF2B5EF4-FFF2-40B4-BE49-F238E27FC236}">
                <a16:creationId xmlns:a16="http://schemas.microsoft.com/office/drawing/2014/main" id="{116B996C-3992-7B4E-B8F2-E7AEE7C65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388113" name="Text Box 17">
            <a:extLst>
              <a:ext uri="{FF2B5EF4-FFF2-40B4-BE49-F238E27FC236}">
                <a16:creationId xmlns:a16="http://schemas.microsoft.com/office/drawing/2014/main" id="{DE7FE652-B119-1640-A9FA-7652CB587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88114" name="Text Box 18">
            <a:extLst>
              <a:ext uri="{FF2B5EF4-FFF2-40B4-BE49-F238E27FC236}">
                <a16:creationId xmlns:a16="http://schemas.microsoft.com/office/drawing/2014/main" id="{854C8958-1398-734F-B544-F83FF1183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388115" name="Text Box 19">
            <a:extLst>
              <a:ext uri="{FF2B5EF4-FFF2-40B4-BE49-F238E27FC236}">
                <a16:creationId xmlns:a16="http://schemas.microsoft.com/office/drawing/2014/main" id="{204D2275-5E61-A747-B3B0-A113D8C5B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388116" name="Text Box 20">
            <a:extLst>
              <a:ext uri="{FF2B5EF4-FFF2-40B4-BE49-F238E27FC236}">
                <a16:creationId xmlns:a16="http://schemas.microsoft.com/office/drawing/2014/main" id="{349CDDAA-0125-6A48-8341-B235FFAC8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388117" name="Text Box 21">
            <a:extLst>
              <a:ext uri="{FF2B5EF4-FFF2-40B4-BE49-F238E27FC236}">
                <a16:creationId xmlns:a16="http://schemas.microsoft.com/office/drawing/2014/main" id="{ED652420-361C-FD47-A5F0-EFE9A0F9E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388118" name="Text Box 22">
            <a:extLst>
              <a:ext uri="{FF2B5EF4-FFF2-40B4-BE49-F238E27FC236}">
                <a16:creationId xmlns:a16="http://schemas.microsoft.com/office/drawing/2014/main" id="{62A88277-0E7A-BD4A-BF7D-1ED6FE306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388119" name="Text Box 23">
            <a:extLst>
              <a:ext uri="{FF2B5EF4-FFF2-40B4-BE49-F238E27FC236}">
                <a16:creationId xmlns:a16="http://schemas.microsoft.com/office/drawing/2014/main" id="{B1C4D265-57F9-BB4D-B60C-0E99CA307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88120" name="Text Box 24">
            <a:extLst>
              <a:ext uri="{FF2B5EF4-FFF2-40B4-BE49-F238E27FC236}">
                <a16:creationId xmlns:a16="http://schemas.microsoft.com/office/drawing/2014/main" id="{74E5C025-C588-614B-91F5-ECF55D050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388121" name="Text Box 25">
            <a:extLst>
              <a:ext uri="{FF2B5EF4-FFF2-40B4-BE49-F238E27FC236}">
                <a16:creationId xmlns:a16="http://schemas.microsoft.com/office/drawing/2014/main" id="{940E5503-6B43-CE4E-A9FD-3B9F2D8A6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88122" name="Text Box 26">
            <a:extLst>
              <a:ext uri="{FF2B5EF4-FFF2-40B4-BE49-F238E27FC236}">
                <a16:creationId xmlns:a16="http://schemas.microsoft.com/office/drawing/2014/main" id="{1F914345-9335-9745-830A-7F578CC0D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388123" name="Text Box 27">
            <a:extLst>
              <a:ext uri="{FF2B5EF4-FFF2-40B4-BE49-F238E27FC236}">
                <a16:creationId xmlns:a16="http://schemas.microsoft.com/office/drawing/2014/main" id="{4D813077-3872-0842-BE95-E52B2BFDB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388124" name="Text Box 28">
            <a:extLst>
              <a:ext uri="{FF2B5EF4-FFF2-40B4-BE49-F238E27FC236}">
                <a16:creationId xmlns:a16="http://schemas.microsoft.com/office/drawing/2014/main" id="{EA17D0DB-4554-1147-BD5E-3E3064092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388125" name="Text Box 29">
            <a:extLst>
              <a:ext uri="{FF2B5EF4-FFF2-40B4-BE49-F238E27FC236}">
                <a16:creationId xmlns:a16="http://schemas.microsoft.com/office/drawing/2014/main" id="{76E9EFAB-160C-CF48-9675-367EA5C2E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388126" name="Text Box 30">
            <a:extLst>
              <a:ext uri="{FF2B5EF4-FFF2-40B4-BE49-F238E27FC236}">
                <a16:creationId xmlns:a16="http://schemas.microsoft.com/office/drawing/2014/main" id="{9CF81ACE-1F32-9B41-9604-9D5A1FD96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388127" name="Text Box 31">
            <a:extLst>
              <a:ext uri="{FF2B5EF4-FFF2-40B4-BE49-F238E27FC236}">
                <a16:creationId xmlns:a16="http://schemas.microsoft.com/office/drawing/2014/main" id="{AAF97E1C-68CD-444C-84AE-615EF618B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388128" name="Text Box 32">
            <a:extLst>
              <a:ext uri="{FF2B5EF4-FFF2-40B4-BE49-F238E27FC236}">
                <a16:creationId xmlns:a16="http://schemas.microsoft.com/office/drawing/2014/main" id="{50EEC811-346C-464D-BF8B-1EA70CD66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388129" name="Text Box 33">
            <a:extLst>
              <a:ext uri="{FF2B5EF4-FFF2-40B4-BE49-F238E27FC236}">
                <a16:creationId xmlns:a16="http://schemas.microsoft.com/office/drawing/2014/main" id="{DB8A4283-0D72-9243-8EC0-25D60B3C5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388130" name="Text Box 34">
            <a:extLst>
              <a:ext uri="{FF2B5EF4-FFF2-40B4-BE49-F238E27FC236}">
                <a16:creationId xmlns:a16="http://schemas.microsoft.com/office/drawing/2014/main" id="{9621C1E7-C749-604E-910C-F6C250FCD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388131" name="Text Box 35">
            <a:extLst>
              <a:ext uri="{FF2B5EF4-FFF2-40B4-BE49-F238E27FC236}">
                <a16:creationId xmlns:a16="http://schemas.microsoft.com/office/drawing/2014/main" id="{9AF4EB46-4D24-9449-BB42-DF767E585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388132" name="Text Box 36">
            <a:extLst>
              <a:ext uri="{FF2B5EF4-FFF2-40B4-BE49-F238E27FC236}">
                <a16:creationId xmlns:a16="http://schemas.microsoft.com/office/drawing/2014/main" id="{BC9A7498-37C1-834D-9164-0C86C5381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22925"/>
            <a:ext cx="81645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chemeClr val="accent2"/>
                </a:solidFill>
              </a:rPr>
              <a:t>Next question coming …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098" grpId="0" animBg="1"/>
      <p:bldP spid="388099" grpId="0" animBg="1"/>
      <p:bldP spid="388101" grpId="0" animBg="1"/>
      <p:bldP spid="388102" grpId="0"/>
      <p:bldP spid="388102" grpId="1"/>
      <p:bldP spid="388103" grpId="0" animBg="1"/>
      <p:bldP spid="388104" grpId="0" animBg="1"/>
      <p:bldP spid="388105" grpId="0" animBg="1"/>
      <p:bldP spid="388106" grpId="0" animBg="1"/>
      <p:bldP spid="388107" grpId="0" animBg="1"/>
      <p:bldP spid="388108" grpId="0" animBg="1"/>
      <p:bldP spid="388109" grpId="0" animBg="1"/>
      <p:bldP spid="388110" grpId="0" animBg="1"/>
      <p:bldP spid="388111" grpId="0" animBg="1"/>
      <p:bldP spid="388112" grpId="0" animBg="1"/>
      <p:bldP spid="388113" grpId="0" animBg="1"/>
      <p:bldP spid="388114" grpId="0" animBg="1"/>
      <p:bldP spid="388115" grpId="0" animBg="1"/>
      <p:bldP spid="388116" grpId="0" animBg="1"/>
      <p:bldP spid="388117" grpId="0" animBg="1"/>
      <p:bldP spid="388118" grpId="0" animBg="1"/>
      <p:bldP spid="388119" grpId="0" animBg="1"/>
      <p:bldP spid="388120" grpId="0" animBg="1"/>
      <p:bldP spid="388121" grpId="0" animBg="1"/>
      <p:bldP spid="388122" grpId="0" animBg="1"/>
      <p:bldP spid="388123" grpId="0" animBg="1"/>
      <p:bldP spid="388124" grpId="0" animBg="1"/>
      <p:bldP spid="388125" grpId="0" animBg="1"/>
      <p:bldP spid="388126" grpId="0" animBg="1"/>
      <p:bldP spid="388127" grpId="0" animBg="1"/>
      <p:bldP spid="388128" grpId="0" animBg="1"/>
      <p:bldP spid="388129" grpId="0" animBg="1"/>
      <p:bldP spid="388130" grpId="0" animBg="1"/>
      <p:bldP spid="388131" grpId="0" animBg="1"/>
      <p:bldP spid="3881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Text Box 2">
            <a:extLst>
              <a:ext uri="{FF2B5EF4-FFF2-40B4-BE49-F238E27FC236}">
                <a16:creationId xmlns:a16="http://schemas.microsoft.com/office/drawing/2014/main" id="{4E97C7B1-8097-8148-9E88-E6E80BC30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FF0000"/>
                </a:solidFill>
              </a:rPr>
              <a:t> </a:t>
            </a:r>
            <a:endParaRPr lang="en-US" altLang="en-US" sz="6000" b="1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</a:rPr>
              <a:t>sec</a:t>
            </a:r>
            <a:r>
              <a:rPr lang="en-US" altLang="en-US" sz="9600" b="1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390147" name="Text Box 3">
            <a:extLst>
              <a:ext uri="{FF2B5EF4-FFF2-40B4-BE49-F238E27FC236}">
                <a16:creationId xmlns:a16="http://schemas.microsoft.com/office/drawing/2014/main" id="{2D403BD7-ACE7-B745-A374-94DE68D98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65540" name="Rectangle 4">
            <a:extLst>
              <a:ext uri="{FF2B5EF4-FFF2-40B4-BE49-F238E27FC236}">
                <a16:creationId xmlns:a16="http://schemas.microsoft.com/office/drawing/2014/main" id="{552E239D-3076-3A4E-B220-B888AE5B1D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FF0000"/>
                </a:solidFill>
              </a:rPr>
              <a:t>Question 8</a:t>
            </a:r>
          </a:p>
        </p:txBody>
      </p:sp>
      <p:sp>
        <p:nvSpPr>
          <p:cNvPr id="390149" name="Text Box 5">
            <a:extLst>
              <a:ext uri="{FF2B5EF4-FFF2-40B4-BE49-F238E27FC236}">
                <a16:creationId xmlns:a16="http://schemas.microsoft.com/office/drawing/2014/main" id="{42A037FF-FE29-B04A-A417-CE056B3C0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390150" name="Text Box 6">
            <a:extLst>
              <a:ext uri="{FF2B5EF4-FFF2-40B4-BE49-F238E27FC236}">
                <a16:creationId xmlns:a16="http://schemas.microsoft.com/office/drawing/2014/main" id="{7C0F4894-D086-134A-BCFF-85DAF9CA7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58900"/>
            <a:ext cx="68580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What happens when a solar eruption hits Earth?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A</a:t>
            </a:r>
            <a:r>
              <a:rPr lang="en-US" altLang="en-US" sz="2400" b="1" dirty="0"/>
              <a:t> Hurricanes arise.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B </a:t>
            </a:r>
            <a:r>
              <a:rPr lang="en-US" altLang="en-US" sz="2400" b="1" dirty="0"/>
              <a:t>Lightening and thunder is caused.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C</a:t>
            </a:r>
            <a:r>
              <a:rPr lang="en-US" altLang="en-US" sz="2400" dirty="0"/>
              <a:t> </a:t>
            </a:r>
            <a:r>
              <a:rPr lang="en-US" altLang="en-US" sz="2400" b="1" dirty="0"/>
              <a:t>Volcanoes erupt.</a:t>
            </a: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D</a:t>
            </a:r>
            <a:r>
              <a:rPr lang="en-US" altLang="en-US" sz="2400" b="1" dirty="0"/>
              <a:t> Shooting stars fall from the sky.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E</a:t>
            </a:r>
            <a:r>
              <a:rPr lang="en-US" altLang="en-US" sz="2400" b="1" dirty="0">
                <a:solidFill>
                  <a:srgbClr val="FF0000"/>
                </a:solidFill>
              </a:rPr>
              <a:t> Aurora flares up, and the upper atmosphere’s chemistry changes.</a:t>
            </a:r>
          </a:p>
        </p:txBody>
      </p:sp>
      <p:sp>
        <p:nvSpPr>
          <p:cNvPr id="390151" name="Text Box 7">
            <a:extLst>
              <a:ext uri="{FF2B5EF4-FFF2-40B4-BE49-F238E27FC236}">
                <a16:creationId xmlns:a16="http://schemas.microsoft.com/office/drawing/2014/main" id="{0CD2EB17-F48D-374C-B3C7-2D951E213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390152" name="Text Box 8">
            <a:extLst>
              <a:ext uri="{FF2B5EF4-FFF2-40B4-BE49-F238E27FC236}">
                <a16:creationId xmlns:a16="http://schemas.microsoft.com/office/drawing/2014/main" id="{18B43CAB-DACA-9841-B70B-8FCCAD9EC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390153" name="Text Box 9">
            <a:extLst>
              <a:ext uri="{FF2B5EF4-FFF2-40B4-BE49-F238E27FC236}">
                <a16:creationId xmlns:a16="http://schemas.microsoft.com/office/drawing/2014/main" id="{E6800892-1960-9B46-B2D5-CD5A9A92C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390154" name="Text Box 10">
            <a:extLst>
              <a:ext uri="{FF2B5EF4-FFF2-40B4-BE49-F238E27FC236}">
                <a16:creationId xmlns:a16="http://schemas.microsoft.com/office/drawing/2014/main" id="{C12DEBA4-D455-D748-94FA-A4B51E27B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390155" name="Text Box 11">
            <a:extLst>
              <a:ext uri="{FF2B5EF4-FFF2-40B4-BE49-F238E27FC236}">
                <a16:creationId xmlns:a16="http://schemas.microsoft.com/office/drawing/2014/main" id="{16D42CB0-6B17-634C-9706-04118C587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390156" name="Text Box 12">
            <a:extLst>
              <a:ext uri="{FF2B5EF4-FFF2-40B4-BE49-F238E27FC236}">
                <a16:creationId xmlns:a16="http://schemas.microsoft.com/office/drawing/2014/main" id="{A3C9730F-9C8B-FB4B-BCCE-56AA0B20A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390157" name="Text Box 13">
            <a:extLst>
              <a:ext uri="{FF2B5EF4-FFF2-40B4-BE49-F238E27FC236}">
                <a16:creationId xmlns:a16="http://schemas.microsoft.com/office/drawing/2014/main" id="{B855DC8C-D96F-2542-9FB2-1AF32BBD4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390158" name="Text Box 14">
            <a:extLst>
              <a:ext uri="{FF2B5EF4-FFF2-40B4-BE49-F238E27FC236}">
                <a16:creationId xmlns:a16="http://schemas.microsoft.com/office/drawing/2014/main" id="{0A3B3BA4-0AE7-A14C-8FD5-71B85F80C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390159" name="Text Box 15">
            <a:extLst>
              <a:ext uri="{FF2B5EF4-FFF2-40B4-BE49-F238E27FC236}">
                <a16:creationId xmlns:a16="http://schemas.microsoft.com/office/drawing/2014/main" id="{02166585-7B65-5848-9F51-CA45909A6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90160" name="Text Box 16">
            <a:extLst>
              <a:ext uri="{FF2B5EF4-FFF2-40B4-BE49-F238E27FC236}">
                <a16:creationId xmlns:a16="http://schemas.microsoft.com/office/drawing/2014/main" id="{5E7DBE92-65F6-A44A-8361-AD3118302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390161" name="Text Box 17">
            <a:extLst>
              <a:ext uri="{FF2B5EF4-FFF2-40B4-BE49-F238E27FC236}">
                <a16:creationId xmlns:a16="http://schemas.microsoft.com/office/drawing/2014/main" id="{2FAC2418-6310-D346-8D93-6C17F0082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90162" name="Text Box 18">
            <a:extLst>
              <a:ext uri="{FF2B5EF4-FFF2-40B4-BE49-F238E27FC236}">
                <a16:creationId xmlns:a16="http://schemas.microsoft.com/office/drawing/2014/main" id="{90C228EB-1141-A54A-8799-D022E5DA7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390163" name="Text Box 19">
            <a:extLst>
              <a:ext uri="{FF2B5EF4-FFF2-40B4-BE49-F238E27FC236}">
                <a16:creationId xmlns:a16="http://schemas.microsoft.com/office/drawing/2014/main" id="{9C5A02EF-2498-854B-A4F5-6BD94BE30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390164" name="Text Box 20">
            <a:extLst>
              <a:ext uri="{FF2B5EF4-FFF2-40B4-BE49-F238E27FC236}">
                <a16:creationId xmlns:a16="http://schemas.microsoft.com/office/drawing/2014/main" id="{C629C059-D371-C74C-B605-8BB9C6AA3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390165" name="Text Box 21">
            <a:extLst>
              <a:ext uri="{FF2B5EF4-FFF2-40B4-BE49-F238E27FC236}">
                <a16:creationId xmlns:a16="http://schemas.microsoft.com/office/drawing/2014/main" id="{0AFABC44-4667-0F45-A1EB-E5C16AECA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390166" name="Text Box 22">
            <a:extLst>
              <a:ext uri="{FF2B5EF4-FFF2-40B4-BE49-F238E27FC236}">
                <a16:creationId xmlns:a16="http://schemas.microsoft.com/office/drawing/2014/main" id="{C7E1F7E7-07CD-AC43-8247-B6A69B23E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390167" name="Text Box 23">
            <a:extLst>
              <a:ext uri="{FF2B5EF4-FFF2-40B4-BE49-F238E27FC236}">
                <a16:creationId xmlns:a16="http://schemas.microsoft.com/office/drawing/2014/main" id="{E2FA2BBC-E01B-7C4B-A5DB-6CE102A11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90168" name="Text Box 24">
            <a:extLst>
              <a:ext uri="{FF2B5EF4-FFF2-40B4-BE49-F238E27FC236}">
                <a16:creationId xmlns:a16="http://schemas.microsoft.com/office/drawing/2014/main" id="{4743D583-5353-BF4C-8F37-437F7F77E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390169" name="Text Box 25">
            <a:extLst>
              <a:ext uri="{FF2B5EF4-FFF2-40B4-BE49-F238E27FC236}">
                <a16:creationId xmlns:a16="http://schemas.microsoft.com/office/drawing/2014/main" id="{34FC9F59-7984-9643-B80B-EE74EB343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90170" name="Text Box 26">
            <a:extLst>
              <a:ext uri="{FF2B5EF4-FFF2-40B4-BE49-F238E27FC236}">
                <a16:creationId xmlns:a16="http://schemas.microsoft.com/office/drawing/2014/main" id="{A1C7F07F-8126-1244-8142-7FEA9E9E0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390171" name="Text Box 27">
            <a:extLst>
              <a:ext uri="{FF2B5EF4-FFF2-40B4-BE49-F238E27FC236}">
                <a16:creationId xmlns:a16="http://schemas.microsoft.com/office/drawing/2014/main" id="{F223DFE5-1AC8-284B-835D-F6A46F0BE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390172" name="Text Box 28">
            <a:extLst>
              <a:ext uri="{FF2B5EF4-FFF2-40B4-BE49-F238E27FC236}">
                <a16:creationId xmlns:a16="http://schemas.microsoft.com/office/drawing/2014/main" id="{6FDFFB37-A8F3-E24D-A583-DF6C58F1B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390173" name="Text Box 29">
            <a:extLst>
              <a:ext uri="{FF2B5EF4-FFF2-40B4-BE49-F238E27FC236}">
                <a16:creationId xmlns:a16="http://schemas.microsoft.com/office/drawing/2014/main" id="{E9CCAE71-4BDA-0144-A9AA-7895781E8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390174" name="Text Box 30">
            <a:extLst>
              <a:ext uri="{FF2B5EF4-FFF2-40B4-BE49-F238E27FC236}">
                <a16:creationId xmlns:a16="http://schemas.microsoft.com/office/drawing/2014/main" id="{68446B26-6901-6144-9E61-33ADA0D46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390175" name="Text Box 31">
            <a:extLst>
              <a:ext uri="{FF2B5EF4-FFF2-40B4-BE49-F238E27FC236}">
                <a16:creationId xmlns:a16="http://schemas.microsoft.com/office/drawing/2014/main" id="{7691CF2C-E36D-1446-BD55-2B38A63D7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390176" name="Text Box 32">
            <a:extLst>
              <a:ext uri="{FF2B5EF4-FFF2-40B4-BE49-F238E27FC236}">
                <a16:creationId xmlns:a16="http://schemas.microsoft.com/office/drawing/2014/main" id="{62CD4AFF-3CFE-DE48-9079-F1B123F13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390177" name="Text Box 33">
            <a:extLst>
              <a:ext uri="{FF2B5EF4-FFF2-40B4-BE49-F238E27FC236}">
                <a16:creationId xmlns:a16="http://schemas.microsoft.com/office/drawing/2014/main" id="{DD027146-DB7E-6B46-A440-4E5775229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390178" name="Text Box 34">
            <a:extLst>
              <a:ext uri="{FF2B5EF4-FFF2-40B4-BE49-F238E27FC236}">
                <a16:creationId xmlns:a16="http://schemas.microsoft.com/office/drawing/2014/main" id="{F4B08716-2A93-B54E-9692-2F95F88B5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390179" name="Text Box 35">
            <a:extLst>
              <a:ext uri="{FF2B5EF4-FFF2-40B4-BE49-F238E27FC236}">
                <a16:creationId xmlns:a16="http://schemas.microsoft.com/office/drawing/2014/main" id="{0ED7E5D4-382D-2D4C-8DFF-96FFB75D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390180" name="Text Box 36">
            <a:extLst>
              <a:ext uri="{FF2B5EF4-FFF2-40B4-BE49-F238E27FC236}">
                <a16:creationId xmlns:a16="http://schemas.microsoft.com/office/drawing/2014/main" id="{D8E13571-6DC5-8841-A64A-3DAF06F0C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22925"/>
            <a:ext cx="81645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chemeClr val="accent2"/>
                </a:solidFill>
              </a:rPr>
              <a:t>Next question coming …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146" grpId="0" animBg="1"/>
      <p:bldP spid="390147" grpId="0" animBg="1"/>
      <p:bldP spid="390149" grpId="0" animBg="1"/>
      <p:bldP spid="390150" grpId="0"/>
      <p:bldP spid="390150" grpId="1"/>
      <p:bldP spid="390151" grpId="0" animBg="1"/>
      <p:bldP spid="390152" grpId="0" animBg="1"/>
      <p:bldP spid="390153" grpId="0" animBg="1"/>
      <p:bldP spid="390154" grpId="0" animBg="1"/>
      <p:bldP spid="390155" grpId="0" animBg="1"/>
      <p:bldP spid="390156" grpId="0" animBg="1"/>
      <p:bldP spid="390157" grpId="0" animBg="1"/>
      <p:bldP spid="390158" grpId="0" animBg="1"/>
      <p:bldP spid="390159" grpId="0" animBg="1"/>
      <p:bldP spid="390160" grpId="0" animBg="1"/>
      <p:bldP spid="390161" grpId="0" animBg="1"/>
      <p:bldP spid="390162" grpId="0" animBg="1"/>
      <p:bldP spid="390163" grpId="0" animBg="1"/>
      <p:bldP spid="390164" grpId="0" animBg="1"/>
      <p:bldP spid="390165" grpId="0" animBg="1"/>
      <p:bldP spid="390166" grpId="0" animBg="1"/>
      <p:bldP spid="390167" grpId="0" animBg="1"/>
      <p:bldP spid="390168" grpId="0" animBg="1"/>
      <p:bldP spid="390169" grpId="0" animBg="1"/>
      <p:bldP spid="390170" grpId="0" animBg="1"/>
      <p:bldP spid="390171" grpId="0" animBg="1"/>
      <p:bldP spid="390172" grpId="0" animBg="1"/>
      <p:bldP spid="390173" grpId="0" animBg="1"/>
      <p:bldP spid="390174" grpId="0" animBg="1"/>
      <p:bldP spid="390175" grpId="0" animBg="1"/>
      <p:bldP spid="390176" grpId="0" animBg="1"/>
      <p:bldP spid="390177" grpId="0" animBg="1"/>
      <p:bldP spid="390178" grpId="0" animBg="1"/>
      <p:bldP spid="390179" grpId="0" animBg="1"/>
      <p:bldP spid="39018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SunspotCycleXXcy_467x345">
            <a:extLst>
              <a:ext uri="{FF2B5EF4-FFF2-40B4-BE49-F238E27FC236}">
                <a16:creationId xmlns:a16="http://schemas.microsoft.com/office/drawing/2014/main" id="{A600910B-1B13-8743-81A1-85ACE5020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Rectangle 3">
            <a:extLst>
              <a:ext uri="{FF2B5EF4-FFF2-40B4-BE49-F238E27FC236}">
                <a16:creationId xmlns:a16="http://schemas.microsoft.com/office/drawing/2014/main" id="{972891BB-65B2-D243-93C2-8ACA96CBE8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609600"/>
            <a:ext cx="5715000" cy="762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</a:rPr>
              <a:t>The 11 year solar cycle</a:t>
            </a:r>
            <a:endParaRPr lang="en-US" altLang="en-US"/>
          </a:p>
        </p:txBody>
      </p:sp>
      <p:sp>
        <p:nvSpPr>
          <p:cNvPr id="51203" name="Text Box 4">
            <a:extLst>
              <a:ext uri="{FF2B5EF4-FFF2-40B4-BE49-F238E27FC236}">
                <a16:creationId xmlns:a16="http://schemas.microsoft.com/office/drawing/2014/main" id="{2524588A-3CAE-7142-9B20-068C172BA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" y="541338"/>
            <a:ext cx="1641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</a:rPr>
              <a:t>(# of spots) +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</a:rPr>
              <a:t>10 x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</a:rPr>
              <a:t>(# of groups)</a:t>
            </a:r>
            <a:endParaRPr lang="en-US" altLang="en-US" sz="2400" b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Text Box 2">
            <a:extLst>
              <a:ext uri="{FF2B5EF4-FFF2-40B4-BE49-F238E27FC236}">
                <a16:creationId xmlns:a16="http://schemas.microsoft.com/office/drawing/2014/main" id="{EFCA4F1B-FE25-1449-B7F5-5E8313679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FF0000"/>
                </a:solidFill>
              </a:rPr>
              <a:t> </a:t>
            </a:r>
            <a:endParaRPr lang="en-US" altLang="en-US" sz="6000" b="1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</a:rPr>
              <a:t>sec</a:t>
            </a:r>
            <a:r>
              <a:rPr lang="en-US" altLang="en-US" sz="9600" b="1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390147" name="Text Box 3">
            <a:extLst>
              <a:ext uri="{FF2B5EF4-FFF2-40B4-BE49-F238E27FC236}">
                <a16:creationId xmlns:a16="http://schemas.microsoft.com/office/drawing/2014/main" id="{A337D99A-EED0-7D4F-A2AF-A1A39071A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67587" name="Rectangle 4">
            <a:extLst>
              <a:ext uri="{FF2B5EF4-FFF2-40B4-BE49-F238E27FC236}">
                <a16:creationId xmlns:a16="http://schemas.microsoft.com/office/drawing/2014/main" id="{707C93A5-B897-E640-93BA-8F5A18793A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r>
              <a:rPr lang="en-US" altLang="en-US" sz="6000" b="1">
                <a:solidFill>
                  <a:srgbClr val="FF0000"/>
                </a:solidFill>
              </a:rPr>
              <a:t>Question 9</a:t>
            </a:r>
            <a:endParaRPr lang="en-US" altLang="en-US" sz="6000" b="1" dirty="0">
              <a:solidFill>
                <a:srgbClr val="FF0000"/>
              </a:solidFill>
            </a:endParaRPr>
          </a:p>
        </p:txBody>
      </p:sp>
      <p:sp>
        <p:nvSpPr>
          <p:cNvPr id="390149" name="Text Box 5">
            <a:extLst>
              <a:ext uri="{FF2B5EF4-FFF2-40B4-BE49-F238E27FC236}">
                <a16:creationId xmlns:a16="http://schemas.microsoft.com/office/drawing/2014/main" id="{8D5A9380-E487-A645-BAEE-53A2C6995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390150" name="Text Box 6">
            <a:extLst>
              <a:ext uri="{FF2B5EF4-FFF2-40B4-BE49-F238E27FC236}">
                <a16:creationId xmlns:a16="http://schemas.microsoft.com/office/drawing/2014/main" id="{1393B7EB-C029-3A45-85D7-6A83659EE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066800"/>
            <a:ext cx="68580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How do sunspots affect us on Earth?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  </a:t>
            </a:r>
            <a:r>
              <a:rPr lang="en-US" altLang="en-US" sz="2400" b="1" dirty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CC00"/>
                </a:solidFill>
              </a:rPr>
              <a:t>A</a:t>
            </a:r>
            <a:r>
              <a:rPr lang="en-US" altLang="en-US" sz="2400" b="1" dirty="0"/>
              <a:t> The magnetic field of sunspots directly affects humans and animals.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CC00"/>
                </a:solidFill>
              </a:rPr>
              <a:t>B </a:t>
            </a:r>
            <a:r>
              <a:rPr lang="en-US" altLang="en-US" sz="2400" b="1" dirty="0"/>
              <a:t>Sunspots make the Sun less hot, which results in cold weather.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C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</a:rPr>
              <a:t>Sunspots don’t but an active sun’s ’wind’ turns the weather rainier.</a:t>
            </a:r>
            <a:endParaRPr lang="en-US" altLang="en-US" sz="24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CC00"/>
                </a:solidFill>
              </a:rPr>
              <a:t>D</a:t>
            </a:r>
            <a:r>
              <a:rPr lang="en-US" altLang="en-US" sz="2400" b="1" dirty="0"/>
              <a:t> Sunspots cause aurora, which in turns affects our mood.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CC00"/>
                </a:solidFill>
              </a:rPr>
              <a:t>E</a:t>
            </a:r>
            <a:r>
              <a:rPr lang="en-US" altLang="en-US" sz="2400" b="1" dirty="0"/>
              <a:t> There is no effect whatsoever of sunspots on humans.</a:t>
            </a:r>
          </a:p>
        </p:txBody>
      </p:sp>
      <p:sp>
        <p:nvSpPr>
          <p:cNvPr id="390151" name="Text Box 7">
            <a:extLst>
              <a:ext uri="{FF2B5EF4-FFF2-40B4-BE49-F238E27FC236}">
                <a16:creationId xmlns:a16="http://schemas.microsoft.com/office/drawing/2014/main" id="{D1454996-32CB-8A41-96C6-EBF9A7DA6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390152" name="Text Box 8">
            <a:extLst>
              <a:ext uri="{FF2B5EF4-FFF2-40B4-BE49-F238E27FC236}">
                <a16:creationId xmlns:a16="http://schemas.microsoft.com/office/drawing/2014/main" id="{C11C6BC7-7512-C440-8BEC-DF5A9EB0C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390153" name="Text Box 9">
            <a:extLst>
              <a:ext uri="{FF2B5EF4-FFF2-40B4-BE49-F238E27FC236}">
                <a16:creationId xmlns:a16="http://schemas.microsoft.com/office/drawing/2014/main" id="{C0274B99-FE02-5442-B412-A0CC1A292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390154" name="Text Box 10">
            <a:extLst>
              <a:ext uri="{FF2B5EF4-FFF2-40B4-BE49-F238E27FC236}">
                <a16:creationId xmlns:a16="http://schemas.microsoft.com/office/drawing/2014/main" id="{FF12944D-B2B6-DF4B-AE5F-F654CC18B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390155" name="Text Box 11">
            <a:extLst>
              <a:ext uri="{FF2B5EF4-FFF2-40B4-BE49-F238E27FC236}">
                <a16:creationId xmlns:a16="http://schemas.microsoft.com/office/drawing/2014/main" id="{EE010A97-0D3B-4A4A-B697-845B5E968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390156" name="Text Box 12">
            <a:extLst>
              <a:ext uri="{FF2B5EF4-FFF2-40B4-BE49-F238E27FC236}">
                <a16:creationId xmlns:a16="http://schemas.microsoft.com/office/drawing/2014/main" id="{596B61F4-BBF3-E546-A97B-4A7AEC8E1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390157" name="Text Box 13">
            <a:extLst>
              <a:ext uri="{FF2B5EF4-FFF2-40B4-BE49-F238E27FC236}">
                <a16:creationId xmlns:a16="http://schemas.microsoft.com/office/drawing/2014/main" id="{671736C5-6449-6B49-A58F-40F432A03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390158" name="Text Box 14">
            <a:extLst>
              <a:ext uri="{FF2B5EF4-FFF2-40B4-BE49-F238E27FC236}">
                <a16:creationId xmlns:a16="http://schemas.microsoft.com/office/drawing/2014/main" id="{97E2FE80-4C3B-C84F-807B-B77BA2868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390159" name="Text Box 15">
            <a:extLst>
              <a:ext uri="{FF2B5EF4-FFF2-40B4-BE49-F238E27FC236}">
                <a16:creationId xmlns:a16="http://schemas.microsoft.com/office/drawing/2014/main" id="{A20C52DD-91B8-6040-81A1-45A0C4534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90160" name="Text Box 16">
            <a:extLst>
              <a:ext uri="{FF2B5EF4-FFF2-40B4-BE49-F238E27FC236}">
                <a16:creationId xmlns:a16="http://schemas.microsoft.com/office/drawing/2014/main" id="{16F009E9-1B4D-D042-91FA-ED4A2990B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390161" name="Text Box 17">
            <a:extLst>
              <a:ext uri="{FF2B5EF4-FFF2-40B4-BE49-F238E27FC236}">
                <a16:creationId xmlns:a16="http://schemas.microsoft.com/office/drawing/2014/main" id="{D7223659-AF1A-E145-A998-C0238F7C1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90162" name="Text Box 18">
            <a:extLst>
              <a:ext uri="{FF2B5EF4-FFF2-40B4-BE49-F238E27FC236}">
                <a16:creationId xmlns:a16="http://schemas.microsoft.com/office/drawing/2014/main" id="{C70B0725-FFC1-9D47-9944-9B4ABFA4A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390163" name="Text Box 19">
            <a:extLst>
              <a:ext uri="{FF2B5EF4-FFF2-40B4-BE49-F238E27FC236}">
                <a16:creationId xmlns:a16="http://schemas.microsoft.com/office/drawing/2014/main" id="{D74EC66E-E387-5B49-BB52-E4EE5DA2B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390164" name="Text Box 20">
            <a:extLst>
              <a:ext uri="{FF2B5EF4-FFF2-40B4-BE49-F238E27FC236}">
                <a16:creationId xmlns:a16="http://schemas.microsoft.com/office/drawing/2014/main" id="{DB0C0686-0CE7-6B49-90B8-AA9863751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390165" name="Text Box 21">
            <a:extLst>
              <a:ext uri="{FF2B5EF4-FFF2-40B4-BE49-F238E27FC236}">
                <a16:creationId xmlns:a16="http://schemas.microsoft.com/office/drawing/2014/main" id="{B44FEABD-26F7-BA49-9E0F-9652EF703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390166" name="Text Box 22">
            <a:extLst>
              <a:ext uri="{FF2B5EF4-FFF2-40B4-BE49-F238E27FC236}">
                <a16:creationId xmlns:a16="http://schemas.microsoft.com/office/drawing/2014/main" id="{757A3502-F6E9-6948-8FDB-11F1CFFF1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390167" name="Text Box 23">
            <a:extLst>
              <a:ext uri="{FF2B5EF4-FFF2-40B4-BE49-F238E27FC236}">
                <a16:creationId xmlns:a16="http://schemas.microsoft.com/office/drawing/2014/main" id="{67003DE7-AC14-1F4F-AB74-3ED011068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90168" name="Text Box 24">
            <a:extLst>
              <a:ext uri="{FF2B5EF4-FFF2-40B4-BE49-F238E27FC236}">
                <a16:creationId xmlns:a16="http://schemas.microsoft.com/office/drawing/2014/main" id="{E879AEE0-A7C8-0E46-A736-1D3595F56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390169" name="Text Box 25">
            <a:extLst>
              <a:ext uri="{FF2B5EF4-FFF2-40B4-BE49-F238E27FC236}">
                <a16:creationId xmlns:a16="http://schemas.microsoft.com/office/drawing/2014/main" id="{F189CDAA-F6BB-9849-A005-5663211CF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90170" name="Text Box 26">
            <a:extLst>
              <a:ext uri="{FF2B5EF4-FFF2-40B4-BE49-F238E27FC236}">
                <a16:creationId xmlns:a16="http://schemas.microsoft.com/office/drawing/2014/main" id="{1A903F10-6E9F-4646-B34C-73BC5AE6F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390171" name="Text Box 27">
            <a:extLst>
              <a:ext uri="{FF2B5EF4-FFF2-40B4-BE49-F238E27FC236}">
                <a16:creationId xmlns:a16="http://schemas.microsoft.com/office/drawing/2014/main" id="{5F580B19-9D0B-DA47-8E6B-DE8EFC92B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390172" name="Text Box 28">
            <a:extLst>
              <a:ext uri="{FF2B5EF4-FFF2-40B4-BE49-F238E27FC236}">
                <a16:creationId xmlns:a16="http://schemas.microsoft.com/office/drawing/2014/main" id="{0017C48F-4E41-1B45-B8AA-EFAD64D7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390173" name="Text Box 29">
            <a:extLst>
              <a:ext uri="{FF2B5EF4-FFF2-40B4-BE49-F238E27FC236}">
                <a16:creationId xmlns:a16="http://schemas.microsoft.com/office/drawing/2014/main" id="{7A48D438-61FD-AB44-9B3F-CE93411B5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390174" name="Text Box 30">
            <a:extLst>
              <a:ext uri="{FF2B5EF4-FFF2-40B4-BE49-F238E27FC236}">
                <a16:creationId xmlns:a16="http://schemas.microsoft.com/office/drawing/2014/main" id="{264979F5-3AB7-E44D-BFFF-C66B3B0B2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390175" name="Text Box 31">
            <a:extLst>
              <a:ext uri="{FF2B5EF4-FFF2-40B4-BE49-F238E27FC236}">
                <a16:creationId xmlns:a16="http://schemas.microsoft.com/office/drawing/2014/main" id="{ED526F36-85DA-1F4D-B3D5-468889779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390176" name="Text Box 32">
            <a:extLst>
              <a:ext uri="{FF2B5EF4-FFF2-40B4-BE49-F238E27FC236}">
                <a16:creationId xmlns:a16="http://schemas.microsoft.com/office/drawing/2014/main" id="{33B3DFA8-89ED-A94C-93F2-7AFCD1A5B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390177" name="Text Box 33">
            <a:extLst>
              <a:ext uri="{FF2B5EF4-FFF2-40B4-BE49-F238E27FC236}">
                <a16:creationId xmlns:a16="http://schemas.microsoft.com/office/drawing/2014/main" id="{D6D70DDA-27C7-4E4E-A6E9-A2E3FA3F2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390178" name="Text Box 34">
            <a:extLst>
              <a:ext uri="{FF2B5EF4-FFF2-40B4-BE49-F238E27FC236}">
                <a16:creationId xmlns:a16="http://schemas.microsoft.com/office/drawing/2014/main" id="{57135942-D5D4-FD4A-80D5-368B479E6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390179" name="Text Box 35">
            <a:extLst>
              <a:ext uri="{FF2B5EF4-FFF2-40B4-BE49-F238E27FC236}">
                <a16:creationId xmlns:a16="http://schemas.microsoft.com/office/drawing/2014/main" id="{50C1EEA9-95D1-2641-95CB-D5C3B6C37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0 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146" grpId="0" animBg="1"/>
      <p:bldP spid="390147" grpId="0" animBg="1"/>
      <p:bldP spid="390149" grpId="0" animBg="1"/>
      <p:bldP spid="390150" grpId="0"/>
      <p:bldP spid="390150" grpId="1"/>
      <p:bldP spid="390151" grpId="0" animBg="1"/>
      <p:bldP spid="390152" grpId="0" animBg="1"/>
      <p:bldP spid="390153" grpId="0" animBg="1"/>
      <p:bldP spid="390154" grpId="0" animBg="1"/>
      <p:bldP spid="390155" grpId="0" animBg="1"/>
      <p:bldP spid="390156" grpId="0" animBg="1"/>
      <p:bldP spid="390157" grpId="0" animBg="1"/>
      <p:bldP spid="390158" grpId="0" animBg="1"/>
      <p:bldP spid="390159" grpId="0" animBg="1"/>
      <p:bldP spid="390160" grpId="0" animBg="1"/>
      <p:bldP spid="390161" grpId="0" animBg="1"/>
      <p:bldP spid="390162" grpId="0" animBg="1"/>
      <p:bldP spid="390163" grpId="0" animBg="1"/>
      <p:bldP spid="390164" grpId="0" animBg="1"/>
      <p:bldP spid="390165" grpId="0" animBg="1"/>
      <p:bldP spid="390166" grpId="0" animBg="1"/>
      <p:bldP spid="390167" grpId="0" animBg="1"/>
      <p:bldP spid="390168" grpId="0" animBg="1"/>
      <p:bldP spid="390169" grpId="0" animBg="1"/>
      <p:bldP spid="390170" grpId="0" animBg="1"/>
      <p:bldP spid="390171" grpId="0" animBg="1"/>
      <p:bldP spid="390172" grpId="0" animBg="1"/>
      <p:bldP spid="390173" grpId="0" animBg="1"/>
      <p:bldP spid="390174" grpId="0" animBg="1"/>
      <p:bldP spid="390175" grpId="0" animBg="1"/>
      <p:bldP spid="390176" grpId="0" animBg="1"/>
      <p:bldP spid="390177" grpId="0" animBg="1"/>
      <p:bldP spid="390178" grpId="0" animBg="1"/>
      <p:bldP spid="39017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4BAE6456-7E6B-2A47-B656-37FA9EC498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4419600"/>
            <a:ext cx="762000" cy="457200"/>
          </a:xfrm>
        </p:spPr>
        <p:txBody>
          <a:bodyPr/>
          <a:lstStyle/>
          <a:p>
            <a:r>
              <a:rPr lang="en-US" altLang="en-US" sz="800" b="1">
                <a:solidFill>
                  <a:srgbClr val="66FFFF"/>
                </a:solidFill>
              </a:rPr>
              <a:t>Solar maximum</a:t>
            </a:r>
            <a:endParaRPr lang="en-US" altLang="en-US"/>
          </a:p>
        </p:txBody>
      </p:sp>
      <p:pic>
        <p:nvPicPr>
          <p:cNvPr id="29698" name="Picture 3" descr="SunspotGroup_398x398">
            <a:extLst>
              <a:ext uri="{FF2B5EF4-FFF2-40B4-BE49-F238E27FC236}">
                <a16:creationId xmlns:a16="http://schemas.microsoft.com/office/drawing/2014/main" id="{5FB205C6-B87D-D740-A967-A7C5C9D5B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56388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4">
            <a:extLst>
              <a:ext uri="{FF2B5EF4-FFF2-40B4-BE49-F238E27FC236}">
                <a16:creationId xmlns:a16="http://schemas.microsoft.com/office/drawing/2014/main" id="{6BA91BDF-AEA2-2545-B677-70CED5196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752600"/>
            <a:ext cx="357412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• Many large sunspots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• Flares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• Prominences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• Eruptions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        </a:t>
            </a:r>
            <a:r>
              <a:rPr lang="en-US" altLang="en-US" sz="2400" b="1" dirty="0">
                <a:sym typeface="Wingdings" pitchFamily="2" charset="2"/>
              </a:rPr>
              <a:t></a:t>
            </a:r>
            <a:endParaRPr lang="en-US" altLang="en-US" sz="2400" b="1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Weather affected strongly</a:t>
            </a:r>
          </a:p>
        </p:txBody>
      </p:sp>
      <p:sp>
        <p:nvSpPr>
          <p:cNvPr id="29700" name="Rectangle 5">
            <a:extLst>
              <a:ext uri="{FF2B5EF4-FFF2-40B4-BE49-F238E27FC236}">
                <a16:creationId xmlns:a16="http://schemas.microsoft.com/office/drawing/2014/main" id="{20C5DCFC-040B-3A4E-BC8B-99D68F1BB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92075"/>
            <a:ext cx="2605088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</a:rPr>
              <a:t>Solar</a:t>
            </a:r>
            <a:br>
              <a:rPr lang="en-US" altLang="en-US" sz="4400" b="1">
                <a:solidFill>
                  <a:srgbClr val="FF0000"/>
                </a:solidFill>
              </a:rPr>
            </a:br>
            <a:r>
              <a:rPr lang="en-US" altLang="en-US" sz="4400" b="1">
                <a:solidFill>
                  <a:srgbClr val="FF0000"/>
                </a:solidFill>
              </a:rPr>
              <a:t>maximum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Prominence_512x512">
            <a:extLst>
              <a:ext uri="{FF2B5EF4-FFF2-40B4-BE49-F238E27FC236}">
                <a16:creationId xmlns:a16="http://schemas.microsoft.com/office/drawing/2014/main" id="{7203496A-D8DB-A54B-8414-85290535F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3">
            <a:extLst>
              <a:ext uri="{FF2B5EF4-FFF2-40B4-BE49-F238E27FC236}">
                <a16:creationId xmlns:a16="http://schemas.microsoft.com/office/drawing/2014/main" id="{E5169AD5-8E55-4743-9643-DA09514169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657600" cy="1066800"/>
          </a:xfrm>
        </p:spPr>
        <p:txBody>
          <a:bodyPr/>
          <a:lstStyle/>
          <a:p>
            <a:r>
              <a:rPr lang="en-US" altLang="en-US" b="1">
                <a:solidFill>
                  <a:srgbClr val="66FFFF"/>
                </a:solidFill>
              </a:rPr>
              <a:t>Prominences</a:t>
            </a:r>
            <a:endParaRPr lang="en-US" altLang="en-US">
              <a:solidFill>
                <a:srgbClr val="66FFFF"/>
              </a:solidFill>
            </a:endParaRPr>
          </a:p>
        </p:txBody>
      </p:sp>
      <p:sp>
        <p:nvSpPr>
          <p:cNvPr id="31748" name="Text Box 4">
            <a:extLst>
              <a:ext uri="{FF2B5EF4-FFF2-40B4-BE49-F238E27FC236}">
                <a16:creationId xmlns:a16="http://schemas.microsoft.com/office/drawing/2014/main" id="{5B82150C-A312-D94C-968D-4FDE39180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" y="2667000"/>
            <a:ext cx="1525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CC00"/>
                </a:solidFill>
              </a:rPr>
              <a:t>(H</a:t>
            </a:r>
            <a:r>
              <a:rPr lang="en-US" altLang="en-US" b="1" baseline="-25000">
                <a:solidFill>
                  <a:srgbClr val="00CC00"/>
                </a:solidFill>
                <a:latin typeface="Symbol" pitchFamily="2" charset="2"/>
                <a:sym typeface="Symbol" pitchFamily="2" charset="2"/>
              </a:rPr>
              <a:t></a:t>
            </a:r>
            <a:r>
              <a:rPr lang="en-US" altLang="en-US" sz="2400" b="1">
                <a:solidFill>
                  <a:srgbClr val="00CC00"/>
                </a:solidFill>
              </a:rPr>
              <a:t> filter)</a:t>
            </a:r>
          </a:p>
        </p:txBody>
      </p:sp>
      <p:sp>
        <p:nvSpPr>
          <p:cNvPr id="31749" name="Text Box 5">
            <a:extLst>
              <a:ext uri="{FF2B5EF4-FFF2-40B4-BE49-F238E27FC236}">
                <a16:creationId xmlns:a16="http://schemas.microsoft.com/office/drawing/2014/main" id="{5ED95D81-1481-0443-B9A5-E278219A6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4492625"/>
            <a:ext cx="16827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66FFFF"/>
                </a:solidFill>
              </a:rPr>
              <a:t>Gas follows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66FFFF"/>
                </a:solidFill>
              </a:rPr>
              <a:t>Magnetic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66FFFF"/>
                </a:solidFill>
              </a:rPr>
              <a:t> field lines</a:t>
            </a:r>
            <a:endParaRPr lang="en-US" altLang="en-US" sz="2400" b="1"/>
          </a:p>
        </p:txBody>
      </p:sp>
      <p:sp>
        <p:nvSpPr>
          <p:cNvPr id="31750" name="Line 6">
            <a:extLst>
              <a:ext uri="{FF2B5EF4-FFF2-40B4-BE49-F238E27FC236}">
                <a16:creationId xmlns:a16="http://schemas.microsoft.com/office/drawing/2014/main" id="{5AE91942-4B1F-1647-A144-32765A8581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914400"/>
            <a:ext cx="1676400" cy="2971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8236C5D0-CA98-184C-B38F-939020AD36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5638" y="762000"/>
            <a:ext cx="3048000" cy="457200"/>
          </a:xfrm>
        </p:spPr>
        <p:txBody>
          <a:bodyPr/>
          <a:lstStyle/>
          <a:p>
            <a:r>
              <a:rPr lang="en-US" altLang="en-US" b="1">
                <a:solidFill>
                  <a:srgbClr val="FFFF00"/>
                </a:solidFill>
              </a:rPr>
              <a:t>Solar flares</a:t>
            </a:r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3795" name="Text Box 3">
            <a:extLst>
              <a:ext uri="{FF2B5EF4-FFF2-40B4-BE49-F238E27FC236}">
                <a16:creationId xmlns:a16="http://schemas.microsoft.com/office/drawing/2014/main" id="{E624A58D-EA11-BA43-8E92-E731D54E7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2408238"/>
            <a:ext cx="31765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CC00"/>
                </a:solidFill>
              </a:rPr>
              <a:t>Magnetic reconnection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CC00"/>
                </a:solidFill>
              </a:rPr>
              <a:t>releases heat</a:t>
            </a:r>
            <a:endParaRPr lang="en-US" altLang="en-US" sz="2400" b="1"/>
          </a:p>
        </p:txBody>
      </p:sp>
      <p:sp>
        <p:nvSpPr>
          <p:cNvPr id="33796" name="Text Box 4">
            <a:extLst>
              <a:ext uri="{FF2B5EF4-FFF2-40B4-BE49-F238E27FC236}">
                <a16:creationId xmlns:a16="http://schemas.microsoft.com/office/drawing/2014/main" id="{FED9D243-6FB0-2640-9B30-4FCFF8BB4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3352800"/>
            <a:ext cx="4129088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66FFFF"/>
                </a:solidFill>
              </a:rPr>
              <a:t>Rare event: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000" b="1">
                <a:solidFill>
                  <a:srgbClr val="66FFFF"/>
                </a:solidFill>
              </a:rPr>
              <a:t> once in a month at solar maximum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000" b="1">
                <a:solidFill>
                  <a:srgbClr val="66FFFF"/>
                </a:solidFill>
              </a:rPr>
              <a:t> flare lives for ten minutes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66FF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66FFFF"/>
                </a:solidFill>
              </a:rPr>
              <a:t>A flare is not a CME (</a:t>
            </a:r>
            <a:r>
              <a:rPr lang="en-US" altLang="en-US" sz="2000" b="1" i="1">
                <a:solidFill>
                  <a:srgbClr val="66FFFF"/>
                </a:solidFill>
              </a:rPr>
              <a:t>eruption</a:t>
            </a:r>
            <a:r>
              <a:rPr lang="en-US" altLang="en-US" sz="2000" b="1">
                <a:solidFill>
                  <a:srgbClr val="66FFFF"/>
                </a:solidFill>
              </a:rPr>
              <a:t>)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66FFFF"/>
                </a:solidFill>
              </a:rPr>
              <a:t>   </a:t>
            </a:r>
            <a:r>
              <a:rPr lang="mr-IN" altLang="en-US" sz="2000" b="1">
                <a:solidFill>
                  <a:srgbClr val="66FFFF"/>
                </a:solidFill>
              </a:rPr>
              <a:t>–</a:t>
            </a:r>
            <a:r>
              <a:rPr lang="en-US" altLang="en-US" sz="2000" b="1">
                <a:solidFill>
                  <a:srgbClr val="66FFFF"/>
                </a:solidFill>
              </a:rPr>
              <a:t> may or may not start one</a:t>
            </a:r>
            <a:endParaRPr lang="en-US" altLang="en-US" sz="2000" b="1"/>
          </a:p>
        </p:txBody>
      </p:sp>
      <p:pic>
        <p:nvPicPr>
          <p:cNvPr id="33797" name="Picture 5" descr="Flare_240x184">
            <a:extLst>
              <a:ext uri="{FF2B5EF4-FFF2-40B4-BE49-F238E27FC236}">
                <a16:creationId xmlns:a16="http://schemas.microsoft.com/office/drawing/2014/main" id="{A41BBE43-D0C1-9443-AD82-73375D35E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" t="1590" r="1219" b="1225"/>
          <a:stretch>
            <a:fillRect/>
          </a:stretch>
        </p:blipFill>
        <p:spPr bwMode="auto">
          <a:xfrm>
            <a:off x="4724400" y="0"/>
            <a:ext cx="4419600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 Box 6">
            <a:extLst>
              <a:ext uri="{FF2B5EF4-FFF2-40B4-BE49-F238E27FC236}">
                <a16:creationId xmlns:a16="http://schemas.microsoft.com/office/drawing/2014/main" id="{186CE784-F753-324C-9715-E5D1FD85A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608638"/>
            <a:ext cx="41544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i="1">
                <a:solidFill>
                  <a:srgbClr val="FF3300"/>
                </a:solidFill>
              </a:rPr>
              <a:t>Do not confuse flares with prominences:</a:t>
            </a:r>
            <a:endParaRPr lang="en-US" altLang="en-US" sz="1800" b="1">
              <a:solidFill>
                <a:srgbClr val="FF33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3300"/>
                </a:solidFill>
              </a:rPr>
              <a:t>• flares are rare and short lived, violent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3300"/>
                </a:solidFill>
              </a:rPr>
              <a:t>• prominences (and filaments) are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3300"/>
                </a:solidFill>
              </a:rPr>
              <a:t>       ‘levitating’ gas over the photosphere</a:t>
            </a:r>
            <a:endParaRPr lang="en-US" altLang="en-US" sz="2400" b="1">
              <a:solidFill>
                <a:srgbClr val="FF3300"/>
              </a:solidFill>
            </a:endParaRPr>
          </a:p>
        </p:txBody>
      </p:sp>
      <p:pic>
        <p:nvPicPr>
          <p:cNvPr id="33799" name="Picture 6">
            <a:extLst>
              <a:ext uri="{FF2B5EF4-FFF2-40B4-BE49-F238E27FC236}">
                <a16:creationId xmlns:a16="http://schemas.microsoft.com/office/drawing/2014/main" id="{F1C6D6DF-64BA-F349-B1F8-A422772439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5025"/>
            <a:ext cx="4724400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TextBox 1">
            <a:extLst>
              <a:ext uri="{FF2B5EF4-FFF2-40B4-BE49-F238E27FC236}">
                <a16:creationId xmlns:a16="http://schemas.microsoft.com/office/drawing/2014/main" id="{545F8577-5295-884E-BCF8-4B65174EB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0"/>
            <a:ext cx="42275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FF0000"/>
                </a:solidFill>
              </a:rPr>
              <a:t>Note: flares show much better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FF0000"/>
                </a:solidFill>
              </a:rPr>
              <a:t>                           on H</a:t>
            </a:r>
            <a:r>
              <a:rPr lang="en-US" altLang="en-US" sz="2400" i="1" baseline="-25000">
                <a:solidFill>
                  <a:srgbClr val="FF0000"/>
                </a:solidFill>
                <a:latin typeface="Symbol" pitchFamily="2" charset="2"/>
              </a:rPr>
              <a:t>a</a:t>
            </a:r>
            <a:r>
              <a:rPr lang="en-US" altLang="en-US" sz="2000" i="1">
                <a:solidFill>
                  <a:srgbClr val="FF0000"/>
                </a:solidFill>
              </a:rPr>
              <a:t>-filtered images </a:t>
            </a:r>
          </a:p>
        </p:txBody>
      </p:sp>
      <p:sp>
        <p:nvSpPr>
          <p:cNvPr id="33801" name="TextBox 1">
            <a:extLst>
              <a:ext uri="{FF2B5EF4-FFF2-40B4-BE49-F238E27FC236}">
                <a16:creationId xmlns:a16="http://schemas.microsoft.com/office/drawing/2014/main" id="{500EBDCF-1E4F-4A45-A2E3-AB1E6E160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243013"/>
            <a:ext cx="48117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</a:rPr>
              <a:t>A flare: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</a:rPr>
              <a:t> a small region </a:t>
            </a:r>
            <a:r>
              <a:rPr lang="en-US" altLang="en-US" sz="2000" i="1" u="sng">
                <a:solidFill>
                  <a:schemeClr val="bg1"/>
                </a:solidFill>
              </a:rPr>
              <a:t>in the photosphere</a:t>
            </a:r>
            <a:r>
              <a:rPr lang="en-US" altLang="en-US" sz="2000">
                <a:solidFill>
                  <a:schemeClr val="bg1"/>
                </a:solidFill>
              </a:rPr>
              <a:t> suddenly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</a:rPr>
              <a:t> heats up and shines for ~ ten minutes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2329B633-81C6-E241-9EE7-44B9D627C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0"/>
            <a:ext cx="4940300" cy="1752600"/>
          </a:xfrm>
        </p:spPr>
        <p:txBody>
          <a:bodyPr/>
          <a:lstStyle/>
          <a:p>
            <a:r>
              <a:rPr lang="en-US" altLang="en-US" sz="2400" b="1" dirty="0">
                <a:solidFill>
                  <a:srgbClr val="FF0000"/>
                </a:solidFill>
              </a:rPr>
              <a:t>Coronal mass ejection</a:t>
            </a:r>
            <a:br>
              <a:rPr lang="en-US" altLang="en-US" sz="2400" dirty="0">
                <a:solidFill>
                  <a:srgbClr val="FF0000"/>
                </a:solidFill>
              </a:rPr>
            </a:br>
            <a:r>
              <a:rPr lang="en-US" altLang="en-US" sz="2400" dirty="0">
                <a:solidFill>
                  <a:srgbClr val="FF0000"/>
                </a:solidFill>
              </a:rPr>
              <a:t>(CME)</a:t>
            </a:r>
            <a:br>
              <a:rPr lang="en-US" altLang="en-US" sz="1400" dirty="0">
                <a:solidFill>
                  <a:schemeClr val="tx1"/>
                </a:solidFill>
              </a:rPr>
            </a:br>
            <a:r>
              <a:rPr lang="en-US" altLang="en-US" sz="1600" i="1" dirty="0">
                <a:solidFill>
                  <a:schemeClr val="tx1"/>
                </a:solidFill>
              </a:rPr>
              <a:t>May or may not be associated with a solar flare</a:t>
            </a:r>
            <a:br>
              <a:rPr lang="en-US" altLang="en-US" sz="1400" dirty="0">
                <a:solidFill>
                  <a:schemeClr val="tx1"/>
                </a:solidFill>
              </a:rPr>
            </a:br>
            <a:r>
              <a:rPr lang="en-US" altLang="en-US" sz="1800" dirty="0">
                <a:solidFill>
                  <a:srgbClr val="FFFF00"/>
                </a:solidFill>
              </a:rPr>
              <a:t>If this matter hits earth, we get a ’magnetic storm’:</a:t>
            </a:r>
            <a:br>
              <a:rPr lang="en-US" altLang="en-US" sz="1800" dirty="0">
                <a:solidFill>
                  <a:srgbClr val="FFFF00"/>
                </a:solidFill>
              </a:rPr>
            </a:br>
            <a:r>
              <a:rPr lang="en-US" altLang="en-US" sz="1800" dirty="0">
                <a:solidFill>
                  <a:srgbClr val="FFFF00"/>
                </a:solidFill>
              </a:rPr>
              <a:t>aurora, power lines endangered,</a:t>
            </a:r>
            <a:br>
              <a:rPr lang="en-US" altLang="en-US" sz="1800" dirty="0">
                <a:solidFill>
                  <a:srgbClr val="FFFF00"/>
                </a:solidFill>
              </a:rPr>
            </a:br>
            <a:r>
              <a:rPr lang="en-US" altLang="en-US" sz="1800" dirty="0">
                <a:solidFill>
                  <a:srgbClr val="FFFF00"/>
                </a:solidFill>
              </a:rPr>
              <a:t> radiation in the Van Allen belts</a:t>
            </a:r>
          </a:p>
        </p:txBody>
      </p:sp>
      <p:pic>
        <p:nvPicPr>
          <p:cNvPr id="35843" name="Picture 2">
            <a:extLst>
              <a:ext uri="{FF2B5EF4-FFF2-40B4-BE49-F238E27FC236}">
                <a16:creationId xmlns:a16="http://schemas.microsoft.com/office/drawing/2014/main" id="{047A12AD-17BF-9049-A629-E7EDEDB6B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50165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3">
            <a:extLst>
              <a:ext uri="{FF2B5EF4-FFF2-40B4-BE49-F238E27FC236}">
                <a16:creationId xmlns:a16="http://schemas.microsoft.com/office/drawing/2014/main" id="{145C6E30-215D-2442-A38E-E1C7E7FCC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14325"/>
            <a:ext cx="2163763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Coronal hole: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/>
              <a:t>An open magnetic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/>
              <a:t>     field pattern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000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The main source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 of the solar wind</a:t>
            </a:r>
          </a:p>
        </p:txBody>
      </p:sp>
      <p:pic>
        <p:nvPicPr>
          <p:cNvPr id="35845" name="Picture 6">
            <a:extLst>
              <a:ext uri="{FF2B5EF4-FFF2-40B4-BE49-F238E27FC236}">
                <a16:creationId xmlns:a16="http://schemas.microsoft.com/office/drawing/2014/main" id="{75DB6C0F-2058-264C-9017-F2F55C6D5B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0"/>
            <a:ext cx="1828800" cy="330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5">
            <a:extLst>
              <a:ext uri="{FF2B5EF4-FFF2-40B4-BE49-F238E27FC236}">
                <a16:creationId xmlns:a16="http://schemas.microsoft.com/office/drawing/2014/main" id="{DC373F86-21F3-9641-A9E7-733947B7D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3035300"/>
            <a:ext cx="412750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C4927A56-1A10-B945-A2F7-D8E55CCE3F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0"/>
            <a:ext cx="7772400" cy="1143000"/>
          </a:xfrm>
        </p:spPr>
        <p:txBody>
          <a:bodyPr/>
          <a:lstStyle/>
          <a:p>
            <a:r>
              <a:rPr lang="en-US" altLang="en-US" sz="6000">
                <a:solidFill>
                  <a:srgbClr val="66FFFF"/>
                </a:solidFill>
              </a:rPr>
              <a:t>Questions coming …</a:t>
            </a:r>
            <a:endParaRPr lang="en-US" altLang="en-US">
              <a:solidFill>
                <a:srgbClr val="66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Text Box 2">
            <a:extLst>
              <a:ext uri="{FF2B5EF4-FFF2-40B4-BE49-F238E27FC236}">
                <a16:creationId xmlns:a16="http://schemas.microsoft.com/office/drawing/2014/main" id="{875E8D20-6123-0C41-B8BD-DC1F3E3BE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FF0000"/>
                </a:solidFill>
              </a:rPr>
              <a:t> </a:t>
            </a:r>
            <a:endParaRPr lang="en-US" altLang="en-US" sz="6000" b="1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</a:rPr>
              <a:t>sec</a:t>
            </a:r>
            <a:r>
              <a:rPr lang="en-US" altLang="en-US" sz="9600" b="1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373763" name="Text Box 3">
            <a:extLst>
              <a:ext uri="{FF2B5EF4-FFF2-40B4-BE49-F238E27FC236}">
                <a16:creationId xmlns:a16="http://schemas.microsoft.com/office/drawing/2014/main" id="{FEC9EDBA-C01C-5944-8DCB-0AB699396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40964" name="Rectangle 4">
            <a:extLst>
              <a:ext uri="{FF2B5EF4-FFF2-40B4-BE49-F238E27FC236}">
                <a16:creationId xmlns:a16="http://schemas.microsoft.com/office/drawing/2014/main" id="{DB5A61B9-DA57-504C-A92B-D03A1A3FFD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FF0000"/>
                </a:solidFill>
              </a:rPr>
              <a:t>Question 4 </a:t>
            </a:r>
          </a:p>
        </p:txBody>
      </p:sp>
      <p:sp>
        <p:nvSpPr>
          <p:cNvPr id="373765" name="Text Box 5">
            <a:extLst>
              <a:ext uri="{FF2B5EF4-FFF2-40B4-BE49-F238E27FC236}">
                <a16:creationId xmlns:a16="http://schemas.microsoft.com/office/drawing/2014/main" id="{386A3263-6C00-964E-BAC6-0DE568F5E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373766" name="Text Box 6">
            <a:extLst>
              <a:ext uri="{FF2B5EF4-FFF2-40B4-BE49-F238E27FC236}">
                <a16:creationId xmlns:a16="http://schemas.microsoft.com/office/drawing/2014/main" id="{EAC077AE-05F4-1D42-8006-98E2A9422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90600"/>
            <a:ext cx="3200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What is in the picture?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  </a:t>
            </a:r>
            <a:r>
              <a:rPr lang="en-US" altLang="en-US" sz="2400" b="1" dirty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A</a:t>
            </a:r>
            <a:r>
              <a:rPr lang="en-US" altLang="en-US" sz="2400" b="1" dirty="0"/>
              <a:t> A sunspot.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B </a:t>
            </a:r>
            <a:r>
              <a:rPr lang="en-US" altLang="en-US" sz="2400" b="1" dirty="0">
                <a:solidFill>
                  <a:srgbClr val="FF0000"/>
                </a:solidFill>
              </a:rPr>
              <a:t>A prominence.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C</a:t>
            </a:r>
            <a:r>
              <a:rPr lang="en-US" altLang="en-US" sz="2400" dirty="0"/>
              <a:t> </a:t>
            </a:r>
            <a:r>
              <a:rPr lang="en-US" altLang="en-US" sz="2400" b="1" dirty="0"/>
              <a:t>A solar flare.</a:t>
            </a:r>
          </a:p>
        </p:txBody>
      </p:sp>
      <p:sp>
        <p:nvSpPr>
          <p:cNvPr id="373767" name="Text Box 7">
            <a:extLst>
              <a:ext uri="{FF2B5EF4-FFF2-40B4-BE49-F238E27FC236}">
                <a16:creationId xmlns:a16="http://schemas.microsoft.com/office/drawing/2014/main" id="{FE383CA4-259D-3145-98BE-2132FD7B9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373768" name="Text Box 8">
            <a:extLst>
              <a:ext uri="{FF2B5EF4-FFF2-40B4-BE49-F238E27FC236}">
                <a16:creationId xmlns:a16="http://schemas.microsoft.com/office/drawing/2014/main" id="{F4A597FE-429E-FA4C-A662-B9BCA067B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373769" name="Text Box 9">
            <a:extLst>
              <a:ext uri="{FF2B5EF4-FFF2-40B4-BE49-F238E27FC236}">
                <a16:creationId xmlns:a16="http://schemas.microsoft.com/office/drawing/2014/main" id="{45276212-08AE-144A-86DC-5830AA7BC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373770" name="Text Box 10">
            <a:extLst>
              <a:ext uri="{FF2B5EF4-FFF2-40B4-BE49-F238E27FC236}">
                <a16:creationId xmlns:a16="http://schemas.microsoft.com/office/drawing/2014/main" id="{14503672-F75C-8246-98ED-44FD817F4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373771" name="Text Box 11">
            <a:extLst>
              <a:ext uri="{FF2B5EF4-FFF2-40B4-BE49-F238E27FC236}">
                <a16:creationId xmlns:a16="http://schemas.microsoft.com/office/drawing/2014/main" id="{42AB61F8-94EE-5545-AC17-E712694E9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373772" name="Text Box 12">
            <a:extLst>
              <a:ext uri="{FF2B5EF4-FFF2-40B4-BE49-F238E27FC236}">
                <a16:creationId xmlns:a16="http://schemas.microsoft.com/office/drawing/2014/main" id="{13D84F46-9B0B-E343-8A54-23A33D7BA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373773" name="Text Box 13">
            <a:extLst>
              <a:ext uri="{FF2B5EF4-FFF2-40B4-BE49-F238E27FC236}">
                <a16:creationId xmlns:a16="http://schemas.microsoft.com/office/drawing/2014/main" id="{3489EA3D-1A2F-1D47-9D2A-BF6EEBE76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373774" name="Text Box 14">
            <a:extLst>
              <a:ext uri="{FF2B5EF4-FFF2-40B4-BE49-F238E27FC236}">
                <a16:creationId xmlns:a16="http://schemas.microsoft.com/office/drawing/2014/main" id="{2DB4B589-1B72-9140-8FB3-1BF456967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373775" name="Text Box 15">
            <a:extLst>
              <a:ext uri="{FF2B5EF4-FFF2-40B4-BE49-F238E27FC236}">
                <a16:creationId xmlns:a16="http://schemas.microsoft.com/office/drawing/2014/main" id="{5A76E24C-BB25-6149-95FF-67CF570D7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73776" name="Text Box 16">
            <a:extLst>
              <a:ext uri="{FF2B5EF4-FFF2-40B4-BE49-F238E27FC236}">
                <a16:creationId xmlns:a16="http://schemas.microsoft.com/office/drawing/2014/main" id="{72D91AC6-3A55-5A4C-8D92-D21EB48DE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373777" name="Text Box 17">
            <a:extLst>
              <a:ext uri="{FF2B5EF4-FFF2-40B4-BE49-F238E27FC236}">
                <a16:creationId xmlns:a16="http://schemas.microsoft.com/office/drawing/2014/main" id="{7CA0D463-04EE-894C-A4CD-10EEBD3EA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73778" name="Text Box 18">
            <a:extLst>
              <a:ext uri="{FF2B5EF4-FFF2-40B4-BE49-F238E27FC236}">
                <a16:creationId xmlns:a16="http://schemas.microsoft.com/office/drawing/2014/main" id="{9486C4D6-D439-614F-85E7-723C5CE9C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373779" name="Text Box 19">
            <a:extLst>
              <a:ext uri="{FF2B5EF4-FFF2-40B4-BE49-F238E27FC236}">
                <a16:creationId xmlns:a16="http://schemas.microsoft.com/office/drawing/2014/main" id="{08C46AE8-267D-4D49-86F9-309F51EDE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373780" name="Text Box 20">
            <a:extLst>
              <a:ext uri="{FF2B5EF4-FFF2-40B4-BE49-F238E27FC236}">
                <a16:creationId xmlns:a16="http://schemas.microsoft.com/office/drawing/2014/main" id="{535DA370-A894-C641-9F23-A7B9FCCDE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373781" name="Text Box 21">
            <a:extLst>
              <a:ext uri="{FF2B5EF4-FFF2-40B4-BE49-F238E27FC236}">
                <a16:creationId xmlns:a16="http://schemas.microsoft.com/office/drawing/2014/main" id="{B8836E53-8D9A-8E4D-9D98-4FC315968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373782" name="Text Box 22">
            <a:extLst>
              <a:ext uri="{FF2B5EF4-FFF2-40B4-BE49-F238E27FC236}">
                <a16:creationId xmlns:a16="http://schemas.microsoft.com/office/drawing/2014/main" id="{6B065239-0B58-674E-B403-23EA64786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373783" name="Text Box 23">
            <a:extLst>
              <a:ext uri="{FF2B5EF4-FFF2-40B4-BE49-F238E27FC236}">
                <a16:creationId xmlns:a16="http://schemas.microsoft.com/office/drawing/2014/main" id="{AB420592-88F9-2D4E-98C5-581B76208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73784" name="Text Box 24">
            <a:extLst>
              <a:ext uri="{FF2B5EF4-FFF2-40B4-BE49-F238E27FC236}">
                <a16:creationId xmlns:a16="http://schemas.microsoft.com/office/drawing/2014/main" id="{B230363B-7D17-9B43-84EE-C9A4A9BCE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373785" name="Text Box 25">
            <a:extLst>
              <a:ext uri="{FF2B5EF4-FFF2-40B4-BE49-F238E27FC236}">
                <a16:creationId xmlns:a16="http://schemas.microsoft.com/office/drawing/2014/main" id="{7FE90545-FFEA-6B44-93D3-A7552E558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73786" name="Text Box 26">
            <a:extLst>
              <a:ext uri="{FF2B5EF4-FFF2-40B4-BE49-F238E27FC236}">
                <a16:creationId xmlns:a16="http://schemas.microsoft.com/office/drawing/2014/main" id="{84A3A88C-E70D-C348-BCE1-BDD18897E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373787" name="Text Box 27">
            <a:extLst>
              <a:ext uri="{FF2B5EF4-FFF2-40B4-BE49-F238E27FC236}">
                <a16:creationId xmlns:a16="http://schemas.microsoft.com/office/drawing/2014/main" id="{1A13138C-A7A9-9843-8E7C-70F48CC17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373788" name="Text Box 28">
            <a:extLst>
              <a:ext uri="{FF2B5EF4-FFF2-40B4-BE49-F238E27FC236}">
                <a16:creationId xmlns:a16="http://schemas.microsoft.com/office/drawing/2014/main" id="{EF79612D-8906-AB47-BD54-6402B3ABC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373789" name="Text Box 29">
            <a:extLst>
              <a:ext uri="{FF2B5EF4-FFF2-40B4-BE49-F238E27FC236}">
                <a16:creationId xmlns:a16="http://schemas.microsoft.com/office/drawing/2014/main" id="{EB5D043F-4F48-D040-A4C8-452834BC9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373790" name="Text Box 30">
            <a:extLst>
              <a:ext uri="{FF2B5EF4-FFF2-40B4-BE49-F238E27FC236}">
                <a16:creationId xmlns:a16="http://schemas.microsoft.com/office/drawing/2014/main" id="{0CC75F28-1789-5549-BDFE-2D0504D57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373791" name="Text Box 31">
            <a:extLst>
              <a:ext uri="{FF2B5EF4-FFF2-40B4-BE49-F238E27FC236}">
                <a16:creationId xmlns:a16="http://schemas.microsoft.com/office/drawing/2014/main" id="{D2EB31C5-F3AD-3C46-9D5F-7E6FCCC5F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373792" name="Text Box 32">
            <a:extLst>
              <a:ext uri="{FF2B5EF4-FFF2-40B4-BE49-F238E27FC236}">
                <a16:creationId xmlns:a16="http://schemas.microsoft.com/office/drawing/2014/main" id="{EE84583F-64F0-A240-97AC-8079C36AE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373793" name="Text Box 33">
            <a:extLst>
              <a:ext uri="{FF2B5EF4-FFF2-40B4-BE49-F238E27FC236}">
                <a16:creationId xmlns:a16="http://schemas.microsoft.com/office/drawing/2014/main" id="{671B992E-AB87-984E-9157-2219812E7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373794" name="Text Box 34">
            <a:extLst>
              <a:ext uri="{FF2B5EF4-FFF2-40B4-BE49-F238E27FC236}">
                <a16:creationId xmlns:a16="http://schemas.microsoft.com/office/drawing/2014/main" id="{347CB94C-05C1-A54A-94C8-B7FEC659D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373795" name="Text Box 35">
            <a:extLst>
              <a:ext uri="{FF2B5EF4-FFF2-40B4-BE49-F238E27FC236}">
                <a16:creationId xmlns:a16="http://schemas.microsoft.com/office/drawing/2014/main" id="{EF42C44A-D0A4-6A47-B017-D1F172BBA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373796" name="Text Box 36">
            <a:extLst>
              <a:ext uri="{FF2B5EF4-FFF2-40B4-BE49-F238E27FC236}">
                <a16:creationId xmlns:a16="http://schemas.microsoft.com/office/drawing/2014/main" id="{8157B1CF-EEDE-6E4D-849E-E09BE39BC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22925"/>
            <a:ext cx="81645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chemeClr val="accent2"/>
                </a:solidFill>
              </a:rPr>
              <a:t>Next question coming …</a:t>
            </a:r>
          </a:p>
        </p:txBody>
      </p:sp>
      <p:pic>
        <p:nvPicPr>
          <p:cNvPr id="40997" name="Picture 37" descr="Prominence_227x220">
            <a:extLst>
              <a:ext uri="{FF2B5EF4-FFF2-40B4-BE49-F238E27FC236}">
                <a16:creationId xmlns:a16="http://schemas.microsoft.com/office/drawing/2014/main" id="{15760C9F-CD53-694D-A365-12A13EFB0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5" r="18062" b="4546"/>
          <a:stretch>
            <a:fillRect/>
          </a:stretch>
        </p:blipFill>
        <p:spPr bwMode="auto">
          <a:xfrm>
            <a:off x="3171825" y="990600"/>
            <a:ext cx="42957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8" name="Line 38">
            <a:extLst>
              <a:ext uri="{FF2B5EF4-FFF2-40B4-BE49-F238E27FC236}">
                <a16:creationId xmlns:a16="http://schemas.microsoft.com/office/drawing/2014/main" id="{E6D2DCBB-26E4-8A4E-86C1-C3B5298C4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1371600"/>
            <a:ext cx="1752600" cy="1600200"/>
          </a:xfrm>
          <a:prstGeom prst="line">
            <a:avLst/>
          </a:prstGeom>
          <a:noFill/>
          <a:ln w="444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3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3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762" grpId="0" animBg="1"/>
      <p:bldP spid="373763" grpId="0" animBg="1"/>
      <p:bldP spid="373765" grpId="0" animBg="1"/>
      <p:bldP spid="373766" grpId="0"/>
      <p:bldP spid="373766" grpId="1"/>
      <p:bldP spid="373767" grpId="0" animBg="1"/>
      <p:bldP spid="373768" grpId="0" animBg="1"/>
      <p:bldP spid="373769" grpId="0" animBg="1"/>
      <p:bldP spid="373770" grpId="0" animBg="1"/>
      <p:bldP spid="373771" grpId="0" animBg="1"/>
      <p:bldP spid="373772" grpId="0" animBg="1"/>
      <p:bldP spid="373773" grpId="0" animBg="1"/>
      <p:bldP spid="373774" grpId="0" animBg="1"/>
      <p:bldP spid="373775" grpId="0" animBg="1"/>
      <p:bldP spid="373776" grpId="0" animBg="1"/>
      <p:bldP spid="373777" grpId="0" animBg="1"/>
      <p:bldP spid="373778" grpId="0" animBg="1"/>
      <p:bldP spid="373779" grpId="0" animBg="1"/>
      <p:bldP spid="373780" grpId="0" animBg="1"/>
      <p:bldP spid="373781" grpId="0" animBg="1"/>
      <p:bldP spid="373782" grpId="0" animBg="1"/>
      <p:bldP spid="373783" grpId="0" animBg="1"/>
      <p:bldP spid="373784" grpId="0" animBg="1"/>
      <p:bldP spid="373785" grpId="0" animBg="1"/>
      <p:bldP spid="373786" grpId="0" animBg="1"/>
      <p:bldP spid="373787" grpId="0" animBg="1"/>
      <p:bldP spid="373788" grpId="0" animBg="1"/>
      <p:bldP spid="373789" grpId="0" animBg="1"/>
      <p:bldP spid="373790" grpId="0" animBg="1"/>
      <p:bldP spid="373791" grpId="0" animBg="1"/>
      <p:bldP spid="373792" grpId="0" animBg="1"/>
      <p:bldP spid="373793" grpId="0" animBg="1"/>
      <p:bldP spid="373794" grpId="0" animBg="1"/>
      <p:bldP spid="373795" grpId="0" animBg="1"/>
      <p:bldP spid="37379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Text Box 2">
            <a:extLst>
              <a:ext uri="{FF2B5EF4-FFF2-40B4-BE49-F238E27FC236}">
                <a16:creationId xmlns:a16="http://schemas.microsoft.com/office/drawing/2014/main" id="{65A12B78-3AB5-484D-92E7-AA2A5BD74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FF0000"/>
                </a:solidFill>
              </a:rPr>
              <a:t> </a:t>
            </a:r>
            <a:endParaRPr lang="en-US" altLang="en-US" sz="6000" b="1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</a:rPr>
              <a:t>sec</a:t>
            </a:r>
            <a:r>
              <a:rPr lang="en-US" altLang="en-US" sz="9600" b="1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377859" name="Text Box 3">
            <a:extLst>
              <a:ext uri="{FF2B5EF4-FFF2-40B4-BE49-F238E27FC236}">
                <a16:creationId xmlns:a16="http://schemas.microsoft.com/office/drawing/2014/main" id="{71234C55-C776-EE4A-A2C1-1932AE104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id="{E8B82B58-5DF8-FE4D-893E-2C9121DAFA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FF0000"/>
                </a:solidFill>
              </a:rPr>
              <a:t>Question 5</a:t>
            </a:r>
          </a:p>
        </p:txBody>
      </p:sp>
      <p:sp>
        <p:nvSpPr>
          <p:cNvPr id="377861" name="Text Box 5">
            <a:extLst>
              <a:ext uri="{FF2B5EF4-FFF2-40B4-BE49-F238E27FC236}">
                <a16:creationId xmlns:a16="http://schemas.microsoft.com/office/drawing/2014/main" id="{E0CF793B-9FB5-BE4E-988D-22591A588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377862" name="Text Box 6">
            <a:extLst>
              <a:ext uri="{FF2B5EF4-FFF2-40B4-BE49-F238E27FC236}">
                <a16:creationId xmlns:a16="http://schemas.microsoft.com/office/drawing/2014/main" id="{511953A6-0F5C-E043-9BDD-2F66A4CFF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90600"/>
            <a:ext cx="3200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What is in the picture?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  </a:t>
            </a:r>
            <a:r>
              <a:rPr lang="en-US" altLang="en-US" sz="2400" b="1" dirty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A</a:t>
            </a:r>
            <a:r>
              <a:rPr lang="en-US" altLang="en-US" sz="2400" b="1" dirty="0"/>
              <a:t> A sunspot.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B </a:t>
            </a:r>
            <a:r>
              <a:rPr lang="en-US" altLang="en-US" sz="2400" b="1" dirty="0"/>
              <a:t>A prominence.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C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</a:rPr>
              <a:t>A solar flare.</a:t>
            </a:r>
          </a:p>
        </p:txBody>
      </p:sp>
      <p:sp>
        <p:nvSpPr>
          <p:cNvPr id="377863" name="Text Box 7">
            <a:extLst>
              <a:ext uri="{FF2B5EF4-FFF2-40B4-BE49-F238E27FC236}">
                <a16:creationId xmlns:a16="http://schemas.microsoft.com/office/drawing/2014/main" id="{AC06B09F-7ABA-2A4A-90ED-4086DEC37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377864" name="Text Box 8">
            <a:extLst>
              <a:ext uri="{FF2B5EF4-FFF2-40B4-BE49-F238E27FC236}">
                <a16:creationId xmlns:a16="http://schemas.microsoft.com/office/drawing/2014/main" id="{4476445D-F72E-CB44-830B-D6916959E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377865" name="Text Box 9">
            <a:extLst>
              <a:ext uri="{FF2B5EF4-FFF2-40B4-BE49-F238E27FC236}">
                <a16:creationId xmlns:a16="http://schemas.microsoft.com/office/drawing/2014/main" id="{BC7544A1-853C-434D-AA4B-65E976A82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377866" name="Text Box 10">
            <a:extLst>
              <a:ext uri="{FF2B5EF4-FFF2-40B4-BE49-F238E27FC236}">
                <a16:creationId xmlns:a16="http://schemas.microsoft.com/office/drawing/2014/main" id="{64D243AF-0AE8-7348-AFCB-C4F727416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377867" name="Text Box 11">
            <a:extLst>
              <a:ext uri="{FF2B5EF4-FFF2-40B4-BE49-F238E27FC236}">
                <a16:creationId xmlns:a16="http://schemas.microsoft.com/office/drawing/2014/main" id="{86227F0F-F2F4-614E-AE59-472BDF5BF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377868" name="Text Box 12">
            <a:extLst>
              <a:ext uri="{FF2B5EF4-FFF2-40B4-BE49-F238E27FC236}">
                <a16:creationId xmlns:a16="http://schemas.microsoft.com/office/drawing/2014/main" id="{C6129C17-14E6-0C4C-AA2C-FDA9B4A49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377869" name="Text Box 13">
            <a:extLst>
              <a:ext uri="{FF2B5EF4-FFF2-40B4-BE49-F238E27FC236}">
                <a16:creationId xmlns:a16="http://schemas.microsoft.com/office/drawing/2014/main" id="{0F70D975-E830-AE47-BE37-FE7D7321A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377870" name="Text Box 14">
            <a:extLst>
              <a:ext uri="{FF2B5EF4-FFF2-40B4-BE49-F238E27FC236}">
                <a16:creationId xmlns:a16="http://schemas.microsoft.com/office/drawing/2014/main" id="{D82A193F-0A41-A34E-A793-C7156A8A4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377871" name="Text Box 15">
            <a:extLst>
              <a:ext uri="{FF2B5EF4-FFF2-40B4-BE49-F238E27FC236}">
                <a16:creationId xmlns:a16="http://schemas.microsoft.com/office/drawing/2014/main" id="{4079EFBC-6325-DE40-95A2-080BDEC9E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77872" name="Text Box 16">
            <a:extLst>
              <a:ext uri="{FF2B5EF4-FFF2-40B4-BE49-F238E27FC236}">
                <a16:creationId xmlns:a16="http://schemas.microsoft.com/office/drawing/2014/main" id="{E8AF5FF8-960A-0E4D-951B-B7D6D0CCC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377873" name="Text Box 17">
            <a:extLst>
              <a:ext uri="{FF2B5EF4-FFF2-40B4-BE49-F238E27FC236}">
                <a16:creationId xmlns:a16="http://schemas.microsoft.com/office/drawing/2014/main" id="{3D1191FE-89CA-9747-8E11-B9F9129EF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77874" name="Text Box 18">
            <a:extLst>
              <a:ext uri="{FF2B5EF4-FFF2-40B4-BE49-F238E27FC236}">
                <a16:creationId xmlns:a16="http://schemas.microsoft.com/office/drawing/2014/main" id="{13A0F78C-86DB-6D4C-B267-BFEA85E6E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377875" name="Text Box 19">
            <a:extLst>
              <a:ext uri="{FF2B5EF4-FFF2-40B4-BE49-F238E27FC236}">
                <a16:creationId xmlns:a16="http://schemas.microsoft.com/office/drawing/2014/main" id="{397556CA-3D84-8542-8505-B12D0D5BE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377876" name="Text Box 20">
            <a:extLst>
              <a:ext uri="{FF2B5EF4-FFF2-40B4-BE49-F238E27FC236}">
                <a16:creationId xmlns:a16="http://schemas.microsoft.com/office/drawing/2014/main" id="{1483CEAE-C1FC-CD4C-B263-850143391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377877" name="Text Box 21">
            <a:extLst>
              <a:ext uri="{FF2B5EF4-FFF2-40B4-BE49-F238E27FC236}">
                <a16:creationId xmlns:a16="http://schemas.microsoft.com/office/drawing/2014/main" id="{610ECEAB-4B38-2947-B872-16233135B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377878" name="Text Box 22">
            <a:extLst>
              <a:ext uri="{FF2B5EF4-FFF2-40B4-BE49-F238E27FC236}">
                <a16:creationId xmlns:a16="http://schemas.microsoft.com/office/drawing/2014/main" id="{9AEA7007-EBE9-8040-98A1-4631555C2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377879" name="Text Box 23">
            <a:extLst>
              <a:ext uri="{FF2B5EF4-FFF2-40B4-BE49-F238E27FC236}">
                <a16:creationId xmlns:a16="http://schemas.microsoft.com/office/drawing/2014/main" id="{D80A2E5A-BFD1-8742-B6C8-CE379B88A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77880" name="Text Box 24">
            <a:extLst>
              <a:ext uri="{FF2B5EF4-FFF2-40B4-BE49-F238E27FC236}">
                <a16:creationId xmlns:a16="http://schemas.microsoft.com/office/drawing/2014/main" id="{EAEE101F-17F6-5243-99B4-E5A653C36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377881" name="Text Box 25">
            <a:extLst>
              <a:ext uri="{FF2B5EF4-FFF2-40B4-BE49-F238E27FC236}">
                <a16:creationId xmlns:a16="http://schemas.microsoft.com/office/drawing/2014/main" id="{2808833C-5021-144B-BBEF-126876486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77882" name="Text Box 26">
            <a:extLst>
              <a:ext uri="{FF2B5EF4-FFF2-40B4-BE49-F238E27FC236}">
                <a16:creationId xmlns:a16="http://schemas.microsoft.com/office/drawing/2014/main" id="{5A77FAE9-6686-8B45-8255-35D373752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377883" name="Text Box 27">
            <a:extLst>
              <a:ext uri="{FF2B5EF4-FFF2-40B4-BE49-F238E27FC236}">
                <a16:creationId xmlns:a16="http://schemas.microsoft.com/office/drawing/2014/main" id="{25BD4249-CD93-D94E-97FF-DA2303D5C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377884" name="Text Box 28">
            <a:extLst>
              <a:ext uri="{FF2B5EF4-FFF2-40B4-BE49-F238E27FC236}">
                <a16:creationId xmlns:a16="http://schemas.microsoft.com/office/drawing/2014/main" id="{43757034-75C9-8D4C-AFB1-8D0FF9D78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377885" name="Text Box 29">
            <a:extLst>
              <a:ext uri="{FF2B5EF4-FFF2-40B4-BE49-F238E27FC236}">
                <a16:creationId xmlns:a16="http://schemas.microsoft.com/office/drawing/2014/main" id="{EFB20190-318A-7645-BC08-0A072B25C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377886" name="Text Box 30">
            <a:extLst>
              <a:ext uri="{FF2B5EF4-FFF2-40B4-BE49-F238E27FC236}">
                <a16:creationId xmlns:a16="http://schemas.microsoft.com/office/drawing/2014/main" id="{10F3BCDD-9F24-0F4B-9D48-1C8BF66D8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377887" name="Text Box 31">
            <a:extLst>
              <a:ext uri="{FF2B5EF4-FFF2-40B4-BE49-F238E27FC236}">
                <a16:creationId xmlns:a16="http://schemas.microsoft.com/office/drawing/2014/main" id="{EC3C4BDE-3309-8144-BF06-4DB275E58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377888" name="Text Box 32">
            <a:extLst>
              <a:ext uri="{FF2B5EF4-FFF2-40B4-BE49-F238E27FC236}">
                <a16:creationId xmlns:a16="http://schemas.microsoft.com/office/drawing/2014/main" id="{E8EE319A-FF47-EB49-BE08-953CE4D8B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377889" name="Text Box 33">
            <a:extLst>
              <a:ext uri="{FF2B5EF4-FFF2-40B4-BE49-F238E27FC236}">
                <a16:creationId xmlns:a16="http://schemas.microsoft.com/office/drawing/2014/main" id="{7203A83A-0B5A-B449-9D95-BE85BCF89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377890" name="Text Box 34">
            <a:extLst>
              <a:ext uri="{FF2B5EF4-FFF2-40B4-BE49-F238E27FC236}">
                <a16:creationId xmlns:a16="http://schemas.microsoft.com/office/drawing/2014/main" id="{149D8C53-A7B2-8840-8F04-769AF394E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377891" name="Text Box 35">
            <a:extLst>
              <a:ext uri="{FF2B5EF4-FFF2-40B4-BE49-F238E27FC236}">
                <a16:creationId xmlns:a16="http://schemas.microsoft.com/office/drawing/2014/main" id="{2FE6248C-EF4C-DC4A-A5A0-CF94D79EF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377892" name="Text Box 36">
            <a:extLst>
              <a:ext uri="{FF2B5EF4-FFF2-40B4-BE49-F238E27FC236}">
                <a16:creationId xmlns:a16="http://schemas.microsoft.com/office/drawing/2014/main" id="{5D1C1208-5A92-594F-AE1A-911E2BA71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22925"/>
            <a:ext cx="81645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chemeClr val="accent2"/>
                </a:solidFill>
              </a:rPr>
              <a:t>Next question coming …</a:t>
            </a:r>
          </a:p>
        </p:txBody>
      </p:sp>
      <p:pic>
        <p:nvPicPr>
          <p:cNvPr id="45093" name="Picture 37" descr="Flares_468x193">
            <a:extLst>
              <a:ext uri="{FF2B5EF4-FFF2-40B4-BE49-F238E27FC236}">
                <a16:creationId xmlns:a16="http://schemas.microsoft.com/office/drawing/2014/main" id="{9A889471-2E7B-D343-9DB6-96644B7E3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" t="4601" r="54491" b="13927"/>
          <a:stretch>
            <a:fillRect/>
          </a:stretch>
        </p:blipFill>
        <p:spPr bwMode="auto">
          <a:xfrm>
            <a:off x="2438400" y="1712913"/>
            <a:ext cx="5105400" cy="39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94" name="Line 38">
            <a:extLst>
              <a:ext uri="{FF2B5EF4-FFF2-40B4-BE49-F238E27FC236}">
                <a16:creationId xmlns:a16="http://schemas.microsoft.com/office/drawing/2014/main" id="{407FC470-BD70-FB4A-A760-A6D42B0D79D5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1371600"/>
            <a:ext cx="2209800" cy="1600200"/>
          </a:xfrm>
          <a:prstGeom prst="line">
            <a:avLst/>
          </a:prstGeom>
          <a:noFill/>
          <a:ln w="444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7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7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58" grpId="0" animBg="1"/>
      <p:bldP spid="377859" grpId="0" animBg="1"/>
      <p:bldP spid="377861" grpId="0" animBg="1"/>
      <p:bldP spid="377862" grpId="0"/>
      <p:bldP spid="377862" grpId="1"/>
      <p:bldP spid="377863" grpId="0" animBg="1"/>
      <p:bldP spid="377864" grpId="0" animBg="1"/>
      <p:bldP spid="377865" grpId="0" animBg="1"/>
      <p:bldP spid="377866" grpId="0" animBg="1"/>
      <p:bldP spid="377867" grpId="0" animBg="1"/>
      <p:bldP spid="377868" grpId="0" animBg="1"/>
      <p:bldP spid="377869" grpId="0" animBg="1"/>
      <p:bldP spid="377870" grpId="0" animBg="1"/>
      <p:bldP spid="377871" grpId="0" animBg="1"/>
      <p:bldP spid="377872" grpId="0" animBg="1"/>
      <p:bldP spid="377873" grpId="0" animBg="1"/>
      <p:bldP spid="377874" grpId="0" animBg="1"/>
      <p:bldP spid="377875" grpId="0" animBg="1"/>
      <p:bldP spid="377876" grpId="0" animBg="1"/>
      <p:bldP spid="377877" grpId="0" animBg="1"/>
      <p:bldP spid="377878" grpId="0" animBg="1"/>
      <p:bldP spid="377879" grpId="0" animBg="1"/>
      <p:bldP spid="377880" grpId="0" animBg="1"/>
      <p:bldP spid="377881" grpId="0" animBg="1"/>
      <p:bldP spid="377882" grpId="0" animBg="1"/>
      <p:bldP spid="377883" grpId="0" animBg="1"/>
      <p:bldP spid="377884" grpId="0" animBg="1"/>
      <p:bldP spid="377885" grpId="0" animBg="1"/>
      <p:bldP spid="377886" grpId="0" animBg="1"/>
      <p:bldP spid="377887" grpId="0" animBg="1"/>
      <p:bldP spid="377888" grpId="0" animBg="1"/>
      <p:bldP spid="377889" grpId="0" animBg="1"/>
      <p:bldP spid="377890" grpId="0" animBg="1"/>
      <p:bldP spid="377891" grpId="0" animBg="1"/>
      <p:bldP spid="377892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4562</TotalTime>
  <Words>982</Words>
  <Application>Microsoft Macintosh PowerPoint</Application>
  <PresentationFormat>On-screen Show (4:3)</PresentationFormat>
  <Paragraphs>352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Symbol</vt:lpstr>
      <vt:lpstr>Times</vt:lpstr>
      <vt:lpstr>Blank Presentation</vt:lpstr>
      <vt:lpstr>Setup:</vt:lpstr>
      <vt:lpstr>The 11 year solar cycle</vt:lpstr>
      <vt:lpstr>Solar maximum</vt:lpstr>
      <vt:lpstr>Prominences</vt:lpstr>
      <vt:lpstr>Solar flares</vt:lpstr>
      <vt:lpstr>Coronal mass ejection (CME) May or may not be associated with a solar flare If this matter hits earth, we get a ’magnetic storm’: aurora, power lines endangered,  radiation in the Van Allen belts</vt:lpstr>
      <vt:lpstr>Questions coming …</vt:lpstr>
      <vt:lpstr>Question 4 </vt:lpstr>
      <vt:lpstr>Question 5</vt:lpstr>
      <vt:lpstr>Question 6</vt:lpstr>
      <vt:lpstr>What if an eruption hits Earth?</vt:lpstr>
      <vt:lpstr>Aurora Borealis&amp; Australis</vt:lpstr>
      <vt:lpstr>Aurora Borealis&amp; Australis</vt:lpstr>
      <vt:lpstr>Green aurora</vt:lpstr>
      <vt:lpstr>Red aurora</vt:lpstr>
      <vt:lpstr>Tree rings and the solar cycle</vt:lpstr>
      <vt:lpstr>Questions coming …</vt:lpstr>
      <vt:lpstr>Question 7</vt:lpstr>
      <vt:lpstr>Question 8</vt:lpstr>
      <vt:lpstr>Question 9</vt:lpstr>
    </vt:vector>
  </TitlesOfParts>
  <Company>University of Mississippi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Sun</dc:title>
  <cp:lastModifiedBy>Tibor Torma</cp:lastModifiedBy>
  <cp:revision>141</cp:revision>
  <dcterms:modified xsi:type="dcterms:W3CDTF">2025-09-17T21:00:13Z</dcterms:modified>
</cp:coreProperties>
</file>