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90" r:id="rId2"/>
    <p:sldId id="477" r:id="rId3"/>
    <p:sldId id="539" r:id="rId4"/>
    <p:sldId id="491" r:id="rId5"/>
    <p:sldId id="542" r:id="rId6"/>
    <p:sldId id="484" r:id="rId7"/>
    <p:sldId id="485" r:id="rId8"/>
    <p:sldId id="540" r:id="rId9"/>
    <p:sldId id="522" r:id="rId10"/>
    <p:sldId id="486" r:id="rId11"/>
    <p:sldId id="487" r:id="rId12"/>
    <p:sldId id="490" r:id="rId13"/>
    <p:sldId id="492" r:id="rId14"/>
    <p:sldId id="523" r:id="rId15"/>
    <p:sldId id="533" r:id="rId16"/>
    <p:sldId id="541" r:id="rId17"/>
    <p:sldId id="543" r:id="rId18"/>
    <p:sldId id="544" r:id="rId19"/>
    <p:sldId id="500" r:id="rId20"/>
    <p:sldId id="501" r:id="rId21"/>
    <p:sldId id="591" r:id="rId22"/>
    <p:sldId id="521" r:id="rId23"/>
    <p:sldId id="545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0"/>
    <p:restoredTop sz="96318"/>
  </p:normalViewPr>
  <p:slideViewPr>
    <p:cSldViewPr>
      <p:cViewPr varScale="1">
        <p:scale>
          <a:sx n="176" d="100"/>
          <a:sy n="176" d="100"/>
        </p:scale>
        <p:origin x="216" y="1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49650E-06CB-7544-BCE9-C3C88D14D6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1418B5-A810-5A4C-9990-CEF7E9AC24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F6A71A88-75AB-0347-BC0C-BB3630E7258A}" type="datetimeFigureOut">
              <a:rPr lang="en-US"/>
              <a:pPr>
                <a:defRPr/>
              </a:pPr>
              <a:t>9/16/25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DCA7C2-C4BB-5C46-8FEF-A6DF409B06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3283F-2A80-9646-84D1-AA26B76CB4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0E0BFC-6185-414A-BA14-1C80492378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3679CB2-06A1-1A4D-B57B-8B9A594DAC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E6C1F3D-9EF8-D145-971F-317C512BA9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F3492438-F3CE-AF46-A3F1-7AEA282BF69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3D091563-EFAE-3641-A455-89DA55E30D9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559A12E5-7D3D-E64A-B99B-A545CE9629C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DADCC3A4-D846-484F-AB76-D690C36F26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CBDEEA-195A-3849-B3F5-70253EAA3E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5886E4EC-4E02-C244-9D4F-A116AECDE9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3D9557A-A898-D74A-B6FD-E035F419D602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DC974484-E148-D742-A052-D0F2485469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0E9E633-EAD7-D94C-993F-80283D65E0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4C0D6F37-A909-EF4D-AF7A-87ED51713E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2C92869E-0F15-5042-8F3F-B4650DCA89AE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29232539-FC79-244F-94DC-3260F07923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64189E3-DA4B-8243-85D9-4DFF84D06A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B8357753-04E6-724E-87FE-5CEB772549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7AF81311-A8E0-E543-BCCB-1A0C2011201A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3C802497-89C4-FC4D-B09E-74737C6CA2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B399DE2-D65C-EC46-A951-AC333E4ACA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61BA5190-06A2-4146-B861-7C465D0E08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CB91AA-2693-2945-B382-B5C1E6C635F4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97B06DB2-F3C0-7140-BE85-8D84C93649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81C7864-BB73-CE40-BF25-37970501EE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A55C028F-89C0-F840-8651-BD7069FA68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FC818AF-BE36-184C-B148-CCE75838744D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BF2938C3-48ED-444D-B0B1-26E7B128BE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38EE316A-7088-4147-89A1-A04CA58C48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2163ADBA-FBCA-724F-9EE1-60A7D52A33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C8188391-5ABA-0145-A497-E7FB7FED9C2E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A8F2ACA3-D34D-FE41-B56E-B749D8B7F3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EE00948-6A02-0B46-80E3-5B7363763E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7749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61BA5190-06A2-4146-B861-7C465D0E08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CB91AA-2693-2945-B382-B5C1E6C635F4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97B06DB2-F3C0-7140-BE85-8D84C93649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81C7864-BB73-CE40-BF25-37970501EE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7130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61BA5190-06A2-4146-B861-7C465D0E08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CB91AA-2693-2945-B382-B5C1E6C635F4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97B06DB2-F3C0-7140-BE85-8D84C93649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81C7864-BB73-CE40-BF25-37970501EE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2522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092DB19C-7B76-CE46-AE93-B34DBEC1AB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858B5A2-C6A5-A04F-817D-61841F55365B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6B3C7BFC-DB9B-364D-8171-50E462901D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BFADF897-48D3-9C46-BA95-7EEFA3A951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2CB6D7DB-8607-8E45-AB9A-D06482DF6B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07F6D6B-8D09-BA4E-844B-AF464EA26FE3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42F61512-0715-F447-9D4E-E05EF486E1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12EACCB-E610-584D-A393-1AFE792663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F5FBF93C-F373-8B4F-9266-649E6DA20C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A383CD1-CBF2-7442-89F2-DEFA1D15398D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392AC207-532A-5446-BC40-3DC5003E2B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D3A6843-1069-074C-BE7B-A2A9C1561F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2163ADBA-FBCA-724F-9EE1-60A7D52A33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C8188391-5ABA-0145-A497-E7FB7FED9C2E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A8F2ACA3-D34D-FE41-B56E-B749D8B7F3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EE00948-6A02-0B46-80E3-5B7363763E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7039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FF788CD8-D666-224C-ABC3-944CC394D6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EDE0B4-EAD1-8E4B-9BFE-AF30688F4844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14C61947-8E95-3C49-BEE5-2696BD6971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E396C1C-7343-9845-8B03-047A00615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9954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FF788CD8-D666-224C-ABC3-944CC394D6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EDE0B4-EAD1-8E4B-9BFE-AF30688F4844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14C61947-8E95-3C49-BEE5-2696BD6971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E396C1C-7343-9845-8B03-047A00615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6040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2163ADBA-FBCA-724F-9EE1-60A7D52A33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C8188391-5ABA-0145-A497-E7FB7FED9C2E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A8F2ACA3-D34D-FE41-B56E-B749D8B7F3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EE00948-6A02-0B46-80E3-5B7363763E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7178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054B9698-AE75-5046-A6BD-884B8327E9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9910F117-5BB1-974E-B00F-1D37DF2A719F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88F2CE04-9762-3B46-8C0A-7D0040F7CD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E5D7FD76-7397-7A49-9E8B-17E2CDBE87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054B9698-AE75-5046-A6BD-884B8327E9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9910F117-5BB1-974E-B00F-1D37DF2A719F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88F2CE04-9762-3B46-8C0A-7D0040F7CD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E5D7FD76-7397-7A49-9E8B-17E2CDBE87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1334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C53BCE2E-4BED-6E47-A2A9-9D2C2A2AD8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2637C83-9118-6143-8491-BEC60B21565C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D0A21661-EE6D-B343-9692-1C0C2EDFF5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EE9AA6D-DA7C-EC49-BBE0-1F3AF06E9E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64069490-E9C0-3445-8077-50754ACEC3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A4621C5-BD6D-7040-B980-26C1E8B2D08B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A3B3AA23-9E63-784D-A56D-5DA79E3819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55A628F-72FF-CE48-B61B-1BA837D71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2163ADBA-FBCA-724F-9EE1-60A7D52A33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C8188391-5ABA-0145-A497-E7FB7FED9C2E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A8F2ACA3-D34D-FE41-B56E-B749D8B7F3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EE00948-6A02-0B46-80E3-5B7363763E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9357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A7DC7B54-7BB3-6A4C-BBCE-702746B2E7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EEA7EC2-7C53-3F4E-A0B0-6447CD207716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D22DEE26-BBFF-8E43-A9E1-8FCE4903F0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2BA333D6-25EE-7047-981E-438A63776D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3ABB3F-C531-FA49-8D9D-964AB224A0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5C8A16-7D29-9D4C-82F1-1D75EEFB39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E1102A-A4C9-C046-8CD9-BE866B7E1F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8FA79-1C5F-114D-B84C-DAC98DA2AF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97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1CFA58-0DB6-9046-AB7E-101C3C1013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F16909-BE85-2249-9771-EA50396BCF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E46955-83B2-1C46-963C-E03F6B8FEA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676FE-7D0D-1B40-8D44-753464201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1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4CAA2D-9E0B-7C48-AFCC-349A8E6512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61F5D4-60EF-EA44-9376-B0401D9066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366442-75F7-1841-BEC3-C770677BE1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74AD4-F4E0-8B41-AA62-240FE44E44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55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B23D81-649B-6740-8C0E-6E36300CF3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DE774E-F4C3-2542-85E6-3A774C8A9D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DBF648-3250-A342-B131-E2C4CE4E82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192D9-3F2C-8F46-8B15-6A66D43DDE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75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5AEE21-E275-EC43-8B50-C3A370AE7B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6F28B7-F44E-8749-9E6D-D76AE7E032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415A90-2785-3742-A8B3-E7949CAAE5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B8E72-71D5-C34C-BD6C-FB8C81178B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00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68A52A-86F4-3745-9A6D-41505B4C2E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75E13F-C5AC-C045-AA03-5639735021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14C58E-DDE9-3048-9CFB-BCE6BCB4DF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623C13-B8F9-0244-BDDF-6BDB2FC275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38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D0CE058-DA4D-454F-9F71-FC7813C7F5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ADB237F-395E-EE41-8255-8FA828B1E5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6D188AA-DC74-014F-B878-AC62C63BE2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C4E574-C2F2-844F-BAED-02D74C4FCF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51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6E8A971-3119-894B-8595-9E60DC67EB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2EB37F8-4975-CF40-9A2C-B4431FF0C4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5FFCA6-ABBA-3A4C-86A3-3634F3CA4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3DBD4-C698-D04F-84DC-0B7181EA6A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25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4B3D65-A1D2-2D45-867D-3CE19EDBC5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B432641-BFDF-DF41-A552-25B6FC78AE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AD089F2-9A35-FA4B-BC6F-E7C7F1E007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13A62-96BC-B644-A6B7-6D0579E8E7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10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B5FF6E-5740-9645-97D3-1DBECC2959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795BAC-D173-3649-822D-F445801CF9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B27249-B01C-6242-8115-379F76A0C8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02C2E-DA0A-0647-8D56-D7AC934341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66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531966-5D72-E642-B463-C897DB8224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E42962-7995-FA4C-A30D-8DF0522D01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5D72C7-AD1E-4E45-AFED-2C5712194B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77482-DB6D-2046-8622-032BE4AE52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9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91AAACB-B897-7A4A-B393-6BD6D2980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803C113-450C-CA4C-879C-6B1768BDA7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328E60C-11D2-804A-A670-80E877B0B7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952CAE9-647E-4A42-9736-1450CDCDC8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730D97-9639-8348-8F4F-890C739237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4F78F0-8668-CD4A-8395-BBAD1C4861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gif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Put </a:t>
            </a:r>
            <a:r>
              <a:rPr lang="en-US" altLang="en-US" sz="2000">
                <a:solidFill>
                  <a:srgbClr val="FF3300"/>
                </a:solidFill>
              </a:rPr>
              <a:t>your</a:t>
            </a:r>
            <a:r>
              <a:rPr lang="en-US" altLang="en-US" sz="200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  ---  </a:t>
            </a:r>
            <a:r>
              <a:rPr lang="en-US" altLang="en-US" sz="1600" i="1">
                <a:solidFill>
                  <a:schemeClr val="accent2"/>
                </a:solidFill>
              </a:rPr>
              <a:t>(The last 4 digits of your OleMiss ID.)</a:t>
            </a:r>
            <a:endParaRPr lang="en-US" altLang="en-US" sz="2400" i="1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D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4267200"/>
            <a:ext cx="1219200" cy="3048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Text Box 1042">
            <a:extLst>
              <a:ext uri="{FF2B5EF4-FFF2-40B4-BE49-F238E27FC236}">
                <a16:creationId xmlns:a16="http://schemas.microsoft.com/office/drawing/2014/main" id="{B04EC775-92A3-D345-A539-B097080E2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119" y="5291021"/>
            <a:ext cx="4984750" cy="76944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Recall 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i="1" dirty="0"/>
              <a:t>Chapter 14</a:t>
            </a:r>
            <a:r>
              <a:rPr lang="en-US" altLang="en-US" sz="2000" i="1" dirty="0"/>
              <a:t>, The Sun,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466 – 487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F71D4486-019C-1046-8C8E-88238C604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6245" y="2673817"/>
            <a:ext cx="3505200" cy="1200329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• Labs: DS visit this week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        (weather permitting)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• No class on Friday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BD2BD2F7-B66D-714B-9DD9-45FD11D3CD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362200" cy="762000"/>
          </a:xfrm>
        </p:spPr>
        <p:txBody>
          <a:bodyPr/>
          <a:lstStyle/>
          <a:p>
            <a:pPr algn="l"/>
            <a:r>
              <a:rPr lang="en-US" altLang="en-US" b="1">
                <a:solidFill>
                  <a:srgbClr val="FF0000"/>
                </a:solidFill>
              </a:rPr>
              <a:t>Sunspots</a:t>
            </a:r>
            <a:endParaRPr lang="en-US" altLang="en-US"/>
          </a:p>
        </p:txBody>
      </p:sp>
      <p:pic>
        <p:nvPicPr>
          <p:cNvPr id="33794" name="Picture 3" descr="SunspotGroup_398x398">
            <a:extLst>
              <a:ext uri="{FF2B5EF4-FFF2-40B4-BE49-F238E27FC236}">
                <a16:creationId xmlns:a16="http://schemas.microsoft.com/office/drawing/2014/main" id="{645C2B4C-C281-FA4F-A28D-3897D30E1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4" t="19054" r="42604" b="42604"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4">
            <a:extLst>
              <a:ext uri="{FF2B5EF4-FFF2-40B4-BE49-F238E27FC236}">
                <a16:creationId xmlns:a16="http://schemas.microsoft.com/office/drawing/2014/main" id="{3CC70C77-1156-0645-ADE2-9EA8369F2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950" y="2133600"/>
            <a:ext cx="14589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Umbra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i="1"/>
              <a:t>(4000 K)</a:t>
            </a:r>
          </a:p>
        </p:txBody>
      </p:sp>
      <p:sp>
        <p:nvSpPr>
          <p:cNvPr id="33796" name="Text Box 5">
            <a:extLst>
              <a:ext uri="{FF2B5EF4-FFF2-40B4-BE49-F238E27FC236}">
                <a16:creationId xmlns:a16="http://schemas.microsoft.com/office/drawing/2014/main" id="{B275E6B6-5602-3945-A230-21634BF31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133600"/>
            <a:ext cx="20129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Penumbra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i="1"/>
              <a:t>(5000 K)</a:t>
            </a:r>
            <a:endParaRPr lang="en-US" altLang="en-US" sz="2400" b="1"/>
          </a:p>
        </p:txBody>
      </p:sp>
      <p:sp>
        <p:nvSpPr>
          <p:cNvPr id="33797" name="Line 6">
            <a:extLst>
              <a:ext uri="{FF2B5EF4-FFF2-40B4-BE49-F238E27FC236}">
                <a16:creationId xmlns:a16="http://schemas.microsoft.com/office/drawing/2014/main" id="{8E716876-D2BA-E84E-94D6-A76B0244EF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200400"/>
            <a:ext cx="609600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Line 7">
            <a:extLst>
              <a:ext uri="{FF2B5EF4-FFF2-40B4-BE49-F238E27FC236}">
                <a16:creationId xmlns:a16="http://schemas.microsoft.com/office/drawing/2014/main" id="{ABAB0084-EAB5-BC42-8D6E-8B2FD68C2A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124200"/>
            <a:ext cx="1219200" cy="1600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Line 8">
            <a:extLst>
              <a:ext uri="{FF2B5EF4-FFF2-40B4-BE49-F238E27FC236}">
                <a16:creationId xmlns:a16="http://schemas.microsoft.com/office/drawing/2014/main" id="{0F1D0EFD-7AFF-F346-9630-7D4D56B191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3200400"/>
            <a:ext cx="1981200" cy="1676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Text Box 9">
            <a:extLst>
              <a:ext uri="{FF2B5EF4-FFF2-40B4-BE49-F238E27FC236}">
                <a16:creationId xmlns:a16="http://schemas.microsoft.com/office/drawing/2014/main" id="{8796CA26-CC2B-5248-AC5B-73516BF1E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04800"/>
            <a:ext cx="2373313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Undisturbed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photosphere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i="1"/>
              <a:t>(6000 K)</a:t>
            </a:r>
          </a:p>
        </p:txBody>
      </p:sp>
      <p:sp>
        <p:nvSpPr>
          <p:cNvPr id="33801" name="Line 10">
            <a:extLst>
              <a:ext uri="{FF2B5EF4-FFF2-40B4-BE49-F238E27FC236}">
                <a16:creationId xmlns:a16="http://schemas.microsoft.com/office/drawing/2014/main" id="{82CDDD57-DFD0-AD49-A076-854F3E83F1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13716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Text Box 11">
            <a:extLst>
              <a:ext uri="{FF2B5EF4-FFF2-40B4-BE49-F238E27FC236}">
                <a16:creationId xmlns:a16="http://schemas.microsoft.com/office/drawing/2014/main" id="{712EF835-E0BC-EE4B-862C-14BB025C9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76" y="1600200"/>
            <a:ext cx="1984838" cy="45243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 b="1" i="1">
                <a:highlight>
                  <a:srgbClr val="FFFF00"/>
                </a:highlight>
                <a:latin typeface="Arial" panose="020B0604020202020204" pitchFamily="34" charset="0"/>
              </a:rPr>
              <a:t>“</a:t>
            </a:r>
            <a:r>
              <a:rPr lang="en-US" altLang="ja-JP" sz="2400" b="1" i="1" dirty="0">
                <a:highlight>
                  <a:srgbClr val="FFFF00"/>
                </a:highlight>
              </a:rPr>
              <a:t>Cold spots</a:t>
            </a:r>
            <a:r>
              <a:rPr lang="ja-JP" altLang="en-US" sz="2400" b="1" i="1">
                <a:highlight>
                  <a:srgbClr val="FFFF00"/>
                </a:highlight>
                <a:latin typeface="Arial" panose="020B0604020202020204" pitchFamily="34" charset="0"/>
              </a:rPr>
              <a:t>”</a:t>
            </a:r>
            <a:endParaRPr lang="en-US" altLang="ja-JP" sz="2400" b="1" i="1" dirty="0">
              <a:highlight>
                <a:srgbClr val="FFFF00"/>
              </a:highlight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highlight>
                  <a:srgbClr val="FFFF00"/>
                </a:highlight>
              </a:rPr>
              <a:t>in the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highlight>
                  <a:srgbClr val="FFFF00"/>
                </a:highlight>
              </a:rPr>
              <a:t>photosphere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i="1" dirty="0">
              <a:highlight>
                <a:srgbClr val="FFFF00"/>
              </a:highlight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highlight>
                  <a:srgbClr val="FFFF00"/>
                </a:highlight>
              </a:rPr>
              <a:t>where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i="1" dirty="0">
              <a:highlight>
                <a:srgbClr val="FFFF00"/>
              </a:highlight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highlight>
                  <a:srgbClr val="FFFF00"/>
                </a:highlight>
              </a:rPr>
              <a:t>convection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highlight>
                  <a:srgbClr val="FFFF00"/>
                </a:highlight>
              </a:rPr>
              <a:t>is stopped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i="1" dirty="0">
              <a:highlight>
                <a:srgbClr val="FFFF00"/>
              </a:highlight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highlight>
                  <a:srgbClr val="FFFF00"/>
                </a:highlight>
              </a:rPr>
              <a:t>by the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highlight>
                  <a:srgbClr val="FFFF00"/>
                </a:highlight>
              </a:rPr>
              <a:t>strong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highlight>
                  <a:srgbClr val="FFFF00"/>
                </a:highlight>
              </a:rPr>
              <a:t>magnetic field</a:t>
            </a:r>
            <a:endParaRPr lang="en-US" altLang="en-US" sz="2400" b="1" dirty="0">
              <a:highlight>
                <a:srgbClr val="FFFF00"/>
              </a:highlight>
            </a:endParaRPr>
          </a:p>
        </p:txBody>
      </p:sp>
      <p:pic>
        <p:nvPicPr>
          <p:cNvPr id="33803" name="Picture 12">
            <a:extLst>
              <a:ext uri="{FF2B5EF4-FFF2-40B4-BE49-F238E27FC236}">
                <a16:creationId xmlns:a16="http://schemas.microsoft.com/office/drawing/2014/main" id="{77330849-3E45-E74D-82ED-84DEB7EB5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3" descr="SunsSpotMovie">
            <a:extLst>
              <a:ext uri="{FF2B5EF4-FFF2-40B4-BE49-F238E27FC236}">
                <a16:creationId xmlns:a16="http://schemas.microsoft.com/office/drawing/2014/main" id="{91F85F51-E240-8F4E-AFFC-37665A03E3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C6FA02E5-ACC9-EF4C-851B-7BD39E3FE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524000" cy="838200"/>
          </a:xfrm>
        </p:spPr>
        <p:txBody>
          <a:bodyPr/>
          <a:lstStyle/>
          <a:p>
            <a:r>
              <a:rPr lang="en-US" altLang="en-US" sz="800">
                <a:solidFill>
                  <a:srgbClr val="00CC00"/>
                </a:solidFill>
              </a:rPr>
              <a:t>Sunspot details</a:t>
            </a:r>
            <a:endParaRPr lang="en-US" altLang="en-US"/>
          </a:p>
        </p:txBody>
      </p:sp>
      <p:pic>
        <p:nvPicPr>
          <p:cNvPr id="35842" name="Picture 3" descr="SunspoCloseUp">
            <a:extLst>
              <a:ext uri="{FF2B5EF4-FFF2-40B4-BE49-F238E27FC236}">
                <a16:creationId xmlns:a16="http://schemas.microsoft.com/office/drawing/2014/main" id="{28C34AFD-CD99-4C45-A574-6E2AE5D91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" t="24754" r="3401" b="63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8BDAA2C-2226-B24D-B4AF-BC2AF58093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Text Box 2">
            <a:extLst>
              <a:ext uri="{FF2B5EF4-FFF2-40B4-BE49-F238E27FC236}">
                <a16:creationId xmlns:a16="http://schemas.microsoft.com/office/drawing/2014/main" id="{6F5492BF-889F-A84A-9A64-2066B176E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29731" name="Text Box 3">
            <a:extLst>
              <a:ext uri="{FF2B5EF4-FFF2-40B4-BE49-F238E27FC236}">
                <a16:creationId xmlns:a16="http://schemas.microsoft.com/office/drawing/2014/main" id="{BBB33059-893F-E143-9854-6C6EBA8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6D9DC6F9-F43E-6248-94EC-6166A2A85A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7 </a:t>
            </a:r>
          </a:p>
        </p:txBody>
      </p:sp>
      <p:sp>
        <p:nvSpPr>
          <p:cNvPr id="329733" name="Text Box 5">
            <a:extLst>
              <a:ext uri="{FF2B5EF4-FFF2-40B4-BE49-F238E27FC236}">
                <a16:creationId xmlns:a16="http://schemas.microsoft.com/office/drawing/2014/main" id="{112A455E-FF41-4E43-B310-DC31FF74E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29734" name="Text Box 6">
            <a:extLst>
              <a:ext uri="{FF2B5EF4-FFF2-40B4-BE49-F238E27FC236}">
                <a16:creationId xmlns:a16="http://schemas.microsoft.com/office/drawing/2014/main" id="{B5093B5A-71E2-9440-B9B4-44D33CBE2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85938"/>
            <a:ext cx="88392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What are sunspots?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Regions on the Sun, hotter than the photosphere.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Regions on the Sun, composed of dark substances.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Regions on the Sun, colder than the photosphere.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Holes in the surface of the Sun where we see deep into the Sun.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Clouds floating over the photosphere.</a:t>
            </a:r>
          </a:p>
        </p:txBody>
      </p:sp>
      <p:sp>
        <p:nvSpPr>
          <p:cNvPr id="329735" name="Text Box 7">
            <a:extLst>
              <a:ext uri="{FF2B5EF4-FFF2-40B4-BE49-F238E27FC236}">
                <a16:creationId xmlns:a16="http://schemas.microsoft.com/office/drawing/2014/main" id="{F2BDC970-08B5-E84B-962B-4AB586C8D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29736" name="Text Box 8">
            <a:extLst>
              <a:ext uri="{FF2B5EF4-FFF2-40B4-BE49-F238E27FC236}">
                <a16:creationId xmlns:a16="http://schemas.microsoft.com/office/drawing/2014/main" id="{E22EFEF6-11C3-3F41-8376-0B635817C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29737" name="Text Box 9">
            <a:extLst>
              <a:ext uri="{FF2B5EF4-FFF2-40B4-BE49-F238E27FC236}">
                <a16:creationId xmlns:a16="http://schemas.microsoft.com/office/drawing/2014/main" id="{6EE44B1C-1BAE-1347-BFA8-675DAC1EB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29738" name="Text Box 10">
            <a:extLst>
              <a:ext uri="{FF2B5EF4-FFF2-40B4-BE49-F238E27FC236}">
                <a16:creationId xmlns:a16="http://schemas.microsoft.com/office/drawing/2014/main" id="{E7E2CA4E-9FCF-834A-BFF9-F3F744C35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29739" name="Text Box 11">
            <a:extLst>
              <a:ext uri="{FF2B5EF4-FFF2-40B4-BE49-F238E27FC236}">
                <a16:creationId xmlns:a16="http://schemas.microsoft.com/office/drawing/2014/main" id="{792E80FA-322A-EA47-A4CC-24BF60C5D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29740" name="Text Box 12">
            <a:extLst>
              <a:ext uri="{FF2B5EF4-FFF2-40B4-BE49-F238E27FC236}">
                <a16:creationId xmlns:a16="http://schemas.microsoft.com/office/drawing/2014/main" id="{89CD8C86-A6F0-5B43-BA92-E26AED818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29741" name="Text Box 13">
            <a:extLst>
              <a:ext uri="{FF2B5EF4-FFF2-40B4-BE49-F238E27FC236}">
                <a16:creationId xmlns:a16="http://schemas.microsoft.com/office/drawing/2014/main" id="{C1D86719-18E5-6149-900C-C7A15F5E2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29742" name="Text Box 14">
            <a:extLst>
              <a:ext uri="{FF2B5EF4-FFF2-40B4-BE49-F238E27FC236}">
                <a16:creationId xmlns:a16="http://schemas.microsoft.com/office/drawing/2014/main" id="{9E242D69-D3ED-7549-A624-572A3386C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29743" name="Text Box 15">
            <a:extLst>
              <a:ext uri="{FF2B5EF4-FFF2-40B4-BE49-F238E27FC236}">
                <a16:creationId xmlns:a16="http://schemas.microsoft.com/office/drawing/2014/main" id="{8C2B6313-581A-B84B-9296-4042B6B16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29744" name="Text Box 16">
            <a:extLst>
              <a:ext uri="{FF2B5EF4-FFF2-40B4-BE49-F238E27FC236}">
                <a16:creationId xmlns:a16="http://schemas.microsoft.com/office/drawing/2014/main" id="{8FB587F1-1B52-4B48-897C-5A23566DB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29745" name="Text Box 17">
            <a:extLst>
              <a:ext uri="{FF2B5EF4-FFF2-40B4-BE49-F238E27FC236}">
                <a16:creationId xmlns:a16="http://schemas.microsoft.com/office/drawing/2014/main" id="{0917CD42-3B9C-D04F-9E3B-91C24B16C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29746" name="Text Box 18">
            <a:extLst>
              <a:ext uri="{FF2B5EF4-FFF2-40B4-BE49-F238E27FC236}">
                <a16:creationId xmlns:a16="http://schemas.microsoft.com/office/drawing/2014/main" id="{381F545B-91B7-754C-A1B2-8968C08F0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29747" name="Text Box 19">
            <a:extLst>
              <a:ext uri="{FF2B5EF4-FFF2-40B4-BE49-F238E27FC236}">
                <a16:creationId xmlns:a16="http://schemas.microsoft.com/office/drawing/2014/main" id="{76CF9706-711B-9F4F-B37E-8291B476A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29748" name="Text Box 20">
            <a:extLst>
              <a:ext uri="{FF2B5EF4-FFF2-40B4-BE49-F238E27FC236}">
                <a16:creationId xmlns:a16="http://schemas.microsoft.com/office/drawing/2014/main" id="{E3B5A393-004A-2D44-8898-5113F7F5B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29749" name="Text Box 21">
            <a:extLst>
              <a:ext uri="{FF2B5EF4-FFF2-40B4-BE49-F238E27FC236}">
                <a16:creationId xmlns:a16="http://schemas.microsoft.com/office/drawing/2014/main" id="{14ED45EB-A410-8440-885F-12C2E1B0B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9750" name="Text Box 22">
            <a:extLst>
              <a:ext uri="{FF2B5EF4-FFF2-40B4-BE49-F238E27FC236}">
                <a16:creationId xmlns:a16="http://schemas.microsoft.com/office/drawing/2014/main" id="{5B953170-D1B9-2C49-9D40-8769AA350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29751" name="Text Box 23">
            <a:extLst>
              <a:ext uri="{FF2B5EF4-FFF2-40B4-BE49-F238E27FC236}">
                <a16:creationId xmlns:a16="http://schemas.microsoft.com/office/drawing/2014/main" id="{9DC97E63-BA74-214D-B2FD-94054C82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29752" name="Text Box 24">
            <a:extLst>
              <a:ext uri="{FF2B5EF4-FFF2-40B4-BE49-F238E27FC236}">
                <a16:creationId xmlns:a16="http://schemas.microsoft.com/office/drawing/2014/main" id="{FE193BEF-EC69-5B48-8568-95902DFDC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29753" name="Text Box 25">
            <a:extLst>
              <a:ext uri="{FF2B5EF4-FFF2-40B4-BE49-F238E27FC236}">
                <a16:creationId xmlns:a16="http://schemas.microsoft.com/office/drawing/2014/main" id="{2776C92A-9A3E-8B46-B10D-7510754DF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29754" name="Text Box 26">
            <a:extLst>
              <a:ext uri="{FF2B5EF4-FFF2-40B4-BE49-F238E27FC236}">
                <a16:creationId xmlns:a16="http://schemas.microsoft.com/office/drawing/2014/main" id="{6A334120-2348-284A-ACB3-29D9A2A5B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29755" name="Text Box 27">
            <a:extLst>
              <a:ext uri="{FF2B5EF4-FFF2-40B4-BE49-F238E27FC236}">
                <a16:creationId xmlns:a16="http://schemas.microsoft.com/office/drawing/2014/main" id="{9B5691F8-963B-6C49-BE76-16D0C00CF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29756" name="Text Box 28">
            <a:extLst>
              <a:ext uri="{FF2B5EF4-FFF2-40B4-BE49-F238E27FC236}">
                <a16:creationId xmlns:a16="http://schemas.microsoft.com/office/drawing/2014/main" id="{2214C132-930E-3B49-8E21-35B9BC223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29757" name="Text Box 29">
            <a:extLst>
              <a:ext uri="{FF2B5EF4-FFF2-40B4-BE49-F238E27FC236}">
                <a16:creationId xmlns:a16="http://schemas.microsoft.com/office/drawing/2014/main" id="{902EC23A-7EF9-A344-BDFB-9068CC88B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29758" name="Text Box 30">
            <a:extLst>
              <a:ext uri="{FF2B5EF4-FFF2-40B4-BE49-F238E27FC236}">
                <a16:creationId xmlns:a16="http://schemas.microsoft.com/office/drawing/2014/main" id="{ECF395D6-6337-3243-BCE7-FD76C4D01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29759" name="Text Box 31">
            <a:extLst>
              <a:ext uri="{FF2B5EF4-FFF2-40B4-BE49-F238E27FC236}">
                <a16:creationId xmlns:a16="http://schemas.microsoft.com/office/drawing/2014/main" id="{82925B1B-EA7F-444D-BF12-956C5E977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29760" name="Text Box 32">
            <a:extLst>
              <a:ext uri="{FF2B5EF4-FFF2-40B4-BE49-F238E27FC236}">
                <a16:creationId xmlns:a16="http://schemas.microsoft.com/office/drawing/2014/main" id="{5DCE9C85-957D-6146-ADAF-87D744022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29761" name="Text Box 33">
            <a:extLst>
              <a:ext uri="{FF2B5EF4-FFF2-40B4-BE49-F238E27FC236}">
                <a16:creationId xmlns:a16="http://schemas.microsoft.com/office/drawing/2014/main" id="{440B6DD0-FDCF-3042-BE9C-EA40F2CC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29762" name="Text Box 34">
            <a:extLst>
              <a:ext uri="{FF2B5EF4-FFF2-40B4-BE49-F238E27FC236}">
                <a16:creationId xmlns:a16="http://schemas.microsoft.com/office/drawing/2014/main" id="{70CBE849-027C-8141-BC70-2F5857CE9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29763" name="Text Box 35">
            <a:extLst>
              <a:ext uri="{FF2B5EF4-FFF2-40B4-BE49-F238E27FC236}">
                <a16:creationId xmlns:a16="http://schemas.microsoft.com/office/drawing/2014/main" id="{5072C066-D896-F14C-AE2C-8DE42D42A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29764" name="Text Box 36">
            <a:extLst>
              <a:ext uri="{FF2B5EF4-FFF2-40B4-BE49-F238E27FC236}">
                <a16:creationId xmlns:a16="http://schemas.microsoft.com/office/drawing/2014/main" id="{BB3802C5-EC2E-D54E-A8CA-750FC3DBD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0" grpId="0" animBg="1"/>
      <p:bldP spid="329731" grpId="0" animBg="1"/>
      <p:bldP spid="329733" grpId="0" animBg="1"/>
      <p:bldP spid="329734" grpId="0"/>
      <p:bldP spid="329734" grpId="1"/>
      <p:bldP spid="329735" grpId="0" animBg="1"/>
      <p:bldP spid="329736" grpId="0" animBg="1"/>
      <p:bldP spid="329737" grpId="0" animBg="1"/>
      <p:bldP spid="329738" grpId="0" animBg="1"/>
      <p:bldP spid="329739" grpId="0" animBg="1"/>
      <p:bldP spid="329740" grpId="0" animBg="1"/>
      <p:bldP spid="329741" grpId="0" animBg="1"/>
      <p:bldP spid="329742" grpId="0" animBg="1"/>
      <p:bldP spid="329743" grpId="0" animBg="1"/>
      <p:bldP spid="329744" grpId="0" animBg="1"/>
      <p:bldP spid="329745" grpId="0" animBg="1"/>
      <p:bldP spid="329746" grpId="0" animBg="1"/>
      <p:bldP spid="329747" grpId="0" animBg="1"/>
      <p:bldP spid="329748" grpId="0" animBg="1"/>
      <p:bldP spid="329749" grpId="0" animBg="1"/>
      <p:bldP spid="329750" grpId="0" animBg="1"/>
      <p:bldP spid="329751" grpId="0" animBg="1"/>
      <p:bldP spid="329752" grpId="0" animBg="1"/>
      <p:bldP spid="329753" grpId="0" animBg="1"/>
      <p:bldP spid="329754" grpId="0" animBg="1"/>
      <p:bldP spid="329755" grpId="0" animBg="1"/>
      <p:bldP spid="329756" grpId="0" animBg="1"/>
      <p:bldP spid="329757" grpId="0" animBg="1"/>
      <p:bldP spid="329758" grpId="0" animBg="1"/>
      <p:bldP spid="329759" grpId="0" animBg="1"/>
      <p:bldP spid="329760" grpId="0" animBg="1"/>
      <p:bldP spid="329761" grpId="0" animBg="1"/>
      <p:bldP spid="329762" grpId="0" animBg="1"/>
      <p:bldP spid="329763" grpId="0" animBg="1"/>
      <p:bldP spid="3297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Text Box 2">
            <a:extLst>
              <a:ext uri="{FF2B5EF4-FFF2-40B4-BE49-F238E27FC236}">
                <a16:creationId xmlns:a16="http://schemas.microsoft.com/office/drawing/2014/main" id="{CDA0EFD8-7B95-1648-B67D-61BD728E3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01411" name="Text Box 3">
            <a:extLst>
              <a:ext uri="{FF2B5EF4-FFF2-40B4-BE49-F238E27FC236}">
                <a16:creationId xmlns:a16="http://schemas.microsoft.com/office/drawing/2014/main" id="{DA78BEC5-5B81-854E-92BF-7972C85BA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26D07DAC-8711-8B4B-AD0C-64A335AE87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8 </a:t>
            </a:r>
          </a:p>
        </p:txBody>
      </p:sp>
      <p:sp>
        <p:nvSpPr>
          <p:cNvPr id="401413" name="Text Box 5">
            <a:extLst>
              <a:ext uri="{FF2B5EF4-FFF2-40B4-BE49-F238E27FC236}">
                <a16:creationId xmlns:a16="http://schemas.microsoft.com/office/drawing/2014/main" id="{C2AD1C43-75AE-4240-A466-CD75DE593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401414" name="Text Box 6">
            <a:extLst>
              <a:ext uri="{FF2B5EF4-FFF2-40B4-BE49-F238E27FC236}">
                <a16:creationId xmlns:a16="http://schemas.microsoft.com/office/drawing/2014/main" id="{AF1820B1-BC1B-7041-85BA-83F508346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401415" name="Text Box 7">
            <a:extLst>
              <a:ext uri="{FF2B5EF4-FFF2-40B4-BE49-F238E27FC236}">
                <a16:creationId xmlns:a16="http://schemas.microsoft.com/office/drawing/2014/main" id="{43E50414-1698-E04F-A647-6A4340C85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01416" name="Text Box 8">
            <a:extLst>
              <a:ext uri="{FF2B5EF4-FFF2-40B4-BE49-F238E27FC236}">
                <a16:creationId xmlns:a16="http://schemas.microsoft.com/office/drawing/2014/main" id="{4B549F42-E045-8C44-86D9-5858FE4B0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01417" name="Text Box 9">
            <a:extLst>
              <a:ext uri="{FF2B5EF4-FFF2-40B4-BE49-F238E27FC236}">
                <a16:creationId xmlns:a16="http://schemas.microsoft.com/office/drawing/2014/main" id="{7D506B61-F4EA-F341-B709-D55E62438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325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01418" name="Text Box 10">
            <a:extLst>
              <a:ext uri="{FF2B5EF4-FFF2-40B4-BE49-F238E27FC236}">
                <a16:creationId xmlns:a16="http://schemas.microsoft.com/office/drawing/2014/main" id="{8CF60487-E644-2643-AF54-1F9417600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01419" name="Text Box 11">
            <a:extLst>
              <a:ext uri="{FF2B5EF4-FFF2-40B4-BE49-F238E27FC236}">
                <a16:creationId xmlns:a16="http://schemas.microsoft.com/office/drawing/2014/main" id="{EA253D17-4DC3-2548-B3CA-27511A34A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01420" name="Text Box 12">
            <a:extLst>
              <a:ext uri="{FF2B5EF4-FFF2-40B4-BE49-F238E27FC236}">
                <a16:creationId xmlns:a16="http://schemas.microsoft.com/office/drawing/2014/main" id="{7553CBC3-AC75-644A-B9E7-034DDD4BF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01421" name="Text Box 13">
            <a:extLst>
              <a:ext uri="{FF2B5EF4-FFF2-40B4-BE49-F238E27FC236}">
                <a16:creationId xmlns:a16="http://schemas.microsoft.com/office/drawing/2014/main" id="{7475DF9F-61A0-A44F-B741-E0612AC67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01422" name="Text Box 14">
            <a:extLst>
              <a:ext uri="{FF2B5EF4-FFF2-40B4-BE49-F238E27FC236}">
                <a16:creationId xmlns:a16="http://schemas.microsoft.com/office/drawing/2014/main" id="{CA0C3296-C3F2-6740-8E08-006A07DCA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01423" name="Text Box 15">
            <a:extLst>
              <a:ext uri="{FF2B5EF4-FFF2-40B4-BE49-F238E27FC236}">
                <a16:creationId xmlns:a16="http://schemas.microsoft.com/office/drawing/2014/main" id="{26DEC31C-854E-8341-96FA-336A29EDE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01424" name="Text Box 16">
            <a:extLst>
              <a:ext uri="{FF2B5EF4-FFF2-40B4-BE49-F238E27FC236}">
                <a16:creationId xmlns:a16="http://schemas.microsoft.com/office/drawing/2014/main" id="{8708E287-FD6E-3A42-BC23-7BE1636BD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01425" name="Text Box 17">
            <a:extLst>
              <a:ext uri="{FF2B5EF4-FFF2-40B4-BE49-F238E27FC236}">
                <a16:creationId xmlns:a16="http://schemas.microsoft.com/office/drawing/2014/main" id="{E59E9CE4-6576-E143-9D6B-A1C100296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01426" name="Text Box 18">
            <a:extLst>
              <a:ext uri="{FF2B5EF4-FFF2-40B4-BE49-F238E27FC236}">
                <a16:creationId xmlns:a16="http://schemas.microsoft.com/office/drawing/2014/main" id="{A990A2EA-8142-9D42-BC03-AF6103686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01427" name="Text Box 19">
            <a:extLst>
              <a:ext uri="{FF2B5EF4-FFF2-40B4-BE49-F238E27FC236}">
                <a16:creationId xmlns:a16="http://schemas.microsoft.com/office/drawing/2014/main" id="{3A697796-3A90-3448-8C8F-7B8EFD7DD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1428" name="Text Box 20">
            <a:extLst>
              <a:ext uri="{FF2B5EF4-FFF2-40B4-BE49-F238E27FC236}">
                <a16:creationId xmlns:a16="http://schemas.microsoft.com/office/drawing/2014/main" id="{2A661837-E784-F645-AA43-957C4F4F0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401429" name="Text Box 21">
            <a:extLst>
              <a:ext uri="{FF2B5EF4-FFF2-40B4-BE49-F238E27FC236}">
                <a16:creationId xmlns:a16="http://schemas.microsoft.com/office/drawing/2014/main" id="{3BD5F59F-7796-374B-B68B-E3E7FF041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401430" name="Text Box 22">
            <a:extLst>
              <a:ext uri="{FF2B5EF4-FFF2-40B4-BE49-F238E27FC236}">
                <a16:creationId xmlns:a16="http://schemas.microsoft.com/office/drawing/2014/main" id="{365A93CF-8BBC-2D4A-A666-C6B0BAD3A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401431" name="Text Box 23">
            <a:extLst>
              <a:ext uri="{FF2B5EF4-FFF2-40B4-BE49-F238E27FC236}">
                <a16:creationId xmlns:a16="http://schemas.microsoft.com/office/drawing/2014/main" id="{59D8F9BB-15E4-3C48-882A-DC59F14D4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401432" name="Text Box 24">
            <a:extLst>
              <a:ext uri="{FF2B5EF4-FFF2-40B4-BE49-F238E27FC236}">
                <a16:creationId xmlns:a16="http://schemas.microsoft.com/office/drawing/2014/main" id="{6778374D-B49A-0B44-A463-AE56A009E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401433" name="Text Box 25">
            <a:extLst>
              <a:ext uri="{FF2B5EF4-FFF2-40B4-BE49-F238E27FC236}">
                <a16:creationId xmlns:a16="http://schemas.microsoft.com/office/drawing/2014/main" id="{8725C4FD-5006-2B40-A05D-F3DD2F430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401434" name="Text Box 26">
            <a:extLst>
              <a:ext uri="{FF2B5EF4-FFF2-40B4-BE49-F238E27FC236}">
                <a16:creationId xmlns:a16="http://schemas.microsoft.com/office/drawing/2014/main" id="{91C6980D-976D-6345-8CBC-90C4F46AA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401435" name="Text Box 27">
            <a:extLst>
              <a:ext uri="{FF2B5EF4-FFF2-40B4-BE49-F238E27FC236}">
                <a16:creationId xmlns:a16="http://schemas.microsoft.com/office/drawing/2014/main" id="{E72A5AE2-6B28-4A4C-A1D2-16FEF2E20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401436" name="Text Box 28">
            <a:extLst>
              <a:ext uri="{FF2B5EF4-FFF2-40B4-BE49-F238E27FC236}">
                <a16:creationId xmlns:a16="http://schemas.microsoft.com/office/drawing/2014/main" id="{F43FA321-9BB8-FB49-8ACA-D5581759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401437" name="Text Box 29">
            <a:extLst>
              <a:ext uri="{FF2B5EF4-FFF2-40B4-BE49-F238E27FC236}">
                <a16:creationId xmlns:a16="http://schemas.microsoft.com/office/drawing/2014/main" id="{BC5487BD-12A4-7141-8CA7-74AB570F7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401439" name="Text Box 31">
            <a:extLst>
              <a:ext uri="{FF2B5EF4-FFF2-40B4-BE49-F238E27FC236}">
                <a16:creationId xmlns:a16="http://schemas.microsoft.com/office/drawing/2014/main" id="{FFB3930C-D7D2-2842-BC04-E835DE4C4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5400"/>
            <a:ext cx="861060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What causes the sunspots?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The magnetic fields of the Sun deflects sunlight from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    the spots, so they appear dark.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The magnetic field of the Sun channels dark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     substances into sunspots.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The magnetic field of the Sun stops hot bubbles of gas  from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     rising, causing the region to cool off.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The gravity of the Sun heats up the gas, which burns quickly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    and the remaining ashes are dark.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The shadow of the Moon is cast on the Sun, covering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    dark regions.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1C9C1C-7C1B-C941-ADBF-F7E789CE59E6}"/>
              </a:ext>
            </a:extLst>
          </p:cNvPr>
          <p:cNvSpPr txBox="1"/>
          <p:nvPr/>
        </p:nvSpPr>
        <p:spPr>
          <a:xfrm>
            <a:off x="0" y="25569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(45)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88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01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01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0" grpId="0" animBg="1"/>
      <p:bldP spid="401411" grpId="0" animBg="1"/>
      <p:bldP spid="401413" grpId="0" animBg="1"/>
      <p:bldP spid="401414" grpId="0" animBg="1"/>
      <p:bldP spid="401415" grpId="0" animBg="1"/>
      <p:bldP spid="401416" grpId="0" animBg="1"/>
      <p:bldP spid="401417" grpId="0" animBg="1"/>
      <p:bldP spid="401418" grpId="0" animBg="1"/>
      <p:bldP spid="401419" grpId="0" animBg="1"/>
      <p:bldP spid="401420" grpId="0" animBg="1"/>
      <p:bldP spid="401421" grpId="0" animBg="1"/>
      <p:bldP spid="401422" grpId="0" animBg="1"/>
      <p:bldP spid="401423" grpId="0" animBg="1"/>
      <p:bldP spid="401424" grpId="0" animBg="1"/>
      <p:bldP spid="401425" grpId="0" animBg="1"/>
      <p:bldP spid="401426" grpId="0" animBg="1"/>
      <p:bldP spid="401427" grpId="0" animBg="1"/>
      <p:bldP spid="401428" grpId="0" animBg="1"/>
      <p:bldP spid="401429" grpId="0" animBg="1"/>
      <p:bldP spid="401430" grpId="0" animBg="1"/>
      <p:bldP spid="401431" grpId="0" animBg="1"/>
      <p:bldP spid="401432" grpId="0" animBg="1"/>
      <p:bldP spid="401433" grpId="0" animBg="1"/>
      <p:bldP spid="401434" grpId="0" animBg="1"/>
      <p:bldP spid="401435" grpId="0" animBg="1"/>
      <p:bldP spid="401436" grpId="0" animBg="1"/>
      <p:bldP spid="401437" grpId="0" animBg="1"/>
      <p:bldP spid="401439" grpId="0"/>
      <p:bldP spid="40143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CBFC9F92-42C8-0543-9267-61496AE3F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0" y="762000"/>
            <a:ext cx="533400" cy="279400"/>
          </a:xfrm>
        </p:spPr>
        <p:txBody>
          <a:bodyPr/>
          <a:lstStyle/>
          <a:p>
            <a:r>
              <a:rPr lang="en-US" altLang="en-US"/>
              <a:t> </a:t>
            </a:r>
          </a:p>
        </p:txBody>
      </p:sp>
      <p:pic>
        <p:nvPicPr>
          <p:cNvPr id="37891" name="Picture 3">
            <a:extLst>
              <a:ext uri="{FF2B5EF4-FFF2-40B4-BE49-F238E27FC236}">
                <a16:creationId xmlns:a16="http://schemas.microsoft.com/office/drawing/2014/main" id="{73077755-D189-5346-92EF-F7C1FCEE4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3" t="8719" r="13229" b="7668"/>
          <a:stretch>
            <a:fillRect/>
          </a:stretch>
        </p:blipFill>
        <p:spPr bwMode="auto">
          <a:xfrm>
            <a:off x="0" y="5181600"/>
            <a:ext cx="3252788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6">
            <a:extLst>
              <a:ext uri="{FF2B5EF4-FFF2-40B4-BE49-F238E27FC236}">
                <a16:creationId xmlns:a16="http://schemas.microsoft.com/office/drawing/2014/main" id="{882E8550-708A-EA43-B77E-C1C769CE4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048000"/>
            <a:ext cx="377983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638E92-AE8F-0140-A133-B5E20558FE04}"/>
              </a:ext>
            </a:extLst>
          </p:cNvPr>
          <p:cNvSpPr txBox="1"/>
          <p:nvPr/>
        </p:nvSpPr>
        <p:spPr>
          <a:xfrm>
            <a:off x="1385888" y="406400"/>
            <a:ext cx="6606296" cy="16927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a typeface="ＭＳ Ｐゴシック" charset="-128"/>
              </a:rPr>
              <a:t>Extremely hot &amp; extremely tenuous(=thin=rarified):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dirty="0">
                <a:solidFill>
                  <a:srgbClr val="66FFFF"/>
                </a:solidFill>
                <a:ea typeface="ＭＳ Ｐゴシック" charset="-128"/>
              </a:rPr>
              <a:t>density: (10-100) particles/cm</a:t>
            </a:r>
            <a:r>
              <a:rPr lang="en-US" sz="2000" baseline="30000" dirty="0">
                <a:solidFill>
                  <a:srgbClr val="66FFFF"/>
                </a:solidFill>
                <a:ea typeface="ＭＳ Ｐゴシック" charset="-128"/>
              </a:rPr>
              <a:t>3 </a:t>
            </a:r>
            <a:r>
              <a:rPr lang="en-US" sz="2000" dirty="0">
                <a:solidFill>
                  <a:srgbClr val="66FFFF"/>
                </a:solidFill>
                <a:ea typeface="ＭＳ Ｐゴシック" charset="-128"/>
              </a:rPr>
              <a:t> = ~ (1-10) x 10</a:t>
            </a:r>
            <a:r>
              <a:rPr lang="en-US" sz="2000" baseline="30000" dirty="0">
                <a:solidFill>
                  <a:srgbClr val="66FFFF"/>
                </a:solidFill>
                <a:ea typeface="ＭＳ Ｐゴシック" charset="-128"/>
              </a:rPr>
              <a:t>-23</a:t>
            </a:r>
            <a:r>
              <a:rPr lang="en-US" sz="2000" dirty="0">
                <a:solidFill>
                  <a:srgbClr val="66FFFF"/>
                </a:solidFill>
                <a:ea typeface="ＭＳ Ｐゴシック" charset="-128"/>
              </a:rPr>
              <a:t> g/cm</a:t>
            </a:r>
            <a:r>
              <a:rPr lang="en-US" sz="2000" baseline="30000" dirty="0">
                <a:solidFill>
                  <a:srgbClr val="66FFFF"/>
                </a:solidFill>
                <a:ea typeface="ＭＳ Ｐゴシック" charset="-128"/>
              </a:rPr>
              <a:t>3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dirty="0">
                <a:solidFill>
                  <a:srgbClr val="66FFFF"/>
                </a:solidFill>
                <a:ea typeface="ＭＳ Ｐゴシック" charset="-128"/>
              </a:rPr>
              <a:t>transparent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dirty="0">
                <a:solidFill>
                  <a:srgbClr val="66FFFF"/>
                </a:solidFill>
                <a:ea typeface="ＭＳ Ｐゴシック" charset="-128"/>
              </a:rPr>
              <a:t>temperature: &gt;1 million K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dirty="0">
                <a:solidFill>
                  <a:srgbClr val="66FFFF"/>
                </a:solidFill>
                <a:ea typeface="ＭＳ Ｐゴシック" charset="-128"/>
              </a:rPr>
              <a:t>composition: p</a:t>
            </a:r>
            <a:r>
              <a:rPr lang="en-US" sz="2000" baseline="30000" dirty="0">
                <a:solidFill>
                  <a:srgbClr val="66FFFF"/>
                </a:solidFill>
                <a:ea typeface="ＭＳ Ｐゴシック" charset="-128"/>
              </a:rPr>
              <a:t>+</a:t>
            </a:r>
            <a:r>
              <a:rPr lang="en-US" sz="2000" dirty="0">
                <a:solidFill>
                  <a:srgbClr val="66FFFF"/>
                </a:solidFill>
                <a:ea typeface="ＭＳ Ｐゴシック" charset="-128"/>
              </a:rPr>
              <a:t> and e</a:t>
            </a:r>
            <a:r>
              <a:rPr lang="en-US" sz="2000" baseline="30000" dirty="0">
                <a:solidFill>
                  <a:srgbClr val="66FFFF"/>
                </a:solidFill>
                <a:ea typeface="ＭＳ Ｐゴシック" charset="-128"/>
              </a:rPr>
              <a:t>-</a:t>
            </a:r>
            <a:r>
              <a:rPr lang="en-US" sz="2000" dirty="0">
                <a:solidFill>
                  <a:srgbClr val="66FFFF"/>
                </a:solidFill>
                <a:ea typeface="ＭＳ Ｐゴシック" charset="-128"/>
              </a:rPr>
              <a:t> (ionized hydrogen)</a:t>
            </a:r>
          </a:p>
        </p:txBody>
      </p:sp>
      <p:pic>
        <p:nvPicPr>
          <p:cNvPr id="37894" name="Picture 2">
            <a:extLst>
              <a:ext uri="{FF2B5EF4-FFF2-40B4-BE49-F238E27FC236}">
                <a16:creationId xmlns:a16="http://schemas.microsoft.com/office/drawing/2014/main" id="{C917AB8F-5827-2C47-8FF1-22DA9700C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0" t="9178" r="10274" b="8199"/>
          <a:stretch>
            <a:fillRect/>
          </a:stretch>
        </p:blipFill>
        <p:spPr bwMode="auto">
          <a:xfrm>
            <a:off x="2800350" y="3048000"/>
            <a:ext cx="26098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4">
            <a:extLst>
              <a:ext uri="{FF2B5EF4-FFF2-40B4-BE49-F238E27FC236}">
                <a16:creationId xmlns:a16="http://schemas.microsoft.com/office/drawing/2014/main" id="{C9E2D9C7-4A33-8C4D-88CE-419AFC4DE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6" t="9555" r="14159" b="10445"/>
          <a:stretch>
            <a:fillRect/>
          </a:stretch>
        </p:blipFill>
        <p:spPr bwMode="auto">
          <a:xfrm>
            <a:off x="2803525" y="4937125"/>
            <a:ext cx="25606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5">
            <a:extLst>
              <a:ext uri="{FF2B5EF4-FFF2-40B4-BE49-F238E27FC236}">
                <a16:creationId xmlns:a16="http://schemas.microsoft.com/office/drawing/2014/main" id="{FAAEFFD9-8EE0-DA46-80EA-176BB0CF7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1" t="14558" r="13690" b="15289"/>
          <a:stretch>
            <a:fillRect/>
          </a:stretch>
        </p:blipFill>
        <p:spPr bwMode="auto">
          <a:xfrm>
            <a:off x="-11113" y="3044825"/>
            <a:ext cx="2811463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TextBox 2">
            <a:extLst>
              <a:ext uri="{FF2B5EF4-FFF2-40B4-BE49-F238E27FC236}">
                <a16:creationId xmlns:a16="http://schemas.microsoft.com/office/drawing/2014/main" id="{603D7126-0C93-2841-9085-A059764DD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271" y="2054661"/>
            <a:ext cx="7691529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Observable only:</a:t>
            </a:r>
            <a:r>
              <a:rPr lang="en-US" altLang="en-US" sz="2200" dirty="0">
                <a:solidFill>
                  <a:schemeClr val="bg1"/>
                </a:solidFill>
              </a:rPr>
              <a:t>   </a:t>
            </a:r>
            <a:r>
              <a:rPr lang="en-US" altLang="en-US" sz="2200" dirty="0">
                <a:solidFill>
                  <a:srgbClr val="92D050"/>
                </a:solidFill>
              </a:rPr>
              <a:t>- during a total solar eclipse (</a:t>
            </a:r>
            <a:r>
              <a:rPr lang="en-US" altLang="en-US" sz="2200" i="1" dirty="0">
                <a:solidFill>
                  <a:srgbClr val="92D050"/>
                </a:solidFill>
              </a:rPr>
              <a:t>extremely rare</a:t>
            </a:r>
            <a:r>
              <a:rPr lang="en-US" altLang="en-US" sz="2200" dirty="0">
                <a:solidFill>
                  <a:srgbClr val="92D050"/>
                </a:solidFill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92D050"/>
                </a:solidFill>
              </a:rPr>
              <a:t>                                 - from spacecraft (</a:t>
            </a:r>
            <a:r>
              <a:rPr lang="en-US" altLang="en-US" sz="2200" i="1" dirty="0">
                <a:solidFill>
                  <a:srgbClr val="92D050"/>
                </a:solidFill>
              </a:rPr>
              <a:t>blocking out the solar disk</a:t>
            </a:r>
            <a:r>
              <a:rPr lang="en-US" altLang="en-US" sz="2200" dirty="0">
                <a:solidFill>
                  <a:srgbClr val="92D050"/>
                </a:solidFill>
              </a:rPr>
              <a:t>)</a:t>
            </a:r>
          </a:p>
        </p:txBody>
      </p:sp>
      <p:sp>
        <p:nvSpPr>
          <p:cNvPr id="37898" name="TextBox 3">
            <a:extLst>
              <a:ext uri="{FF2B5EF4-FFF2-40B4-BE49-F238E27FC236}">
                <a16:creationId xmlns:a16="http://schemas.microsoft.com/office/drawing/2014/main" id="{C0AB8CAA-FB23-FB46-8AA4-98AE88012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663" y="-76200"/>
            <a:ext cx="3317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The Solar Corona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2C83CC-E756-B149-91DE-1B081F93A4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solidFill>
                  <a:srgbClr val="66FFFF"/>
                </a:solidFill>
              </a:rPr>
              <a:t>Questions coming …</a:t>
            </a:r>
            <a:endParaRPr lang="en-US" altLang="en-US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77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Text Box 2">
            <a:extLst>
              <a:ext uri="{FF2B5EF4-FFF2-40B4-BE49-F238E27FC236}">
                <a16:creationId xmlns:a16="http://schemas.microsoft.com/office/drawing/2014/main" id="{6F5492BF-889F-A84A-9A64-2066B176E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29731" name="Text Box 3">
            <a:extLst>
              <a:ext uri="{FF2B5EF4-FFF2-40B4-BE49-F238E27FC236}">
                <a16:creationId xmlns:a16="http://schemas.microsoft.com/office/drawing/2014/main" id="{BBB33059-893F-E143-9854-6C6EBA8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6D9DC6F9-F43E-6248-94EC-6166A2A85A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9 </a:t>
            </a:r>
          </a:p>
        </p:txBody>
      </p:sp>
      <p:sp>
        <p:nvSpPr>
          <p:cNvPr id="329733" name="Text Box 5">
            <a:extLst>
              <a:ext uri="{FF2B5EF4-FFF2-40B4-BE49-F238E27FC236}">
                <a16:creationId xmlns:a16="http://schemas.microsoft.com/office/drawing/2014/main" id="{112A455E-FF41-4E43-B310-DC31FF74E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29734" name="Text Box 6">
            <a:extLst>
              <a:ext uri="{FF2B5EF4-FFF2-40B4-BE49-F238E27FC236}">
                <a16:creationId xmlns:a16="http://schemas.microsoft.com/office/drawing/2014/main" id="{B5093B5A-71E2-9440-B9B4-44D33CBE2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753" y="1475492"/>
            <a:ext cx="7161922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What is the solar corona?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A dense and hot gas cloud surrounding the Sun.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Very thin gas surrounding the Sun, immobile.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Very thin gas being blown off the Sun.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A dust cloud around the Sun, reflecting sunlight.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A solid ring appears around the Sun, due to light scattered in out air.</a:t>
            </a:r>
          </a:p>
        </p:txBody>
      </p:sp>
      <p:sp>
        <p:nvSpPr>
          <p:cNvPr id="329735" name="Text Box 7">
            <a:extLst>
              <a:ext uri="{FF2B5EF4-FFF2-40B4-BE49-F238E27FC236}">
                <a16:creationId xmlns:a16="http://schemas.microsoft.com/office/drawing/2014/main" id="{F2BDC970-08B5-E84B-962B-4AB586C8D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29736" name="Text Box 8">
            <a:extLst>
              <a:ext uri="{FF2B5EF4-FFF2-40B4-BE49-F238E27FC236}">
                <a16:creationId xmlns:a16="http://schemas.microsoft.com/office/drawing/2014/main" id="{E22EFEF6-11C3-3F41-8376-0B635817C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29737" name="Text Box 9">
            <a:extLst>
              <a:ext uri="{FF2B5EF4-FFF2-40B4-BE49-F238E27FC236}">
                <a16:creationId xmlns:a16="http://schemas.microsoft.com/office/drawing/2014/main" id="{6EE44B1C-1BAE-1347-BFA8-675DAC1EB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29738" name="Text Box 10">
            <a:extLst>
              <a:ext uri="{FF2B5EF4-FFF2-40B4-BE49-F238E27FC236}">
                <a16:creationId xmlns:a16="http://schemas.microsoft.com/office/drawing/2014/main" id="{E7E2CA4E-9FCF-834A-BFF9-F3F744C35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29739" name="Text Box 11">
            <a:extLst>
              <a:ext uri="{FF2B5EF4-FFF2-40B4-BE49-F238E27FC236}">
                <a16:creationId xmlns:a16="http://schemas.microsoft.com/office/drawing/2014/main" id="{792E80FA-322A-EA47-A4CC-24BF60C5D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29740" name="Text Box 12">
            <a:extLst>
              <a:ext uri="{FF2B5EF4-FFF2-40B4-BE49-F238E27FC236}">
                <a16:creationId xmlns:a16="http://schemas.microsoft.com/office/drawing/2014/main" id="{89CD8C86-A6F0-5B43-BA92-E26AED818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29741" name="Text Box 13">
            <a:extLst>
              <a:ext uri="{FF2B5EF4-FFF2-40B4-BE49-F238E27FC236}">
                <a16:creationId xmlns:a16="http://schemas.microsoft.com/office/drawing/2014/main" id="{C1D86719-18E5-6149-900C-C7A15F5E2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29742" name="Text Box 14">
            <a:extLst>
              <a:ext uri="{FF2B5EF4-FFF2-40B4-BE49-F238E27FC236}">
                <a16:creationId xmlns:a16="http://schemas.microsoft.com/office/drawing/2014/main" id="{9E242D69-D3ED-7549-A624-572A3386C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29743" name="Text Box 15">
            <a:extLst>
              <a:ext uri="{FF2B5EF4-FFF2-40B4-BE49-F238E27FC236}">
                <a16:creationId xmlns:a16="http://schemas.microsoft.com/office/drawing/2014/main" id="{8C2B6313-581A-B84B-9296-4042B6B16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29744" name="Text Box 16">
            <a:extLst>
              <a:ext uri="{FF2B5EF4-FFF2-40B4-BE49-F238E27FC236}">
                <a16:creationId xmlns:a16="http://schemas.microsoft.com/office/drawing/2014/main" id="{8FB587F1-1B52-4B48-897C-5A23566DB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29745" name="Text Box 17">
            <a:extLst>
              <a:ext uri="{FF2B5EF4-FFF2-40B4-BE49-F238E27FC236}">
                <a16:creationId xmlns:a16="http://schemas.microsoft.com/office/drawing/2014/main" id="{0917CD42-3B9C-D04F-9E3B-91C24B16C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29746" name="Text Box 18">
            <a:extLst>
              <a:ext uri="{FF2B5EF4-FFF2-40B4-BE49-F238E27FC236}">
                <a16:creationId xmlns:a16="http://schemas.microsoft.com/office/drawing/2014/main" id="{381F545B-91B7-754C-A1B2-8968C08F0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29747" name="Text Box 19">
            <a:extLst>
              <a:ext uri="{FF2B5EF4-FFF2-40B4-BE49-F238E27FC236}">
                <a16:creationId xmlns:a16="http://schemas.microsoft.com/office/drawing/2014/main" id="{76CF9706-711B-9F4F-B37E-8291B476A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29748" name="Text Box 20">
            <a:extLst>
              <a:ext uri="{FF2B5EF4-FFF2-40B4-BE49-F238E27FC236}">
                <a16:creationId xmlns:a16="http://schemas.microsoft.com/office/drawing/2014/main" id="{E3B5A393-004A-2D44-8898-5113F7F5B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29749" name="Text Box 21">
            <a:extLst>
              <a:ext uri="{FF2B5EF4-FFF2-40B4-BE49-F238E27FC236}">
                <a16:creationId xmlns:a16="http://schemas.microsoft.com/office/drawing/2014/main" id="{14ED45EB-A410-8440-885F-12C2E1B0B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9750" name="Text Box 22">
            <a:extLst>
              <a:ext uri="{FF2B5EF4-FFF2-40B4-BE49-F238E27FC236}">
                <a16:creationId xmlns:a16="http://schemas.microsoft.com/office/drawing/2014/main" id="{5B953170-D1B9-2C49-9D40-8769AA350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29751" name="Text Box 23">
            <a:extLst>
              <a:ext uri="{FF2B5EF4-FFF2-40B4-BE49-F238E27FC236}">
                <a16:creationId xmlns:a16="http://schemas.microsoft.com/office/drawing/2014/main" id="{9DC97E63-BA74-214D-B2FD-94054C82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29752" name="Text Box 24">
            <a:extLst>
              <a:ext uri="{FF2B5EF4-FFF2-40B4-BE49-F238E27FC236}">
                <a16:creationId xmlns:a16="http://schemas.microsoft.com/office/drawing/2014/main" id="{FE193BEF-EC69-5B48-8568-95902DFDC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29753" name="Text Box 25">
            <a:extLst>
              <a:ext uri="{FF2B5EF4-FFF2-40B4-BE49-F238E27FC236}">
                <a16:creationId xmlns:a16="http://schemas.microsoft.com/office/drawing/2014/main" id="{2776C92A-9A3E-8B46-B10D-7510754DF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29754" name="Text Box 26">
            <a:extLst>
              <a:ext uri="{FF2B5EF4-FFF2-40B4-BE49-F238E27FC236}">
                <a16:creationId xmlns:a16="http://schemas.microsoft.com/office/drawing/2014/main" id="{6A334120-2348-284A-ACB3-29D9A2A5B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29755" name="Text Box 27">
            <a:extLst>
              <a:ext uri="{FF2B5EF4-FFF2-40B4-BE49-F238E27FC236}">
                <a16:creationId xmlns:a16="http://schemas.microsoft.com/office/drawing/2014/main" id="{9B5691F8-963B-6C49-BE76-16D0C00CF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29756" name="Text Box 28">
            <a:extLst>
              <a:ext uri="{FF2B5EF4-FFF2-40B4-BE49-F238E27FC236}">
                <a16:creationId xmlns:a16="http://schemas.microsoft.com/office/drawing/2014/main" id="{2214C132-930E-3B49-8E21-35B9BC223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29757" name="Text Box 29">
            <a:extLst>
              <a:ext uri="{FF2B5EF4-FFF2-40B4-BE49-F238E27FC236}">
                <a16:creationId xmlns:a16="http://schemas.microsoft.com/office/drawing/2014/main" id="{902EC23A-7EF9-A344-BDFB-9068CC88B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29758" name="Text Box 30">
            <a:extLst>
              <a:ext uri="{FF2B5EF4-FFF2-40B4-BE49-F238E27FC236}">
                <a16:creationId xmlns:a16="http://schemas.microsoft.com/office/drawing/2014/main" id="{ECF395D6-6337-3243-BCE7-FD76C4D01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29759" name="Text Box 31">
            <a:extLst>
              <a:ext uri="{FF2B5EF4-FFF2-40B4-BE49-F238E27FC236}">
                <a16:creationId xmlns:a16="http://schemas.microsoft.com/office/drawing/2014/main" id="{82925B1B-EA7F-444D-BF12-956C5E977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29760" name="Text Box 32">
            <a:extLst>
              <a:ext uri="{FF2B5EF4-FFF2-40B4-BE49-F238E27FC236}">
                <a16:creationId xmlns:a16="http://schemas.microsoft.com/office/drawing/2014/main" id="{5DCE9C85-957D-6146-ADAF-87D744022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29761" name="Text Box 33">
            <a:extLst>
              <a:ext uri="{FF2B5EF4-FFF2-40B4-BE49-F238E27FC236}">
                <a16:creationId xmlns:a16="http://schemas.microsoft.com/office/drawing/2014/main" id="{440B6DD0-FDCF-3042-BE9C-EA40F2CC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29762" name="Text Box 34">
            <a:extLst>
              <a:ext uri="{FF2B5EF4-FFF2-40B4-BE49-F238E27FC236}">
                <a16:creationId xmlns:a16="http://schemas.microsoft.com/office/drawing/2014/main" id="{70CBE849-027C-8141-BC70-2F5857CE9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29763" name="Text Box 35">
            <a:extLst>
              <a:ext uri="{FF2B5EF4-FFF2-40B4-BE49-F238E27FC236}">
                <a16:creationId xmlns:a16="http://schemas.microsoft.com/office/drawing/2014/main" id="{5072C066-D896-F14C-AE2C-8DE42D42A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29764" name="Text Box 36">
            <a:extLst>
              <a:ext uri="{FF2B5EF4-FFF2-40B4-BE49-F238E27FC236}">
                <a16:creationId xmlns:a16="http://schemas.microsoft.com/office/drawing/2014/main" id="{BB3802C5-EC2E-D54E-A8CA-750FC3DBD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2023952590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0" grpId="0" animBg="1"/>
      <p:bldP spid="329731" grpId="0" animBg="1"/>
      <p:bldP spid="329733" grpId="0" animBg="1"/>
      <p:bldP spid="329734" grpId="0"/>
      <p:bldP spid="329734" grpId="1"/>
      <p:bldP spid="329735" grpId="0" animBg="1"/>
      <p:bldP spid="329736" grpId="0" animBg="1"/>
      <p:bldP spid="329737" grpId="0" animBg="1"/>
      <p:bldP spid="329738" grpId="0" animBg="1"/>
      <p:bldP spid="329739" grpId="0" animBg="1"/>
      <p:bldP spid="329740" grpId="0" animBg="1"/>
      <p:bldP spid="329741" grpId="0" animBg="1"/>
      <p:bldP spid="329742" grpId="0" animBg="1"/>
      <p:bldP spid="329743" grpId="0" animBg="1"/>
      <p:bldP spid="329744" grpId="0" animBg="1"/>
      <p:bldP spid="329745" grpId="0" animBg="1"/>
      <p:bldP spid="329746" grpId="0" animBg="1"/>
      <p:bldP spid="329747" grpId="0" animBg="1"/>
      <p:bldP spid="329748" grpId="0" animBg="1"/>
      <p:bldP spid="329749" grpId="0" animBg="1"/>
      <p:bldP spid="329750" grpId="0" animBg="1"/>
      <p:bldP spid="329751" grpId="0" animBg="1"/>
      <p:bldP spid="329752" grpId="0" animBg="1"/>
      <p:bldP spid="329753" grpId="0" animBg="1"/>
      <p:bldP spid="329754" grpId="0" animBg="1"/>
      <p:bldP spid="329755" grpId="0" animBg="1"/>
      <p:bldP spid="329756" grpId="0" animBg="1"/>
      <p:bldP spid="329757" grpId="0" animBg="1"/>
      <p:bldP spid="329758" grpId="0" animBg="1"/>
      <p:bldP spid="329759" grpId="0" animBg="1"/>
      <p:bldP spid="329760" grpId="0" animBg="1"/>
      <p:bldP spid="329761" grpId="0" animBg="1"/>
      <p:bldP spid="329762" grpId="0" animBg="1"/>
      <p:bldP spid="329763" grpId="0" animBg="1"/>
      <p:bldP spid="3297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Text Box 2">
            <a:extLst>
              <a:ext uri="{FF2B5EF4-FFF2-40B4-BE49-F238E27FC236}">
                <a16:creationId xmlns:a16="http://schemas.microsoft.com/office/drawing/2014/main" id="{6F5492BF-889F-A84A-9A64-2066B176E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29731" name="Text Box 3">
            <a:extLst>
              <a:ext uri="{FF2B5EF4-FFF2-40B4-BE49-F238E27FC236}">
                <a16:creationId xmlns:a16="http://schemas.microsoft.com/office/drawing/2014/main" id="{BBB33059-893F-E143-9854-6C6EBA8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6D9DC6F9-F43E-6248-94EC-6166A2A85A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10 </a:t>
            </a:r>
          </a:p>
        </p:txBody>
      </p:sp>
      <p:sp>
        <p:nvSpPr>
          <p:cNvPr id="329733" name="Text Box 5">
            <a:extLst>
              <a:ext uri="{FF2B5EF4-FFF2-40B4-BE49-F238E27FC236}">
                <a16:creationId xmlns:a16="http://schemas.microsoft.com/office/drawing/2014/main" id="{112A455E-FF41-4E43-B310-DC31FF74E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29734" name="Text Box 6">
            <a:extLst>
              <a:ext uri="{FF2B5EF4-FFF2-40B4-BE49-F238E27FC236}">
                <a16:creationId xmlns:a16="http://schemas.microsoft.com/office/drawing/2014/main" id="{B5093B5A-71E2-9440-B9B4-44D33CBE2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82395"/>
            <a:ext cx="68580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Why is it that the solar corona glows very faintly,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even though it is extremely hot?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00CC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Because it is not in fact hot.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 </a:t>
            </a:r>
            <a:r>
              <a:rPr lang="en-US" altLang="en-US" sz="2400" b="1" dirty="0">
                <a:solidFill>
                  <a:srgbClr val="FF0000"/>
                </a:solidFill>
              </a:rPr>
              <a:t>Because it is very thin and contains few atoms.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Because it is very far from the Sun.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Because it is very far away from us.</a:t>
            </a:r>
          </a:p>
        </p:txBody>
      </p:sp>
      <p:sp>
        <p:nvSpPr>
          <p:cNvPr id="329735" name="Text Box 7">
            <a:extLst>
              <a:ext uri="{FF2B5EF4-FFF2-40B4-BE49-F238E27FC236}">
                <a16:creationId xmlns:a16="http://schemas.microsoft.com/office/drawing/2014/main" id="{F2BDC970-08B5-E84B-962B-4AB586C8D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29736" name="Text Box 8">
            <a:extLst>
              <a:ext uri="{FF2B5EF4-FFF2-40B4-BE49-F238E27FC236}">
                <a16:creationId xmlns:a16="http://schemas.microsoft.com/office/drawing/2014/main" id="{E22EFEF6-11C3-3F41-8376-0B635817C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29737" name="Text Box 9">
            <a:extLst>
              <a:ext uri="{FF2B5EF4-FFF2-40B4-BE49-F238E27FC236}">
                <a16:creationId xmlns:a16="http://schemas.microsoft.com/office/drawing/2014/main" id="{6EE44B1C-1BAE-1347-BFA8-675DAC1EB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29738" name="Text Box 10">
            <a:extLst>
              <a:ext uri="{FF2B5EF4-FFF2-40B4-BE49-F238E27FC236}">
                <a16:creationId xmlns:a16="http://schemas.microsoft.com/office/drawing/2014/main" id="{E7E2CA4E-9FCF-834A-BFF9-F3F744C35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29739" name="Text Box 11">
            <a:extLst>
              <a:ext uri="{FF2B5EF4-FFF2-40B4-BE49-F238E27FC236}">
                <a16:creationId xmlns:a16="http://schemas.microsoft.com/office/drawing/2014/main" id="{792E80FA-322A-EA47-A4CC-24BF60C5D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29740" name="Text Box 12">
            <a:extLst>
              <a:ext uri="{FF2B5EF4-FFF2-40B4-BE49-F238E27FC236}">
                <a16:creationId xmlns:a16="http://schemas.microsoft.com/office/drawing/2014/main" id="{89CD8C86-A6F0-5B43-BA92-E26AED818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29741" name="Text Box 13">
            <a:extLst>
              <a:ext uri="{FF2B5EF4-FFF2-40B4-BE49-F238E27FC236}">
                <a16:creationId xmlns:a16="http://schemas.microsoft.com/office/drawing/2014/main" id="{C1D86719-18E5-6149-900C-C7A15F5E2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29742" name="Text Box 14">
            <a:extLst>
              <a:ext uri="{FF2B5EF4-FFF2-40B4-BE49-F238E27FC236}">
                <a16:creationId xmlns:a16="http://schemas.microsoft.com/office/drawing/2014/main" id="{9E242D69-D3ED-7549-A624-572A3386C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29743" name="Text Box 15">
            <a:extLst>
              <a:ext uri="{FF2B5EF4-FFF2-40B4-BE49-F238E27FC236}">
                <a16:creationId xmlns:a16="http://schemas.microsoft.com/office/drawing/2014/main" id="{8C2B6313-581A-B84B-9296-4042B6B16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29744" name="Text Box 16">
            <a:extLst>
              <a:ext uri="{FF2B5EF4-FFF2-40B4-BE49-F238E27FC236}">
                <a16:creationId xmlns:a16="http://schemas.microsoft.com/office/drawing/2014/main" id="{8FB587F1-1B52-4B48-897C-5A23566DB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29745" name="Text Box 17">
            <a:extLst>
              <a:ext uri="{FF2B5EF4-FFF2-40B4-BE49-F238E27FC236}">
                <a16:creationId xmlns:a16="http://schemas.microsoft.com/office/drawing/2014/main" id="{0917CD42-3B9C-D04F-9E3B-91C24B16C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29746" name="Text Box 18">
            <a:extLst>
              <a:ext uri="{FF2B5EF4-FFF2-40B4-BE49-F238E27FC236}">
                <a16:creationId xmlns:a16="http://schemas.microsoft.com/office/drawing/2014/main" id="{381F545B-91B7-754C-A1B2-8968C08F0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29747" name="Text Box 19">
            <a:extLst>
              <a:ext uri="{FF2B5EF4-FFF2-40B4-BE49-F238E27FC236}">
                <a16:creationId xmlns:a16="http://schemas.microsoft.com/office/drawing/2014/main" id="{76CF9706-711B-9F4F-B37E-8291B476A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29748" name="Text Box 20">
            <a:extLst>
              <a:ext uri="{FF2B5EF4-FFF2-40B4-BE49-F238E27FC236}">
                <a16:creationId xmlns:a16="http://schemas.microsoft.com/office/drawing/2014/main" id="{E3B5A393-004A-2D44-8898-5113F7F5B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29749" name="Text Box 21">
            <a:extLst>
              <a:ext uri="{FF2B5EF4-FFF2-40B4-BE49-F238E27FC236}">
                <a16:creationId xmlns:a16="http://schemas.microsoft.com/office/drawing/2014/main" id="{14ED45EB-A410-8440-885F-12C2E1B0B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9750" name="Text Box 22">
            <a:extLst>
              <a:ext uri="{FF2B5EF4-FFF2-40B4-BE49-F238E27FC236}">
                <a16:creationId xmlns:a16="http://schemas.microsoft.com/office/drawing/2014/main" id="{5B953170-D1B9-2C49-9D40-8769AA350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29751" name="Text Box 23">
            <a:extLst>
              <a:ext uri="{FF2B5EF4-FFF2-40B4-BE49-F238E27FC236}">
                <a16:creationId xmlns:a16="http://schemas.microsoft.com/office/drawing/2014/main" id="{9DC97E63-BA74-214D-B2FD-94054C82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29752" name="Text Box 24">
            <a:extLst>
              <a:ext uri="{FF2B5EF4-FFF2-40B4-BE49-F238E27FC236}">
                <a16:creationId xmlns:a16="http://schemas.microsoft.com/office/drawing/2014/main" id="{FE193BEF-EC69-5B48-8568-95902DFDC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29753" name="Text Box 25">
            <a:extLst>
              <a:ext uri="{FF2B5EF4-FFF2-40B4-BE49-F238E27FC236}">
                <a16:creationId xmlns:a16="http://schemas.microsoft.com/office/drawing/2014/main" id="{2776C92A-9A3E-8B46-B10D-7510754DF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29754" name="Text Box 26">
            <a:extLst>
              <a:ext uri="{FF2B5EF4-FFF2-40B4-BE49-F238E27FC236}">
                <a16:creationId xmlns:a16="http://schemas.microsoft.com/office/drawing/2014/main" id="{6A334120-2348-284A-ACB3-29D9A2A5B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29755" name="Text Box 27">
            <a:extLst>
              <a:ext uri="{FF2B5EF4-FFF2-40B4-BE49-F238E27FC236}">
                <a16:creationId xmlns:a16="http://schemas.microsoft.com/office/drawing/2014/main" id="{9B5691F8-963B-6C49-BE76-16D0C00CF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29756" name="Text Box 28">
            <a:extLst>
              <a:ext uri="{FF2B5EF4-FFF2-40B4-BE49-F238E27FC236}">
                <a16:creationId xmlns:a16="http://schemas.microsoft.com/office/drawing/2014/main" id="{2214C132-930E-3B49-8E21-35B9BC223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29757" name="Text Box 29">
            <a:extLst>
              <a:ext uri="{FF2B5EF4-FFF2-40B4-BE49-F238E27FC236}">
                <a16:creationId xmlns:a16="http://schemas.microsoft.com/office/drawing/2014/main" id="{902EC23A-7EF9-A344-BDFB-9068CC88B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29758" name="Text Box 30">
            <a:extLst>
              <a:ext uri="{FF2B5EF4-FFF2-40B4-BE49-F238E27FC236}">
                <a16:creationId xmlns:a16="http://schemas.microsoft.com/office/drawing/2014/main" id="{ECF395D6-6337-3243-BCE7-FD76C4D01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29759" name="Text Box 31">
            <a:extLst>
              <a:ext uri="{FF2B5EF4-FFF2-40B4-BE49-F238E27FC236}">
                <a16:creationId xmlns:a16="http://schemas.microsoft.com/office/drawing/2014/main" id="{82925B1B-EA7F-444D-BF12-956C5E977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29760" name="Text Box 32">
            <a:extLst>
              <a:ext uri="{FF2B5EF4-FFF2-40B4-BE49-F238E27FC236}">
                <a16:creationId xmlns:a16="http://schemas.microsoft.com/office/drawing/2014/main" id="{5DCE9C85-957D-6146-ADAF-87D744022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29761" name="Text Box 33">
            <a:extLst>
              <a:ext uri="{FF2B5EF4-FFF2-40B4-BE49-F238E27FC236}">
                <a16:creationId xmlns:a16="http://schemas.microsoft.com/office/drawing/2014/main" id="{440B6DD0-FDCF-3042-BE9C-EA40F2CC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29762" name="Text Box 34">
            <a:extLst>
              <a:ext uri="{FF2B5EF4-FFF2-40B4-BE49-F238E27FC236}">
                <a16:creationId xmlns:a16="http://schemas.microsoft.com/office/drawing/2014/main" id="{70CBE849-027C-8141-BC70-2F5857CE9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29763" name="Text Box 35">
            <a:extLst>
              <a:ext uri="{FF2B5EF4-FFF2-40B4-BE49-F238E27FC236}">
                <a16:creationId xmlns:a16="http://schemas.microsoft.com/office/drawing/2014/main" id="{5072C066-D896-F14C-AE2C-8DE42D42A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4159767998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0" grpId="0" animBg="1"/>
      <p:bldP spid="329731" grpId="0" animBg="1"/>
      <p:bldP spid="329733" grpId="0" animBg="1"/>
      <p:bldP spid="329734" grpId="0"/>
      <p:bldP spid="329734" grpId="1"/>
      <p:bldP spid="329735" grpId="0" animBg="1"/>
      <p:bldP spid="329736" grpId="0" animBg="1"/>
      <p:bldP spid="329737" grpId="0" animBg="1"/>
      <p:bldP spid="329738" grpId="0" animBg="1"/>
      <p:bldP spid="329739" grpId="0" animBg="1"/>
      <p:bldP spid="329740" grpId="0" animBg="1"/>
      <p:bldP spid="329741" grpId="0" animBg="1"/>
      <p:bldP spid="329742" grpId="0" animBg="1"/>
      <p:bldP spid="329743" grpId="0" animBg="1"/>
      <p:bldP spid="329744" grpId="0" animBg="1"/>
      <p:bldP spid="329745" grpId="0" animBg="1"/>
      <p:bldP spid="329746" grpId="0" animBg="1"/>
      <p:bldP spid="329747" grpId="0" animBg="1"/>
      <p:bldP spid="329748" grpId="0" animBg="1"/>
      <p:bldP spid="329749" grpId="0" animBg="1"/>
      <p:bldP spid="329750" grpId="0" animBg="1"/>
      <p:bldP spid="329751" grpId="0" animBg="1"/>
      <p:bldP spid="329752" grpId="0" animBg="1"/>
      <p:bldP spid="329753" grpId="0" animBg="1"/>
      <p:bldP spid="329754" grpId="0" animBg="1"/>
      <p:bldP spid="329755" grpId="0" animBg="1"/>
      <p:bldP spid="329756" grpId="0" animBg="1"/>
      <p:bldP spid="329757" grpId="0" animBg="1"/>
      <p:bldP spid="329758" grpId="0" animBg="1"/>
      <p:bldP spid="329759" grpId="0" animBg="1"/>
      <p:bldP spid="329760" grpId="0" animBg="1"/>
      <p:bldP spid="329761" grpId="0" animBg="1"/>
      <p:bldP spid="329762" grpId="0" animBg="1"/>
      <p:bldP spid="32976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SunspotCycleXXcy_467x345">
            <a:extLst>
              <a:ext uri="{FF2B5EF4-FFF2-40B4-BE49-F238E27FC236}">
                <a16:creationId xmlns:a16="http://schemas.microsoft.com/office/drawing/2014/main" id="{A600910B-1B13-8743-81A1-85ACE5020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3">
            <a:extLst>
              <a:ext uri="{FF2B5EF4-FFF2-40B4-BE49-F238E27FC236}">
                <a16:creationId xmlns:a16="http://schemas.microsoft.com/office/drawing/2014/main" id="{972891BB-65B2-D243-93C2-8ACA96CBE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4200" y="609600"/>
            <a:ext cx="5715000" cy="762000"/>
          </a:xfrm>
        </p:spPr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</a:rPr>
              <a:t>The 11 year solar cycle</a:t>
            </a:r>
            <a:endParaRPr lang="en-US" altLang="en-US"/>
          </a:p>
        </p:txBody>
      </p:sp>
      <p:sp>
        <p:nvSpPr>
          <p:cNvPr id="51203" name="Text Box 4">
            <a:extLst>
              <a:ext uri="{FF2B5EF4-FFF2-40B4-BE49-F238E27FC236}">
                <a16:creationId xmlns:a16="http://schemas.microsoft.com/office/drawing/2014/main" id="{2524588A-3CAE-7142-9B20-068C172BA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541338"/>
            <a:ext cx="1641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(# of spots) +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10 x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(# of groups)</a:t>
            </a:r>
            <a:endParaRPr lang="en-US" altLang="en-US" sz="24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unInside">
            <a:extLst>
              <a:ext uri="{FF2B5EF4-FFF2-40B4-BE49-F238E27FC236}">
                <a16:creationId xmlns:a16="http://schemas.microsoft.com/office/drawing/2014/main" id="{76F3F32B-A76E-0745-84EB-AC22330DB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0"/>
            <a:ext cx="6808787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>
            <a:extLst>
              <a:ext uri="{FF2B5EF4-FFF2-40B4-BE49-F238E27FC236}">
                <a16:creationId xmlns:a16="http://schemas.microsoft.com/office/drawing/2014/main" id="{4951713A-C366-BD4B-9C5A-F183B1813E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3886200" cy="1131888"/>
          </a:xfrm>
        </p:spPr>
        <p:txBody>
          <a:bodyPr/>
          <a:lstStyle/>
          <a:p>
            <a:pPr algn="l"/>
            <a:r>
              <a:rPr lang="en-US" altLang="en-US" b="1" dirty="0">
                <a:solidFill>
                  <a:srgbClr val="FF0000"/>
                </a:solidFill>
              </a:rPr>
              <a:t>What</a:t>
            </a:r>
            <a:r>
              <a:rPr lang="ja-JP" altLang="en-US" b="1">
                <a:solidFill>
                  <a:srgbClr val="FF0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b="1" dirty="0">
                <a:solidFill>
                  <a:srgbClr val="FF0000"/>
                </a:solidFill>
              </a:rPr>
              <a:t>s inside?</a:t>
            </a:r>
            <a:endParaRPr lang="en-US" altLang="en-US" dirty="0"/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E1835714-5E20-FC41-98A1-23F0A9CD1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14400"/>
            <a:ext cx="2565959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</a:rPr>
              <a:t>In core: 4 H -&gt; 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</a:rPr>
              <a:t>   </a:t>
            </a:r>
            <a:r>
              <a:rPr lang="en-US" altLang="en-US" sz="2400" b="1" i="1" dirty="0">
                <a:solidFill>
                  <a:srgbClr val="FFFF00"/>
                </a:solidFill>
              </a:rPr>
              <a:t>(&gt;&gt; 1 million K)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</a:rPr>
              <a:t>Radiation zone: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i="1" dirty="0">
                <a:solidFill>
                  <a:srgbClr val="FFFF00"/>
                </a:solidFill>
              </a:rPr>
              <a:t>heat transfer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FF00"/>
                </a:solidFill>
              </a:rPr>
              <a:t> by radiation</a:t>
            </a:r>
            <a:endParaRPr lang="en-US" altLang="en-US" sz="2400" b="1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</a:rPr>
              <a:t>Convection zone: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i="1" dirty="0">
                <a:solidFill>
                  <a:srgbClr val="FFFF00"/>
                </a:solidFill>
              </a:rPr>
              <a:t>heat transfer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FF00"/>
                </a:solidFill>
              </a:rPr>
              <a:t> by convection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FF00"/>
                </a:solidFill>
              </a:rPr>
              <a:t> (</a:t>
            </a:r>
            <a:r>
              <a:rPr lang="ja-JP" altLang="en-US" sz="2400" b="1" i="1">
                <a:solidFill>
                  <a:srgbClr val="FFFF00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400" b="1" i="1" dirty="0">
                <a:solidFill>
                  <a:srgbClr val="FFFF00"/>
                </a:solidFill>
              </a:rPr>
              <a:t>boiling</a:t>
            </a:r>
            <a:r>
              <a:rPr lang="ja-JP" altLang="en-US" sz="2400" b="1" i="1">
                <a:solidFill>
                  <a:srgbClr val="FFFF00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2400" b="1" i="1" dirty="0">
                <a:solidFill>
                  <a:srgbClr val="FFFF00"/>
                </a:solidFill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i="1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</a:rPr>
              <a:t>Photosphere:</a:t>
            </a:r>
            <a:endParaRPr lang="en-US" altLang="en-US" sz="2400" b="1" i="1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FF00"/>
                </a:solidFill>
              </a:rPr>
              <a:t> visible light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FF00"/>
                </a:solidFill>
              </a:rPr>
              <a:t>coming from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FF00"/>
                </a:solidFill>
              </a:rPr>
              <a:t>  (6000 K)</a:t>
            </a:r>
            <a:endParaRPr lang="en-US" alt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4BAE6456-7E6B-2A47-B656-37FA9EC498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4419600"/>
            <a:ext cx="762000" cy="457200"/>
          </a:xfrm>
        </p:spPr>
        <p:txBody>
          <a:bodyPr/>
          <a:lstStyle/>
          <a:p>
            <a:r>
              <a:rPr lang="en-US" altLang="en-US" sz="800" b="1">
                <a:solidFill>
                  <a:srgbClr val="66FFFF"/>
                </a:solidFill>
              </a:rPr>
              <a:t>Solar maximum</a:t>
            </a:r>
            <a:endParaRPr lang="en-US" altLang="en-US"/>
          </a:p>
        </p:txBody>
      </p:sp>
      <p:pic>
        <p:nvPicPr>
          <p:cNvPr id="29698" name="Picture 3" descr="SunspotGroup_398x398">
            <a:extLst>
              <a:ext uri="{FF2B5EF4-FFF2-40B4-BE49-F238E27FC236}">
                <a16:creationId xmlns:a16="http://schemas.microsoft.com/office/drawing/2014/main" id="{5FB205C6-B87D-D740-A967-A7C5C9D5B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638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4">
            <a:extLst>
              <a:ext uri="{FF2B5EF4-FFF2-40B4-BE49-F238E27FC236}">
                <a16:creationId xmlns:a16="http://schemas.microsoft.com/office/drawing/2014/main" id="{6BA91BDF-AEA2-2545-B677-70CED5196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52600"/>
            <a:ext cx="357412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• Many large sunspots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• Flares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• Prominences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• Eruptions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       </a:t>
            </a:r>
            <a:r>
              <a:rPr lang="en-US" altLang="en-US" sz="2400" b="1" dirty="0">
                <a:sym typeface="Wingdings" pitchFamily="2" charset="2"/>
              </a:rPr>
              <a:t>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Weather affected strongly</a:t>
            </a:r>
          </a:p>
        </p:txBody>
      </p:sp>
      <p:sp>
        <p:nvSpPr>
          <p:cNvPr id="29700" name="Rectangle 5">
            <a:extLst>
              <a:ext uri="{FF2B5EF4-FFF2-40B4-BE49-F238E27FC236}">
                <a16:creationId xmlns:a16="http://schemas.microsoft.com/office/drawing/2014/main" id="{20C5DCFC-040B-3A4E-BC8B-99D68F1BB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2075"/>
            <a:ext cx="260508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Solar</a:t>
            </a:r>
            <a:br>
              <a:rPr lang="en-US" altLang="en-US" sz="4400" b="1">
                <a:solidFill>
                  <a:srgbClr val="FF0000"/>
                </a:solidFill>
              </a:rPr>
            </a:br>
            <a:r>
              <a:rPr lang="en-US" altLang="en-US" sz="4400" b="1">
                <a:solidFill>
                  <a:srgbClr val="FF0000"/>
                </a:solidFill>
              </a:rPr>
              <a:t>maximum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2C83CC-E756-B149-91DE-1B081F93A4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solidFill>
                  <a:srgbClr val="66FFFF"/>
                </a:solidFill>
              </a:rPr>
              <a:t>Questions coming …</a:t>
            </a:r>
            <a:endParaRPr lang="en-US" altLang="en-US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35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Text Box 2">
            <a:extLst>
              <a:ext uri="{FF2B5EF4-FFF2-40B4-BE49-F238E27FC236}">
                <a16:creationId xmlns:a16="http://schemas.microsoft.com/office/drawing/2014/main" id="{0C02CB41-576B-1149-A90C-0542CA333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97315" name="Text Box 3">
            <a:extLst>
              <a:ext uri="{FF2B5EF4-FFF2-40B4-BE49-F238E27FC236}">
                <a16:creationId xmlns:a16="http://schemas.microsoft.com/office/drawing/2014/main" id="{AF28685B-9CE9-6645-976B-991C0D6B9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2F64E760-DCE4-8149-A8B6-E29EFF00B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11 </a:t>
            </a:r>
          </a:p>
        </p:txBody>
      </p:sp>
      <p:sp>
        <p:nvSpPr>
          <p:cNvPr id="397317" name="Text Box 5">
            <a:extLst>
              <a:ext uri="{FF2B5EF4-FFF2-40B4-BE49-F238E27FC236}">
                <a16:creationId xmlns:a16="http://schemas.microsoft.com/office/drawing/2014/main" id="{966F48E1-BEB3-2944-A9BC-1DC3AE951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397318" name="Text Box 6">
            <a:extLst>
              <a:ext uri="{FF2B5EF4-FFF2-40B4-BE49-F238E27FC236}">
                <a16:creationId xmlns:a16="http://schemas.microsoft.com/office/drawing/2014/main" id="{0CCA2AF2-690A-5941-A9B9-02A85B563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397319" name="Text Box 7">
            <a:extLst>
              <a:ext uri="{FF2B5EF4-FFF2-40B4-BE49-F238E27FC236}">
                <a16:creationId xmlns:a16="http://schemas.microsoft.com/office/drawing/2014/main" id="{27B00F50-E40D-B647-B266-82F75B72A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97320" name="Text Box 8">
            <a:extLst>
              <a:ext uri="{FF2B5EF4-FFF2-40B4-BE49-F238E27FC236}">
                <a16:creationId xmlns:a16="http://schemas.microsoft.com/office/drawing/2014/main" id="{14A570BF-9DA1-7348-AC37-0657B4145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97321" name="Text Box 9">
            <a:extLst>
              <a:ext uri="{FF2B5EF4-FFF2-40B4-BE49-F238E27FC236}">
                <a16:creationId xmlns:a16="http://schemas.microsoft.com/office/drawing/2014/main" id="{41EA24AF-9927-084B-B920-DDFE7E4A4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325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97322" name="Text Box 10">
            <a:extLst>
              <a:ext uri="{FF2B5EF4-FFF2-40B4-BE49-F238E27FC236}">
                <a16:creationId xmlns:a16="http://schemas.microsoft.com/office/drawing/2014/main" id="{2797F348-FE23-2C45-91F6-FCD994976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97323" name="Text Box 11">
            <a:extLst>
              <a:ext uri="{FF2B5EF4-FFF2-40B4-BE49-F238E27FC236}">
                <a16:creationId xmlns:a16="http://schemas.microsoft.com/office/drawing/2014/main" id="{666AC53F-1D45-5946-98BD-7AB6BC210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7324" name="Text Box 12">
            <a:extLst>
              <a:ext uri="{FF2B5EF4-FFF2-40B4-BE49-F238E27FC236}">
                <a16:creationId xmlns:a16="http://schemas.microsoft.com/office/drawing/2014/main" id="{9503DACA-3C60-764E-AE40-55DBA9BEA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97325" name="Text Box 13">
            <a:extLst>
              <a:ext uri="{FF2B5EF4-FFF2-40B4-BE49-F238E27FC236}">
                <a16:creationId xmlns:a16="http://schemas.microsoft.com/office/drawing/2014/main" id="{6E44E4D4-C2E5-EB4F-88BF-349F54362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97326" name="Text Box 14">
            <a:extLst>
              <a:ext uri="{FF2B5EF4-FFF2-40B4-BE49-F238E27FC236}">
                <a16:creationId xmlns:a16="http://schemas.microsoft.com/office/drawing/2014/main" id="{CD8A5971-86D6-4A47-85A8-7FF272241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97327" name="Text Box 15">
            <a:extLst>
              <a:ext uri="{FF2B5EF4-FFF2-40B4-BE49-F238E27FC236}">
                <a16:creationId xmlns:a16="http://schemas.microsoft.com/office/drawing/2014/main" id="{32C76A92-2492-F245-9405-3AC630B98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97328" name="Text Box 16">
            <a:extLst>
              <a:ext uri="{FF2B5EF4-FFF2-40B4-BE49-F238E27FC236}">
                <a16:creationId xmlns:a16="http://schemas.microsoft.com/office/drawing/2014/main" id="{829AF91B-4437-A443-B492-20E96ADA2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97329" name="Text Box 17">
            <a:extLst>
              <a:ext uri="{FF2B5EF4-FFF2-40B4-BE49-F238E27FC236}">
                <a16:creationId xmlns:a16="http://schemas.microsoft.com/office/drawing/2014/main" id="{21A1E70D-FA14-7849-B69E-FEA4EEB6C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97330" name="Text Box 18">
            <a:extLst>
              <a:ext uri="{FF2B5EF4-FFF2-40B4-BE49-F238E27FC236}">
                <a16:creationId xmlns:a16="http://schemas.microsoft.com/office/drawing/2014/main" id="{3E56D9A5-F454-784E-8686-89287AB36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97331" name="Text Box 19">
            <a:extLst>
              <a:ext uri="{FF2B5EF4-FFF2-40B4-BE49-F238E27FC236}">
                <a16:creationId xmlns:a16="http://schemas.microsoft.com/office/drawing/2014/main" id="{E9B52DF8-CB4A-C54A-8A2A-64E9C4AF1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97332" name="Text Box 20">
            <a:extLst>
              <a:ext uri="{FF2B5EF4-FFF2-40B4-BE49-F238E27FC236}">
                <a16:creationId xmlns:a16="http://schemas.microsoft.com/office/drawing/2014/main" id="{0894EFE6-2D90-DB44-A461-A23CB52E3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97333" name="Text Box 21">
            <a:extLst>
              <a:ext uri="{FF2B5EF4-FFF2-40B4-BE49-F238E27FC236}">
                <a16:creationId xmlns:a16="http://schemas.microsoft.com/office/drawing/2014/main" id="{891B4008-171F-864B-B262-7DB3F3D4B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97334" name="Text Box 22">
            <a:extLst>
              <a:ext uri="{FF2B5EF4-FFF2-40B4-BE49-F238E27FC236}">
                <a16:creationId xmlns:a16="http://schemas.microsoft.com/office/drawing/2014/main" id="{6AFCAF21-B9B9-F54B-B77F-44551A8BB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97335" name="Text Box 23">
            <a:extLst>
              <a:ext uri="{FF2B5EF4-FFF2-40B4-BE49-F238E27FC236}">
                <a16:creationId xmlns:a16="http://schemas.microsoft.com/office/drawing/2014/main" id="{8CA7C571-D14A-4340-970E-125071813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97336" name="Text Box 24">
            <a:extLst>
              <a:ext uri="{FF2B5EF4-FFF2-40B4-BE49-F238E27FC236}">
                <a16:creationId xmlns:a16="http://schemas.microsoft.com/office/drawing/2014/main" id="{5C251A87-B096-BC4A-A9E1-CDE3998AD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97337" name="Text Box 25">
            <a:extLst>
              <a:ext uri="{FF2B5EF4-FFF2-40B4-BE49-F238E27FC236}">
                <a16:creationId xmlns:a16="http://schemas.microsoft.com/office/drawing/2014/main" id="{D89DFB1E-FDB1-5D40-BB13-370D15FAF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97338" name="Text Box 26">
            <a:extLst>
              <a:ext uri="{FF2B5EF4-FFF2-40B4-BE49-F238E27FC236}">
                <a16:creationId xmlns:a16="http://schemas.microsoft.com/office/drawing/2014/main" id="{9FBE38AB-24A0-4A42-AF40-5FBABF167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97339" name="Text Box 27">
            <a:extLst>
              <a:ext uri="{FF2B5EF4-FFF2-40B4-BE49-F238E27FC236}">
                <a16:creationId xmlns:a16="http://schemas.microsoft.com/office/drawing/2014/main" id="{69934FB4-00E1-7343-87AC-CEB3C6967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97340" name="Text Box 28">
            <a:extLst>
              <a:ext uri="{FF2B5EF4-FFF2-40B4-BE49-F238E27FC236}">
                <a16:creationId xmlns:a16="http://schemas.microsoft.com/office/drawing/2014/main" id="{8CFD8D2B-7B3B-7048-AD3B-968682D09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97341" name="Text Box 29">
            <a:extLst>
              <a:ext uri="{FF2B5EF4-FFF2-40B4-BE49-F238E27FC236}">
                <a16:creationId xmlns:a16="http://schemas.microsoft.com/office/drawing/2014/main" id="{AE09C2F0-A158-4B48-AC8B-42F8F944B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97342" name="Text Box 30">
            <a:extLst>
              <a:ext uri="{FF2B5EF4-FFF2-40B4-BE49-F238E27FC236}">
                <a16:creationId xmlns:a16="http://schemas.microsoft.com/office/drawing/2014/main" id="{041C9569-A524-2245-8F47-E2EE6D1C8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62600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  <p:sp>
        <p:nvSpPr>
          <p:cNvPr id="397343" name="Text Box 31">
            <a:extLst>
              <a:ext uri="{FF2B5EF4-FFF2-40B4-BE49-F238E27FC236}">
                <a16:creationId xmlns:a16="http://schemas.microsoft.com/office/drawing/2014/main" id="{A59D4A98-8C28-AA48-BFEC-1C1B3250E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1041400"/>
            <a:ext cx="91440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What is the </a:t>
            </a:r>
            <a:r>
              <a:rPr lang="ja-JP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400" b="1" dirty="0">
                <a:solidFill>
                  <a:schemeClr val="accent2"/>
                </a:solidFill>
              </a:rPr>
              <a:t>solar cycle</a:t>
            </a:r>
            <a:r>
              <a:rPr lang="ja-JP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2400" b="1" dirty="0">
                <a:solidFill>
                  <a:schemeClr val="accent2"/>
                </a:solidFill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A</a:t>
            </a:r>
            <a:r>
              <a:rPr lang="en-US" altLang="en-US" sz="2400" b="1" dirty="0">
                <a:solidFill>
                  <a:srgbClr val="FF0000"/>
                </a:solidFill>
              </a:rPr>
              <a:t> Every eleven years the Sun is more active and has 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     lot of sunspot, followed by years of relative quiet.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Once in year sunspots cause disruptions in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    magnetic field of Earth.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Nuclear reactions heat up the Sun hotter than normal for a few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    months every year, and this causes summer.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Holes in the surface of the Sun where we see deep into the Sun.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The energy production in the Sun oscillates with 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    period of a few hundred years.</a:t>
            </a:r>
          </a:p>
        </p:txBody>
      </p:sp>
    </p:spTree>
    <p:extLst>
      <p:ext uri="{BB962C8B-B14F-4D97-AF65-F5344CB8AC3E}">
        <p14:creationId xmlns:p14="http://schemas.microsoft.com/office/powerpoint/2010/main" val="4136084996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91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97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97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4" grpId="0" animBg="1"/>
      <p:bldP spid="397315" grpId="0" animBg="1"/>
      <p:bldP spid="397317" grpId="0" animBg="1"/>
      <p:bldP spid="397318" grpId="0" animBg="1"/>
      <p:bldP spid="397319" grpId="0" animBg="1"/>
      <p:bldP spid="397320" grpId="0" animBg="1"/>
      <p:bldP spid="397321" grpId="0" animBg="1"/>
      <p:bldP spid="397322" grpId="0" animBg="1"/>
      <p:bldP spid="397323" grpId="0" animBg="1"/>
      <p:bldP spid="397324" grpId="0" animBg="1"/>
      <p:bldP spid="397325" grpId="0" animBg="1"/>
      <p:bldP spid="397326" grpId="0" animBg="1"/>
      <p:bldP spid="397327" grpId="0" animBg="1"/>
      <p:bldP spid="397328" grpId="0" animBg="1"/>
      <p:bldP spid="397329" grpId="0" animBg="1"/>
      <p:bldP spid="397330" grpId="0" animBg="1"/>
      <p:bldP spid="397331" grpId="0" animBg="1"/>
      <p:bldP spid="397332" grpId="0" animBg="1"/>
      <p:bldP spid="397333" grpId="0" animBg="1"/>
      <p:bldP spid="397334" grpId="0" animBg="1"/>
      <p:bldP spid="397335" grpId="0" animBg="1"/>
      <p:bldP spid="397336" grpId="0" animBg="1"/>
      <p:bldP spid="397337" grpId="0" animBg="1"/>
      <p:bldP spid="397338" grpId="0" animBg="1"/>
      <p:bldP spid="397339" grpId="0" animBg="1"/>
      <p:bldP spid="397340" grpId="0" animBg="1"/>
      <p:bldP spid="397341" grpId="0" animBg="1"/>
      <p:bldP spid="397342" grpId="0"/>
      <p:bldP spid="397343" grpId="0"/>
      <p:bldP spid="39734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Text Box 2">
            <a:extLst>
              <a:ext uri="{FF2B5EF4-FFF2-40B4-BE49-F238E27FC236}">
                <a16:creationId xmlns:a16="http://schemas.microsoft.com/office/drawing/2014/main" id="{0C02CB41-576B-1149-A90C-0542CA333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97315" name="Text Box 3">
            <a:extLst>
              <a:ext uri="{FF2B5EF4-FFF2-40B4-BE49-F238E27FC236}">
                <a16:creationId xmlns:a16="http://schemas.microsoft.com/office/drawing/2014/main" id="{AF28685B-9CE9-6645-976B-991C0D6B9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2F64E760-DCE4-8149-A8B6-E29EFF00B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12 </a:t>
            </a:r>
          </a:p>
        </p:txBody>
      </p:sp>
      <p:sp>
        <p:nvSpPr>
          <p:cNvPr id="397317" name="Text Box 5">
            <a:extLst>
              <a:ext uri="{FF2B5EF4-FFF2-40B4-BE49-F238E27FC236}">
                <a16:creationId xmlns:a16="http://schemas.microsoft.com/office/drawing/2014/main" id="{966F48E1-BEB3-2944-A9BC-1DC3AE951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397318" name="Text Box 6">
            <a:extLst>
              <a:ext uri="{FF2B5EF4-FFF2-40B4-BE49-F238E27FC236}">
                <a16:creationId xmlns:a16="http://schemas.microsoft.com/office/drawing/2014/main" id="{0CCA2AF2-690A-5941-A9B9-02A85B563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397319" name="Text Box 7">
            <a:extLst>
              <a:ext uri="{FF2B5EF4-FFF2-40B4-BE49-F238E27FC236}">
                <a16:creationId xmlns:a16="http://schemas.microsoft.com/office/drawing/2014/main" id="{27B00F50-E40D-B647-B266-82F75B72A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97320" name="Text Box 8">
            <a:extLst>
              <a:ext uri="{FF2B5EF4-FFF2-40B4-BE49-F238E27FC236}">
                <a16:creationId xmlns:a16="http://schemas.microsoft.com/office/drawing/2014/main" id="{14A570BF-9DA1-7348-AC37-0657B4145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97321" name="Text Box 9">
            <a:extLst>
              <a:ext uri="{FF2B5EF4-FFF2-40B4-BE49-F238E27FC236}">
                <a16:creationId xmlns:a16="http://schemas.microsoft.com/office/drawing/2014/main" id="{41EA24AF-9927-084B-B920-DDFE7E4A4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325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97322" name="Text Box 10">
            <a:extLst>
              <a:ext uri="{FF2B5EF4-FFF2-40B4-BE49-F238E27FC236}">
                <a16:creationId xmlns:a16="http://schemas.microsoft.com/office/drawing/2014/main" id="{2797F348-FE23-2C45-91F6-FCD994976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97323" name="Text Box 11">
            <a:extLst>
              <a:ext uri="{FF2B5EF4-FFF2-40B4-BE49-F238E27FC236}">
                <a16:creationId xmlns:a16="http://schemas.microsoft.com/office/drawing/2014/main" id="{666AC53F-1D45-5946-98BD-7AB6BC210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7324" name="Text Box 12">
            <a:extLst>
              <a:ext uri="{FF2B5EF4-FFF2-40B4-BE49-F238E27FC236}">
                <a16:creationId xmlns:a16="http://schemas.microsoft.com/office/drawing/2014/main" id="{9503DACA-3C60-764E-AE40-55DBA9BEA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97325" name="Text Box 13">
            <a:extLst>
              <a:ext uri="{FF2B5EF4-FFF2-40B4-BE49-F238E27FC236}">
                <a16:creationId xmlns:a16="http://schemas.microsoft.com/office/drawing/2014/main" id="{6E44E4D4-C2E5-EB4F-88BF-349F54362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97326" name="Text Box 14">
            <a:extLst>
              <a:ext uri="{FF2B5EF4-FFF2-40B4-BE49-F238E27FC236}">
                <a16:creationId xmlns:a16="http://schemas.microsoft.com/office/drawing/2014/main" id="{CD8A5971-86D6-4A47-85A8-7FF272241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97327" name="Text Box 15">
            <a:extLst>
              <a:ext uri="{FF2B5EF4-FFF2-40B4-BE49-F238E27FC236}">
                <a16:creationId xmlns:a16="http://schemas.microsoft.com/office/drawing/2014/main" id="{32C76A92-2492-F245-9405-3AC630B98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97328" name="Text Box 16">
            <a:extLst>
              <a:ext uri="{FF2B5EF4-FFF2-40B4-BE49-F238E27FC236}">
                <a16:creationId xmlns:a16="http://schemas.microsoft.com/office/drawing/2014/main" id="{829AF91B-4437-A443-B492-20E96ADA2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97329" name="Text Box 17">
            <a:extLst>
              <a:ext uri="{FF2B5EF4-FFF2-40B4-BE49-F238E27FC236}">
                <a16:creationId xmlns:a16="http://schemas.microsoft.com/office/drawing/2014/main" id="{21A1E70D-FA14-7849-B69E-FEA4EEB6C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97330" name="Text Box 18">
            <a:extLst>
              <a:ext uri="{FF2B5EF4-FFF2-40B4-BE49-F238E27FC236}">
                <a16:creationId xmlns:a16="http://schemas.microsoft.com/office/drawing/2014/main" id="{3E56D9A5-F454-784E-8686-89287AB36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97331" name="Text Box 19">
            <a:extLst>
              <a:ext uri="{FF2B5EF4-FFF2-40B4-BE49-F238E27FC236}">
                <a16:creationId xmlns:a16="http://schemas.microsoft.com/office/drawing/2014/main" id="{E9B52DF8-CB4A-C54A-8A2A-64E9C4AF1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97332" name="Text Box 20">
            <a:extLst>
              <a:ext uri="{FF2B5EF4-FFF2-40B4-BE49-F238E27FC236}">
                <a16:creationId xmlns:a16="http://schemas.microsoft.com/office/drawing/2014/main" id="{0894EFE6-2D90-DB44-A461-A23CB52E3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97333" name="Text Box 21">
            <a:extLst>
              <a:ext uri="{FF2B5EF4-FFF2-40B4-BE49-F238E27FC236}">
                <a16:creationId xmlns:a16="http://schemas.microsoft.com/office/drawing/2014/main" id="{891B4008-171F-864B-B262-7DB3F3D4B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97334" name="Text Box 22">
            <a:extLst>
              <a:ext uri="{FF2B5EF4-FFF2-40B4-BE49-F238E27FC236}">
                <a16:creationId xmlns:a16="http://schemas.microsoft.com/office/drawing/2014/main" id="{6AFCAF21-B9B9-F54B-B77F-44551A8BB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97335" name="Text Box 23">
            <a:extLst>
              <a:ext uri="{FF2B5EF4-FFF2-40B4-BE49-F238E27FC236}">
                <a16:creationId xmlns:a16="http://schemas.microsoft.com/office/drawing/2014/main" id="{8CA7C571-D14A-4340-970E-125071813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97336" name="Text Box 24">
            <a:extLst>
              <a:ext uri="{FF2B5EF4-FFF2-40B4-BE49-F238E27FC236}">
                <a16:creationId xmlns:a16="http://schemas.microsoft.com/office/drawing/2014/main" id="{5C251A87-B096-BC4A-A9E1-CDE3998AD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97337" name="Text Box 25">
            <a:extLst>
              <a:ext uri="{FF2B5EF4-FFF2-40B4-BE49-F238E27FC236}">
                <a16:creationId xmlns:a16="http://schemas.microsoft.com/office/drawing/2014/main" id="{D89DFB1E-FDB1-5D40-BB13-370D15FAF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97338" name="Text Box 26">
            <a:extLst>
              <a:ext uri="{FF2B5EF4-FFF2-40B4-BE49-F238E27FC236}">
                <a16:creationId xmlns:a16="http://schemas.microsoft.com/office/drawing/2014/main" id="{9FBE38AB-24A0-4A42-AF40-5FBABF167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97339" name="Text Box 27">
            <a:extLst>
              <a:ext uri="{FF2B5EF4-FFF2-40B4-BE49-F238E27FC236}">
                <a16:creationId xmlns:a16="http://schemas.microsoft.com/office/drawing/2014/main" id="{69934FB4-00E1-7343-87AC-CEB3C6967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97340" name="Text Box 28">
            <a:extLst>
              <a:ext uri="{FF2B5EF4-FFF2-40B4-BE49-F238E27FC236}">
                <a16:creationId xmlns:a16="http://schemas.microsoft.com/office/drawing/2014/main" id="{8CFD8D2B-7B3B-7048-AD3B-968682D09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97341" name="Text Box 29">
            <a:extLst>
              <a:ext uri="{FF2B5EF4-FFF2-40B4-BE49-F238E27FC236}">
                <a16:creationId xmlns:a16="http://schemas.microsoft.com/office/drawing/2014/main" id="{AE09C2F0-A158-4B48-AC8B-42F8F944B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97343" name="Text Box 31">
            <a:extLst>
              <a:ext uri="{FF2B5EF4-FFF2-40B4-BE49-F238E27FC236}">
                <a16:creationId xmlns:a16="http://schemas.microsoft.com/office/drawing/2014/main" id="{A59D4A98-8C28-AA48-BFEC-1C1B3250E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782395"/>
            <a:ext cx="5000625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How long is the </a:t>
            </a:r>
            <a:r>
              <a:rPr lang="ja-JP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400" b="1" dirty="0">
                <a:solidFill>
                  <a:schemeClr val="accent2"/>
                </a:solidFill>
              </a:rPr>
              <a:t>sunspot cycle</a:t>
            </a:r>
            <a:r>
              <a:rPr lang="ja-JP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2400" b="1" dirty="0">
                <a:solidFill>
                  <a:schemeClr val="accent2"/>
                </a:solidFill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1 day.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1 year.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11 years.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4 billion years.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11 billion years.</a:t>
            </a:r>
          </a:p>
        </p:txBody>
      </p:sp>
    </p:spTree>
    <p:extLst>
      <p:ext uri="{BB962C8B-B14F-4D97-AF65-F5344CB8AC3E}">
        <p14:creationId xmlns:p14="http://schemas.microsoft.com/office/powerpoint/2010/main" val="1547583472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88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97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97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4" grpId="0" animBg="1"/>
      <p:bldP spid="397315" grpId="0" animBg="1"/>
      <p:bldP spid="397317" grpId="0" animBg="1"/>
      <p:bldP spid="397318" grpId="0" animBg="1"/>
      <p:bldP spid="397319" grpId="0" animBg="1"/>
      <p:bldP spid="397320" grpId="0" animBg="1"/>
      <p:bldP spid="397321" grpId="0" animBg="1"/>
      <p:bldP spid="397322" grpId="0" animBg="1"/>
      <p:bldP spid="397323" grpId="0" animBg="1"/>
      <p:bldP spid="397324" grpId="0" animBg="1"/>
      <p:bldP spid="397325" grpId="0" animBg="1"/>
      <p:bldP spid="397326" grpId="0" animBg="1"/>
      <p:bldP spid="397327" grpId="0" animBg="1"/>
      <p:bldP spid="397328" grpId="0" animBg="1"/>
      <p:bldP spid="397329" grpId="0" animBg="1"/>
      <p:bldP spid="397330" grpId="0" animBg="1"/>
      <p:bldP spid="397331" grpId="0" animBg="1"/>
      <p:bldP spid="397332" grpId="0" animBg="1"/>
      <p:bldP spid="397333" grpId="0" animBg="1"/>
      <p:bldP spid="397334" grpId="0" animBg="1"/>
      <p:bldP spid="397335" grpId="0" animBg="1"/>
      <p:bldP spid="397336" grpId="0" animBg="1"/>
      <p:bldP spid="397337" grpId="0" animBg="1"/>
      <p:bldP spid="397338" grpId="0" animBg="1"/>
      <p:bldP spid="397339" grpId="0" animBg="1"/>
      <p:bldP spid="397340" grpId="0" animBg="1"/>
      <p:bldP spid="397341" grpId="0" animBg="1"/>
      <p:bldP spid="397343" grpId="0"/>
      <p:bldP spid="39734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2C83CC-E756-B149-91DE-1B081F93A4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solidFill>
                  <a:srgbClr val="66FFFF"/>
                </a:solidFill>
              </a:rPr>
              <a:t>Questions coming…</a:t>
            </a:r>
            <a:endParaRPr lang="en-US" altLang="en-US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24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Text Box 2">
            <a:extLst>
              <a:ext uri="{FF2B5EF4-FFF2-40B4-BE49-F238E27FC236}">
                <a16:creationId xmlns:a16="http://schemas.microsoft.com/office/drawing/2014/main" id="{3135056E-52EC-A34D-9CF0-135C59527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27683" name="Text Box 3">
            <a:extLst>
              <a:ext uri="{FF2B5EF4-FFF2-40B4-BE49-F238E27FC236}">
                <a16:creationId xmlns:a16="http://schemas.microsoft.com/office/drawing/2014/main" id="{0C3F8B0B-D9F4-A24F-A08B-7240F51F2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620D8CEE-8995-6F4C-BC23-2A33A5FF02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4 </a:t>
            </a:r>
          </a:p>
        </p:txBody>
      </p:sp>
      <p:sp>
        <p:nvSpPr>
          <p:cNvPr id="327685" name="Text Box 5">
            <a:extLst>
              <a:ext uri="{FF2B5EF4-FFF2-40B4-BE49-F238E27FC236}">
                <a16:creationId xmlns:a16="http://schemas.microsoft.com/office/drawing/2014/main" id="{83FBC8CA-CF3F-4745-8465-1C9135C40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27686" name="Text Box 6">
            <a:extLst>
              <a:ext uri="{FF2B5EF4-FFF2-40B4-BE49-F238E27FC236}">
                <a16:creationId xmlns:a16="http://schemas.microsoft.com/office/drawing/2014/main" id="{9CBEB182-73F3-594A-92DD-04DC0E6C5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1039813"/>
            <a:ext cx="86868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Where in the Sun is heat being produced?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Everywhere inside the Sun.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 </a:t>
            </a:r>
            <a:r>
              <a:rPr lang="en-US" altLang="en-US" sz="2400" b="1" dirty="0">
                <a:solidFill>
                  <a:srgbClr val="FF0000"/>
                </a:solidFill>
              </a:rPr>
              <a:t>Only in the core (close to the center).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Only in a narrow region close to the surface. 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In most of the Sun except in the convective outside region.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Nowhere, because no more energy is being produced in the Sun now. It has been heated up once and it is only giving off its heat as it is cooling off.</a:t>
            </a:r>
          </a:p>
        </p:txBody>
      </p:sp>
      <p:sp>
        <p:nvSpPr>
          <p:cNvPr id="327687" name="Text Box 7">
            <a:extLst>
              <a:ext uri="{FF2B5EF4-FFF2-40B4-BE49-F238E27FC236}">
                <a16:creationId xmlns:a16="http://schemas.microsoft.com/office/drawing/2014/main" id="{A9241404-8CC3-7842-BE2F-AA2F3315F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27688" name="Text Box 8">
            <a:extLst>
              <a:ext uri="{FF2B5EF4-FFF2-40B4-BE49-F238E27FC236}">
                <a16:creationId xmlns:a16="http://schemas.microsoft.com/office/drawing/2014/main" id="{D7F4A173-8D35-1C41-A29A-2C7B6D9F0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27689" name="Text Box 9">
            <a:extLst>
              <a:ext uri="{FF2B5EF4-FFF2-40B4-BE49-F238E27FC236}">
                <a16:creationId xmlns:a16="http://schemas.microsoft.com/office/drawing/2014/main" id="{256B9323-53CF-3A47-A242-A94C5EF70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27690" name="Text Box 10">
            <a:extLst>
              <a:ext uri="{FF2B5EF4-FFF2-40B4-BE49-F238E27FC236}">
                <a16:creationId xmlns:a16="http://schemas.microsoft.com/office/drawing/2014/main" id="{EEC124D4-6E1C-9544-9DD8-7692C1F31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27691" name="Text Box 11">
            <a:extLst>
              <a:ext uri="{FF2B5EF4-FFF2-40B4-BE49-F238E27FC236}">
                <a16:creationId xmlns:a16="http://schemas.microsoft.com/office/drawing/2014/main" id="{7C19E290-E93F-7148-9240-E27909077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27692" name="Text Box 12">
            <a:extLst>
              <a:ext uri="{FF2B5EF4-FFF2-40B4-BE49-F238E27FC236}">
                <a16:creationId xmlns:a16="http://schemas.microsoft.com/office/drawing/2014/main" id="{F581A294-568F-E14F-BCB2-42ACAF465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27693" name="Text Box 13">
            <a:extLst>
              <a:ext uri="{FF2B5EF4-FFF2-40B4-BE49-F238E27FC236}">
                <a16:creationId xmlns:a16="http://schemas.microsoft.com/office/drawing/2014/main" id="{568DA464-F83D-914C-B13B-A953B949E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27694" name="Text Box 14">
            <a:extLst>
              <a:ext uri="{FF2B5EF4-FFF2-40B4-BE49-F238E27FC236}">
                <a16:creationId xmlns:a16="http://schemas.microsoft.com/office/drawing/2014/main" id="{1E95B3FE-1742-2D4F-833E-5A52F0120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27695" name="Text Box 15">
            <a:extLst>
              <a:ext uri="{FF2B5EF4-FFF2-40B4-BE49-F238E27FC236}">
                <a16:creationId xmlns:a16="http://schemas.microsoft.com/office/drawing/2014/main" id="{4BE97D07-7150-DD43-BC54-0DC2FAF33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27696" name="Text Box 16">
            <a:extLst>
              <a:ext uri="{FF2B5EF4-FFF2-40B4-BE49-F238E27FC236}">
                <a16:creationId xmlns:a16="http://schemas.microsoft.com/office/drawing/2014/main" id="{23276856-7D93-9046-A35A-A1529B8EC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27697" name="Text Box 17">
            <a:extLst>
              <a:ext uri="{FF2B5EF4-FFF2-40B4-BE49-F238E27FC236}">
                <a16:creationId xmlns:a16="http://schemas.microsoft.com/office/drawing/2014/main" id="{54461A2C-9A21-404F-8ABE-75B84097F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27698" name="Text Box 18">
            <a:extLst>
              <a:ext uri="{FF2B5EF4-FFF2-40B4-BE49-F238E27FC236}">
                <a16:creationId xmlns:a16="http://schemas.microsoft.com/office/drawing/2014/main" id="{2544ABAA-A376-0A47-8F0E-9AA86DDC8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27699" name="Text Box 19">
            <a:extLst>
              <a:ext uri="{FF2B5EF4-FFF2-40B4-BE49-F238E27FC236}">
                <a16:creationId xmlns:a16="http://schemas.microsoft.com/office/drawing/2014/main" id="{155A268E-B6BC-8B44-B6EC-01D00E424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27700" name="Text Box 20">
            <a:extLst>
              <a:ext uri="{FF2B5EF4-FFF2-40B4-BE49-F238E27FC236}">
                <a16:creationId xmlns:a16="http://schemas.microsoft.com/office/drawing/2014/main" id="{0220A828-C4A8-EA41-95D3-35FD6E5D7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27701" name="Text Box 21">
            <a:extLst>
              <a:ext uri="{FF2B5EF4-FFF2-40B4-BE49-F238E27FC236}">
                <a16:creationId xmlns:a16="http://schemas.microsoft.com/office/drawing/2014/main" id="{7634CF4F-FF0A-8B49-AB0B-0185DA3E4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7702" name="Text Box 22">
            <a:extLst>
              <a:ext uri="{FF2B5EF4-FFF2-40B4-BE49-F238E27FC236}">
                <a16:creationId xmlns:a16="http://schemas.microsoft.com/office/drawing/2014/main" id="{08F66704-733A-4E42-B02D-8A37D6DD1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27703" name="Text Box 23">
            <a:extLst>
              <a:ext uri="{FF2B5EF4-FFF2-40B4-BE49-F238E27FC236}">
                <a16:creationId xmlns:a16="http://schemas.microsoft.com/office/drawing/2014/main" id="{FA6071BF-9FD1-D946-9995-A503069F2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27704" name="Text Box 24">
            <a:extLst>
              <a:ext uri="{FF2B5EF4-FFF2-40B4-BE49-F238E27FC236}">
                <a16:creationId xmlns:a16="http://schemas.microsoft.com/office/drawing/2014/main" id="{7102E70D-951D-1541-9257-14CDB805F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27705" name="Text Box 25">
            <a:extLst>
              <a:ext uri="{FF2B5EF4-FFF2-40B4-BE49-F238E27FC236}">
                <a16:creationId xmlns:a16="http://schemas.microsoft.com/office/drawing/2014/main" id="{C0D3CFB8-EDE8-6A45-916F-CE17916B9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27706" name="Text Box 26">
            <a:extLst>
              <a:ext uri="{FF2B5EF4-FFF2-40B4-BE49-F238E27FC236}">
                <a16:creationId xmlns:a16="http://schemas.microsoft.com/office/drawing/2014/main" id="{0FF89250-A419-B244-A4D0-5022EF59D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27707" name="Text Box 27">
            <a:extLst>
              <a:ext uri="{FF2B5EF4-FFF2-40B4-BE49-F238E27FC236}">
                <a16:creationId xmlns:a16="http://schemas.microsoft.com/office/drawing/2014/main" id="{3EAA35B7-AE10-A04C-BE7D-2471C250C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27708" name="Text Box 28">
            <a:extLst>
              <a:ext uri="{FF2B5EF4-FFF2-40B4-BE49-F238E27FC236}">
                <a16:creationId xmlns:a16="http://schemas.microsoft.com/office/drawing/2014/main" id="{B66F94C0-C629-8E4A-B121-3A69CCA7C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27709" name="Text Box 29">
            <a:extLst>
              <a:ext uri="{FF2B5EF4-FFF2-40B4-BE49-F238E27FC236}">
                <a16:creationId xmlns:a16="http://schemas.microsoft.com/office/drawing/2014/main" id="{2B411130-3558-C84D-8519-AA85D761C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27710" name="Text Box 30">
            <a:extLst>
              <a:ext uri="{FF2B5EF4-FFF2-40B4-BE49-F238E27FC236}">
                <a16:creationId xmlns:a16="http://schemas.microsoft.com/office/drawing/2014/main" id="{FCE1F250-A7C9-324D-AC4F-C82DB003F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27711" name="Text Box 31">
            <a:extLst>
              <a:ext uri="{FF2B5EF4-FFF2-40B4-BE49-F238E27FC236}">
                <a16:creationId xmlns:a16="http://schemas.microsoft.com/office/drawing/2014/main" id="{EB20D7E7-D181-7C41-9295-BEB01F7E5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27712" name="Text Box 32">
            <a:extLst>
              <a:ext uri="{FF2B5EF4-FFF2-40B4-BE49-F238E27FC236}">
                <a16:creationId xmlns:a16="http://schemas.microsoft.com/office/drawing/2014/main" id="{4C425142-A367-114A-A4F8-E1D7FA45B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27713" name="Text Box 33">
            <a:extLst>
              <a:ext uri="{FF2B5EF4-FFF2-40B4-BE49-F238E27FC236}">
                <a16:creationId xmlns:a16="http://schemas.microsoft.com/office/drawing/2014/main" id="{2B9CE4BC-CC42-A54D-B208-62EB1F94D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27714" name="Text Box 34">
            <a:extLst>
              <a:ext uri="{FF2B5EF4-FFF2-40B4-BE49-F238E27FC236}">
                <a16:creationId xmlns:a16="http://schemas.microsoft.com/office/drawing/2014/main" id="{1C1D44A1-8A64-D646-8E58-BE9736B2E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27715" name="Text Box 35">
            <a:extLst>
              <a:ext uri="{FF2B5EF4-FFF2-40B4-BE49-F238E27FC236}">
                <a16:creationId xmlns:a16="http://schemas.microsoft.com/office/drawing/2014/main" id="{9B3B1006-9433-3B46-8A7D-D60621FE9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27716" name="Text Box 36">
            <a:extLst>
              <a:ext uri="{FF2B5EF4-FFF2-40B4-BE49-F238E27FC236}">
                <a16:creationId xmlns:a16="http://schemas.microsoft.com/office/drawing/2014/main" id="{134E334A-ECB7-714E-9A73-52B71960B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2" grpId="0" animBg="1"/>
      <p:bldP spid="327683" grpId="0" animBg="1"/>
      <p:bldP spid="327685" grpId="0" animBg="1"/>
      <p:bldP spid="327686" grpId="0"/>
      <p:bldP spid="327686" grpId="1"/>
      <p:bldP spid="327687" grpId="0" animBg="1"/>
      <p:bldP spid="327688" grpId="0" animBg="1"/>
      <p:bldP spid="327689" grpId="0" animBg="1"/>
      <p:bldP spid="327690" grpId="0" animBg="1"/>
      <p:bldP spid="327691" grpId="0" animBg="1"/>
      <p:bldP spid="327692" grpId="0" animBg="1"/>
      <p:bldP spid="327693" grpId="0" animBg="1"/>
      <p:bldP spid="327694" grpId="0" animBg="1"/>
      <p:bldP spid="327695" grpId="0" animBg="1"/>
      <p:bldP spid="327696" grpId="0" animBg="1"/>
      <p:bldP spid="327697" grpId="0" animBg="1"/>
      <p:bldP spid="327698" grpId="0" animBg="1"/>
      <p:bldP spid="327699" grpId="0" animBg="1"/>
      <p:bldP spid="327700" grpId="0" animBg="1"/>
      <p:bldP spid="327701" grpId="0" animBg="1"/>
      <p:bldP spid="327702" grpId="0" animBg="1"/>
      <p:bldP spid="327703" grpId="0" animBg="1"/>
      <p:bldP spid="327704" grpId="0" animBg="1"/>
      <p:bldP spid="327705" grpId="0" animBg="1"/>
      <p:bldP spid="327706" grpId="0" animBg="1"/>
      <p:bldP spid="327707" grpId="0" animBg="1"/>
      <p:bldP spid="327708" grpId="0" animBg="1"/>
      <p:bldP spid="327709" grpId="0" animBg="1"/>
      <p:bldP spid="327710" grpId="0" animBg="1"/>
      <p:bldP spid="327711" grpId="0" animBg="1"/>
      <p:bldP spid="327712" grpId="0" animBg="1"/>
      <p:bldP spid="327713" grpId="0" animBg="1"/>
      <p:bldP spid="327714" grpId="0" animBg="1"/>
      <p:bldP spid="327715" grpId="0" animBg="1"/>
      <p:bldP spid="3277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Text Box 2">
            <a:extLst>
              <a:ext uri="{FF2B5EF4-FFF2-40B4-BE49-F238E27FC236}">
                <a16:creationId xmlns:a16="http://schemas.microsoft.com/office/drawing/2014/main" id="{3135056E-52EC-A34D-9CF0-135C59527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27683" name="Text Box 3">
            <a:extLst>
              <a:ext uri="{FF2B5EF4-FFF2-40B4-BE49-F238E27FC236}">
                <a16:creationId xmlns:a16="http://schemas.microsoft.com/office/drawing/2014/main" id="{0C3F8B0B-D9F4-A24F-A08B-7240F51F2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620D8CEE-8995-6F4C-BC23-2A33A5FF02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5 </a:t>
            </a:r>
          </a:p>
        </p:txBody>
      </p:sp>
      <p:sp>
        <p:nvSpPr>
          <p:cNvPr id="327685" name="Text Box 5">
            <a:extLst>
              <a:ext uri="{FF2B5EF4-FFF2-40B4-BE49-F238E27FC236}">
                <a16:creationId xmlns:a16="http://schemas.microsoft.com/office/drawing/2014/main" id="{83FBC8CA-CF3F-4745-8465-1C9135C40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27686" name="Text Box 6">
            <a:extLst>
              <a:ext uri="{FF2B5EF4-FFF2-40B4-BE49-F238E27FC236}">
                <a16:creationId xmlns:a16="http://schemas.microsoft.com/office/drawing/2014/main" id="{9CBEB182-73F3-594A-92DD-04DC0E6C5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34471"/>
            <a:ext cx="506253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How hot is the center of the Sun?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-273 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6,000K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200,000K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D</a:t>
            </a:r>
            <a:r>
              <a:rPr lang="en-US" altLang="en-US" sz="2400" b="1" dirty="0">
                <a:solidFill>
                  <a:srgbClr val="FF0000"/>
                </a:solidFill>
              </a:rPr>
              <a:t> 15 million K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6 billion K</a:t>
            </a:r>
          </a:p>
        </p:txBody>
      </p:sp>
      <p:sp>
        <p:nvSpPr>
          <p:cNvPr id="327687" name="Text Box 7">
            <a:extLst>
              <a:ext uri="{FF2B5EF4-FFF2-40B4-BE49-F238E27FC236}">
                <a16:creationId xmlns:a16="http://schemas.microsoft.com/office/drawing/2014/main" id="{A9241404-8CC3-7842-BE2F-AA2F3315F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27688" name="Text Box 8">
            <a:extLst>
              <a:ext uri="{FF2B5EF4-FFF2-40B4-BE49-F238E27FC236}">
                <a16:creationId xmlns:a16="http://schemas.microsoft.com/office/drawing/2014/main" id="{D7F4A173-8D35-1C41-A29A-2C7B6D9F0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27689" name="Text Box 9">
            <a:extLst>
              <a:ext uri="{FF2B5EF4-FFF2-40B4-BE49-F238E27FC236}">
                <a16:creationId xmlns:a16="http://schemas.microsoft.com/office/drawing/2014/main" id="{256B9323-53CF-3A47-A242-A94C5EF70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27690" name="Text Box 10">
            <a:extLst>
              <a:ext uri="{FF2B5EF4-FFF2-40B4-BE49-F238E27FC236}">
                <a16:creationId xmlns:a16="http://schemas.microsoft.com/office/drawing/2014/main" id="{EEC124D4-6E1C-9544-9DD8-7692C1F31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27691" name="Text Box 11">
            <a:extLst>
              <a:ext uri="{FF2B5EF4-FFF2-40B4-BE49-F238E27FC236}">
                <a16:creationId xmlns:a16="http://schemas.microsoft.com/office/drawing/2014/main" id="{7C19E290-E93F-7148-9240-E27909077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27692" name="Text Box 12">
            <a:extLst>
              <a:ext uri="{FF2B5EF4-FFF2-40B4-BE49-F238E27FC236}">
                <a16:creationId xmlns:a16="http://schemas.microsoft.com/office/drawing/2014/main" id="{F581A294-568F-E14F-BCB2-42ACAF465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27693" name="Text Box 13">
            <a:extLst>
              <a:ext uri="{FF2B5EF4-FFF2-40B4-BE49-F238E27FC236}">
                <a16:creationId xmlns:a16="http://schemas.microsoft.com/office/drawing/2014/main" id="{568DA464-F83D-914C-B13B-A953B949E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27694" name="Text Box 14">
            <a:extLst>
              <a:ext uri="{FF2B5EF4-FFF2-40B4-BE49-F238E27FC236}">
                <a16:creationId xmlns:a16="http://schemas.microsoft.com/office/drawing/2014/main" id="{1E95B3FE-1742-2D4F-833E-5A52F0120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27695" name="Text Box 15">
            <a:extLst>
              <a:ext uri="{FF2B5EF4-FFF2-40B4-BE49-F238E27FC236}">
                <a16:creationId xmlns:a16="http://schemas.microsoft.com/office/drawing/2014/main" id="{4BE97D07-7150-DD43-BC54-0DC2FAF33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27696" name="Text Box 16">
            <a:extLst>
              <a:ext uri="{FF2B5EF4-FFF2-40B4-BE49-F238E27FC236}">
                <a16:creationId xmlns:a16="http://schemas.microsoft.com/office/drawing/2014/main" id="{23276856-7D93-9046-A35A-A1529B8EC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27697" name="Text Box 17">
            <a:extLst>
              <a:ext uri="{FF2B5EF4-FFF2-40B4-BE49-F238E27FC236}">
                <a16:creationId xmlns:a16="http://schemas.microsoft.com/office/drawing/2014/main" id="{54461A2C-9A21-404F-8ABE-75B84097F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27698" name="Text Box 18">
            <a:extLst>
              <a:ext uri="{FF2B5EF4-FFF2-40B4-BE49-F238E27FC236}">
                <a16:creationId xmlns:a16="http://schemas.microsoft.com/office/drawing/2014/main" id="{2544ABAA-A376-0A47-8F0E-9AA86DDC8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27699" name="Text Box 19">
            <a:extLst>
              <a:ext uri="{FF2B5EF4-FFF2-40B4-BE49-F238E27FC236}">
                <a16:creationId xmlns:a16="http://schemas.microsoft.com/office/drawing/2014/main" id="{155A268E-B6BC-8B44-B6EC-01D00E424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27700" name="Text Box 20">
            <a:extLst>
              <a:ext uri="{FF2B5EF4-FFF2-40B4-BE49-F238E27FC236}">
                <a16:creationId xmlns:a16="http://schemas.microsoft.com/office/drawing/2014/main" id="{0220A828-C4A8-EA41-95D3-35FD6E5D7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27701" name="Text Box 21">
            <a:extLst>
              <a:ext uri="{FF2B5EF4-FFF2-40B4-BE49-F238E27FC236}">
                <a16:creationId xmlns:a16="http://schemas.microsoft.com/office/drawing/2014/main" id="{7634CF4F-FF0A-8B49-AB0B-0185DA3E4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7702" name="Text Box 22">
            <a:extLst>
              <a:ext uri="{FF2B5EF4-FFF2-40B4-BE49-F238E27FC236}">
                <a16:creationId xmlns:a16="http://schemas.microsoft.com/office/drawing/2014/main" id="{08F66704-733A-4E42-B02D-8A37D6DD1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27703" name="Text Box 23">
            <a:extLst>
              <a:ext uri="{FF2B5EF4-FFF2-40B4-BE49-F238E27FC236}">
                <a16:creationId xmlns:a16="http://schemas.microsoft.com/office/drawing/2014/main" id="{FA6071BF-9FD1-D946-9995-A503069F2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27704" name="Text Box 24">
            <a:extLst>
              <a:ext uri="{FF2B5EF4-FFF2-40B4-BE49-F238E27FC236}">
                <a16:creationId xmlns:a16="http://schemas.microsoft.com/office/drawing/2014/main" id="{7102E70D-951D-1541-9257-14CDB805F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27705" name="Text Box 25">
            <a:extLst>
              <a:ext uri="{FF2B5EF4-FFF2-40B4-BE49-F238E27FC236}">
                <a16:creationId xmlns:a16="http://schemas.microsoft.com/office/drawing/2014/main" id="{C0D3CFB8-EDE8-6A45-916F-CE17916B9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27706" name="Text Box 26">
            <a:extLst>
              <a:ext uri="{FF2B5EF4-FFF2-40B4-BE49-F238E27FC236}">
                <a16:creationId xmlns:a16="http://schemas.microsoft.com/office/drawing/2014/main" id="{0FF89250-A419-B244-A4D0-5022EF59D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27707" name="Text Box 27">
            <a:extLst>
              <a:ext uri="{FF2B5EF4-FFF2-40B4-BE49-F238E27FC236}">
                <a16:creationId xmlns:a16="http://schemas.microsoft.com/office/drawing/2014/main" id="{3EAA35B7-AE10-A04C-BE7D-2471C250C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27708" name="Text Box 28">
            <a:extLst>
              <a:ext uri="{FF2B5EF4-FFF2-40B4-BE49-F238E27FC236}">
                <a16:creationId xmlns:a16="http://schemas.microsoft.com/office/drawing/2014/main" id="{B66F94C0-C629-8E4A-B121-3A69CCA7C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27709" name="Text Box 29">
            <a:extLst>
              <a:ext uri="{FF2B5EF4-FFF2-40B4-BE49-F238E27FC236}">
                <a16:creationId xmlns:a16="http://schemas.microsoft.com/office/drawing/2014/main" id="{2B411130-3558-C84D-8519-AA85D761C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27710" name="Text Box 30">
            <a:extLst>
              <a:ext uri="{FF2B5EF4-FFF2-40B4-BE49-F238E27FC236}">
                <a16:creationId xmlns:a16="http://schemas.microsoft.com/office/drawing/2014/main" id="{FCE1F250-A7C9-324D-AC4F-C82DB003F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27711" name="Text Box 31">
            <a:extLst>
              <a:ext uri="{FF2B5EF4-FFF2-40B4-BE49-F238E27FC236}">
                <a16:creationId xmlns:a16="http://schemas.microsoft.com/office/drawing/2014/main" id="{EB20D7E7-D181-7C41-9295-BEB01F7E5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27712" name="Text Box 32">
            <a:extLst>
              <a:ext uri="{FF2B5EF4-FFF2-40B4-BE49-F238E27FC236}">
                <a16:creationId xmlns:a16="http://schemas.microsoft.com/office/drawing/2014/main" id="{4C425142-A367-114A-A4F8-E1D7FA45B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27713" name="Text Box 33">
            <a:extLst>
              <a:ext uri="{FF2B5EF4-FFF2-40B4-BE49-F238E27FC236}">
                <a16:creationId xmlns:a16="http://schemas.microsoft.com/office/drawing/2014/main" id="{2B9CE4BC-CC42-A54D-B208-62EB1F94D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27714" name="Text Box 34">
            <a:extLst>
              <a:ext uri="{FF2B5EF4-FFF2-40B4-BE49-F238E27FC236}">
                <a16:creationId xmlns:a16="http://schemas.microsoft.com/office/drawing/2014/main" id="{1C1D44A1-8A64-D646-8E58-BE9736B2E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27715" name="Text Box 35">
            <a:extLst>
              <a:ext uri="{FF2B5EF4-FFF2-40B4-BE49-F238E27FC236}">
                <a16:creationId xmlns:a16="http://schemas.microsoft.com/office/drawing/2014/main" id="{9B3B1006-9433-3B46-8A7D-D60621FE9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2667350500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2" grpId="0" animBg="1"/>
      <p:bldP spid="327683" grpId="0" animBg="1"/>
      <p:bldP spid="327685" grpId="0" animBg="1"/>
      <p:bldP spid="327686" grpId="0"/>
      <p:bldP spid="327686" grpId="1"/>
      <p:bldP spid="327687" grpId="0" animBg="1"/>
      <p:bldP spid="327688" grpId="0" animBg="1"/>
      <p:bldP spid="327689" grpId="0" animBg="1"/>
      <p:bldP spid="327690" grpId="0" animBg="1"/>
      <p:bldP spid="327691" grpId="0" animBg="1"/>
      <p:bldP spid="327692" grpId="0" animBg="1"/>
      <p:bldP spid="327693" grpId="0" animBg="1"/>
      <p:bldP spid="327694" grpId="0" animBg="1"/>
      <p:bldP spid="327695" grpId="0" animBg="1"/>
      <p:bldP spid="327696" grpId="0" animBg="1"/>
      <p:bldP spid="327697" grpId="0" animBg="1"/>
      <p:bldP spid="327698" grpId="0" animBg="1"/>
      <p:bldP spid="327699" grpId="0" animBg="1"/>
      <p:bldP spid="327700" grpId="0" animBg="1"/>
      <p:bldP spid="327701" grpId="0" animBg="1"/>
      <p:bldP spid="327702" grpId="0" animBg="1"/>
      <p:bldP spid="327703" grpId="0" animBg="1"/>
      <p:bldP spid="327704" grpId="0" animBg="1"/>
      <p:bldP spid="327705" grpId="0" animBg="1"/>
      <p:bldP spid="327706" grpId="0" animBg="1"/>
      <p:bldP spid="327707" grpId="0" animBg="1"/>
      <p:bldP spid="327708" grpId="0" animBg="1"/>
      <p:bldP spid="327709" grpId="0" animBg="1"/>
      <p:bldP spid="327710" grpId="0" animBg="1"/>
      <p:bldP spid="327711" grpId="0" animBg="1"/>
      <p:bldP spid="327712" grpId="0" animBg="1"/>
      <p:bldP spid="327713" grpId="0" animBg="1"/>
      <p:bldP spid="327714" grpId="0" animBg="1"/>
      <p:bldP spid="3277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alphaSun">
            <a:extLst>
              <a:ext uri="{FF2B5EF4-FFF2-40B4-BE49-F238E27FC236}">
                <a16:creationId xmlns:a16="http://schemas.microsoft.com/office/drawing/2014/main" id="{1C50F8D2-8B6E-404A-8D8B-218493599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5263" r="5508" b="5508"/>
          <a:stretch>
            <a:fillRect/>
          </a:stretch>
        </p:blipFill>
        <p:spPr bwMode="auto">
          <a:xfrm>
            <a:off x="3013075" y="346075"/>
            <a:ext cx="5978525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>
            <a:extLst>
              <a:ext uri="{FF2B5EF4-FFF2-40B4-BE49-F238E27FC236}">
                <a16:creationId xmlns:a16="http://schemas.microsoft.com/office/drawing/2014/main" id="{AE63EA27-15F7-D24B-A977-3452C9309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6200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FF00"/>
                </a:solidFill>
              </a:rPr>
              <a:t>Convection zone sticking out: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E7328062-31DF-F544-99BD-D46348A228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2438400" cy="533400"/>
          </a:xfrm>
        </p:spPr>
        <p:txBody>
          <a:bodyPr/>
          <a:lstStyle/>
          <a:p>
            <a:r>
              <a:rPr lang="en-US" altLang="en-US" sz="3200" b="1">
                <a:solidFill>
                  <a:srgbClr val="66FFFF"/>
                </a:solidFill>
              </a:rPr>
              <a:t>granulation</a:t>
            </a:r>
            <a:endParaRPr lang="en-US" altLang="en-US" sz="2000">
              <a:solidFill>
                <a:srgbClr val="FFFF00"/>
              </a:solidFill>
            </a:endParaRP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81B52B54-8678-1943-B630-22A36AEBC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2867025"/>
            <a:ext cx="22796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The Sun is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 </a:t>
            </a:r>
            <a:r>
              <a:rPr lang="ja-JP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400" b="1">
                <a:solidFill>
                  <a:srgbClr val="FFFF00"/>
                </a:solidFill>
              </a:rPr>
              <a:t>boiling</a:t>
            </a:r>
            <a:r>
              <a:rPr lang="ja-JP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2400" b="1">
                <a:solidFill>
                  <a:srgbClr val="FFFF00"/>
                </a:solidFill>
              </a:rPr>
              <a:t>:</a:t>
            </a:r>
            <a:r>
              <a:rPr lang="en-US" altLang="ja-JP" sz="2400" b="1">
                <a:solidFill>
                  <a:srgbClr val="66FFFF"/>
                </a:solidFill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FFFF"/>
                </a:solidFill>
              </a:rPr>
              <a:t>Granules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FFFF"/>
                </a:solidFill>
              </a:rPr>
              <a:t>live ~ 10 min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FFFF"/>
                </a:solidFill>
              </a:rPr>
              <a:t>rising (hot)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FFFF"/>
                </a:solidFill>
              </a:rPr>
              <a:t>and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FFFF"/>
                </a:solidFill>
              </a:rPr>
              <a:t>sinking (</a:t>
            </a:r>
            <a:r>
              <a:rPr lang="ja-JP" altLang="en-US" sz="2400" b="1">
                <a:solidFill>
                  <a:srgbClr val="66FFFF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400" b="1">
                <a:solidFill>
                  <a:srgbClr val="66FFFF"/>
                </a:solidFill>
              </a:rPr>
              <a:t>cold</a:t>
            </a:r>
            <a:r>
              <a:rPr lang="ja-JP" altLang="en-US" sz="2400" b="1">
                <a:solidFill>
                  <a:srgbClr val="66FFFF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2400" b="1">
                <a:solidFill>
                  <a:srgbClr val="66FFFF"/>
                </a:solidFill>
              </a:rPr>
              <a:t>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FFFF"/>
                </a:solidFill>
              </a:rPr>
              <a:t>matter</a:t>
            </a:r>
            <a:endParaRPr lang="en-US" altLang="en-US" sz="2400" b="1"/>
          </a:p>
        </p:txBody>
      </p:sp>
      <p:sp>
        <p:nvSpPr>
          <p:cNvPr id="29702" name="Line 6">
            <a:extLst>
              <a:ext uri="{FF2B5EF4-FFF2-40B4-BE49-F238E27FC236}">
                <a16:creationId xmlns:a16="http://schemas.microsoft.com/office/drawing/2014/main" id="{5EDE178A-3119-F040-B28B-EC9918C54A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1524000"/>
            <a:ext cx="2667000" cy="838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EE54F2D4-7DC4-1C48-A64A-539703885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62484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</a:rPr>
              <a:t>A red filtered image</a:t>
            </a:r>
            <a:endParaRPr lang="en-US" altLang="en-US" sz="2400" b="1" dirty="0"/>
          </a:p>
        </p:txBody>
      </p:sp>
      <p:pic>
        <p:nvPicPr>
          <p:cNvPr id="29704" name="Picture 9">
            <a:extLst>
              <a:ext uri="{FF2B5EF4-FFF2-40B4-BE49-F238E27FC236}">
                <a16:creationId xmlns:a16="http://schemas.microsoft.com/office/drawing/2014/main" id="{821A532C-4253-3B41-91F1-E838D7020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33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TextBox 1">
            <a:extLst>
              <a:ext uri="{FF2B5EF4-FFF2-40B4-BE49-F238E27FC236}">
                <a16:creationId xmlns:a16="http://schemas.microsoft.com/office/drawing/2014/main" id="{BBCC331A-4893-CC46-9C3E-CB6BD557B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762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Compare the size</a:t>
            </a:r>
            <a:r>
              <a:rPr lang="en-US" altLang="en-US" sz="180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29706" name="Line 6">
            <a:extLst>
              <a:ext uri="{FF2B5EF4-FFF2-40B4-BE49-F238E27FC236}">
                <a16:creationId xmlns:a16="http://schemas.microsoft.com/office/drawing/2014/main" id="{1826A818-24EC-9A49-9B24-B26ACC7956AC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446088"/>
            <a:ext cx="609600" cy="16351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183D3FAE-478B-414F-84C2-036EA0BD20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17463"/>
            <a:ext cx="5486400" cy="762000"/>
          </a:xfrm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Granules explained</a:t>
            </a:r>
            <a:endParaRPr lang="en-US" altLang="en-US"/>
          </a:p>
        </p:txBody>
      </p:sp>
      <p:pic>
        <p:nvPicPr>
          <p:cNvPr id="31746" name="Picture 3" descr="GranulesExplained">
            <a:extLst>
              <a:ext uri="{FF2B5EF4-FFF2-40B4-BE49-F238E27FC236}">
                <a16:creationId xmlns:a16="http://schemas.microsoft.com/office/drawing/2014/main" id="{0D44A1CA-3AE8-884C-A6CF-1CA880865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9463"/>
            <a:ext cx="9144000" cy="607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4">
            <a:extLst>
              <a:ext uri="{FF2B5EF4-FFF2-40B4-BE49-F238E27FC236}">
                <a16:creationId xmlns:a16="http://schemas.microsoft.com/office/drawing/2014/main" id="{92F99347-D6C3-5444-A5E6-B213B50CB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914400"/>
            <a:ext cx="3141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i="1"/>
              <a:t>Photosphere: </a:t>
            </a:r>
            <a:r>
              <a:rPr lang="ja-JP" altLang="en-US" sz="2000" b="1" i="1">
                <a:latin typeface="Arial" panose="020B0604020202020204" pitchFamily="34" charset="0"/>
              </a:rPr>
              <a:t>“</a:t>
            </a:r>
            <a:r>
              <a:rPr lang="en-US" altLang="ja-JP" sz="2000" b="1" i="1"/>
              <a:t>grainy</a:t>
            </a:r>
            <a:r>
              <a:rPr lang="ja-JP" altLang="en-US" sz="2000" b="1" i="1">
                <a:latin typeface="Arial" panose="020B0604020202020204" pitchFamily="34" charset="0"/>
              </a:rPr>
              <a:t>”</a:t>
            </a:r>
            <a:endParaRPr lang="en-US" altLang="en-US" sz="2400" b="1"/>
          </a:p>
        </p:txBody>
      </p:sp>
      <p:sp>
        <p:nvSpPr>
          <p:cNvPr id="31748" name="Line 5">
            <a:extLst>
              <a:ext uri="{FF2B5EF4-FFF2-40B4-BE49-F238E27FC236}">
                <a16:creationId xmlns:a16="http://schemas.microsoft.com/office/drawing/2014/main" id="{091B8267-0946-6F4B-B3F1-9E516B475B5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1143000"/>
            <a:ext cx="685800" cy="990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Text Box 6">
            <a:extLst>
              <a:ext uri="{FF2B5EF4-FFF2-40B4-BE49-F238E27FC236}">
                <a16:creationId xmlns:a16="http://schemas.microsoft.com/office/drawing/2014/main" id="{395946F7-44B7-9C4A-BF40-A0D3D19E4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725" y="6400800"/>
            <a:ext cx="159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Hot gas up</a:t>
            </a:r>
            <a:endParaRPr lang="en-US" altLang="en-US" sz="2400" b="1"/>
          </a:p>
        </p:txBody>
      </p:sp>
      <p:sp>
        <p:nvSpPr>
          <p:cNvPr id="31750" name="Text Box 7">
            <a:extLst>
              <a:ext uri="{FF2B5EF4-FFF2-40B4-BE49-F238E27FC236}">
                <a16:creationId xmlns:a16="http://schemas.microsoft.com/office/drawing/2014/main" id="{BAA85B6D-D920-B346-9B3A-88C0AE5DC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325" y="6400800"/>
            <a:ext cx="209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Cold gas down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2C83CC-E756-B149-91DE-1B081F93A4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solidFill>
                  <a:srgbClr val="66FFFF"/>
                </a:solidFill>
              </a:rPr>
              <a:t>Question coming ...</a:t>
            </a:r>
            <a:endParaRPr lang="en-US" altLang="en-US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83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Text Box 2">
            <a:extLst>
              <a:ext uri="{FF2B5EF4-FFF2-40B4-BE49-F238E27FC236}">
                <a16:creationId xmlns:a16="http://schemas.microsoft.com/office/drawing/2014/main" id="{14F713E9-B13D-F04E-847F-B89136BF9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99363" name="Text Box 3">
            <a:extLst>
              <a:ext uri="{FF2B5EF4-FFF2-40B4-BE49-F238E27FC236}">
                <a16:creationId xmlns:a16="http://schemas.microsoft.com/office/drawing/2014/main" id="{37F8822A-9020-4B43-921E-352BD1AC1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83EC4D55-42BA-6748-9940-6B99DD690D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6 </a:t>
            </a:r>
          </a:p>
        </p:txBody>
      </p:sp>
      <p:sp>
        <p:nvSpPr>
          <p:cNvPr id="399365" name="Text Box 5">
            <a:extLst>
              <a:ext uri="{FF2B5EF4-FFF2-40B4-BE49-F238E27FC236}">
                <a16:creationId xmlns:a16="http://schemas.microsoft.com/office/drawing/2014/main" id="{8E6D37F9-D1A8-E941-925A-1E4FA73E9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399366" name="Text Box 6">
            <a:extLst>
              <a:ext uri="{FF2B5EF4-FFF2-40B4-BE49-F238E27FC236}">
                <a16:creationId xmlns:a16="http://schemas.microsoft.com/office/drawing/2014/main" id="{4A7584F7-0347-464B-9786-315C31F62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399367" name="Text Box 7">
            <a:extLst>
              <a:ext uri="{FF2B5EF4-FFF2-40B4-BE49-F238E27FC236}">
                <a16:creationId xmlns:a16="http://schemas.microsoft.com/office/drawing/2014/main" id="{0373C2F8-26A8-974E-AF8E-6229021A3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99368" name="Text Box 8">
            <a:extLst>
              <a:ext uri="{FF2B5EF4-FFF2-40B4-BE49-F238E27FC236}">
                <a16:creationId xmlns:a16="http://schemas.microsoft.com/office/drawing/2014/main" id="{0EF6C035-967A-FF44-9019-179C77AA9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99369" name="Text Box 9">
            <a:extLst>
              <a:ext uri="{FF2B5EF4-FFF2-40B4-BE49-F238E27FC236}">
                <a16:creationId xmlns:a16="http://schemas.microsoft.com/office/drawing/2014/main" id="{D885BA84-37B6-254A-804A-434AEEAFF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925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99370" name="Text Box 10">
            <a:extLst>
              <a:ext uri="{FF2B5EF4-FFF2-40B4-BE49-F238E27FC236}">
                <a16:creationId xmlns:a16="http://schemas.microsoft.com/office/drawing/2014/main" id="{4D5A5A83-8F61-014A-A41F-48DBA5926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99371" name="Text Box 11">
            <a:extLst>
              <a:ext uri="{FF2B5EF4-FFF2-40B4-BE49-F238E27FC236}">
                <a16:creationId xmlns:a16="http://schemas.microsoft.com/office/drawing/2014/main" id="{5297822F-AE4E-644F-A373-8B977C333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9372" name="Text Box 12">
            <a:extLst>
              <a:ext uri="{FF2B5EF4-FFF2-40B4-BE49-F238E27FC236}">
                <a16:creationId xmlns:a16="http://schemas.microsoft.com/office/drawing/2014/main" id="{FCFC871C-A2A8-F841-B185-83474E564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99373" name="Text Box 13">
            <a:extLst>
              <a:ext uri="{FF2B5EF4-FFF2-40B4-BE49-F238E27FC236}">
                <a16:creationId xmlns:a16="http://schemas.microsoft.com/office/drawing/2014/main" id="{C97BAA4E-25E4-044F-8A47-84F756AAB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99374" name="Text Box 14">
            <a:extLst>
              <a:ext uri="{FF2B5EF4-FFF2-40B4-BE49-F238E27FC236}">
                <a16:creationId xmlns:a16="http://schemas.microsoft.com/office/drawing/2014/main" id="{449A3B12-8D9E-DF4C-9B61-6DD670316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99375" name="Text Box 15">
            <a:extLst>
              <a:ext uri="{FF2B5EF4-FFF2-40B4-BE49-F238E27FC236}">
                <a16:creationId xmlns:a16="http://schemas.microsoft.com/office/drawing/2014/main" id="{33C351EB-1FE9-FE4E-8822-D230CA184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99376" name="Text Box 16">
            <a:extLst>
              <a:ext uri="{FF2B5EF4-FFF2-40B4-BE49-F238E27FC236}">
                <a16:creationId xmlns:a16="http://schemas.microsoft.com/office/drawing/2014/main" id="{1D193023-F694-6745-9A88-CB90A8265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99377" name="Text Box 17">
            <a:extLst>
              <a:ext uri="{FF2B5EF4-FFF2-40B4-BE49-F238E27FC236}">
                <a16:creationId xmlns:a16="http://schemas.microsoft.com/office/drawing/2014/main" id="{3E535DE8-EBEA-354A-9E91-9121E4A6D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99378" name="Text Box 18">
            <a:extLst>
              <a:ext uri="{FF2B5EF4-FFF2-40B4-BE49-F238E27FC236}">
                <a16:creationId xmlns:a16="http://schemas.microsoft.com/office/drawing/2014/main" id="{46702B8D-BB33-1A4D-BB2D-C9D050EBA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99379" name="Text Box 19">
            <a:extLst>
              <a:ext uri="{FF2B5EF4-FFF2-40B4-BE49-F238E27FC236}">
                <a16:creationId xmlns:a16="http://schemas.microsoft.com/office/drawing/2014/main" id="{9C7A7BCA-53B9-C347-B15E-61A9F1188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99380" name="Text Box 20">
            <a:extLst>
              <a:ext uri="{FF2B5EF4-FFF2-40B4-BE49-F238E27FC236}">
                <a16:creationId xmlns:a16="http://schemas.microsoft.com/office/drawing/2014/main" id="{6DC05452-B441-ED4C-8B70-0EC5E4F43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99381" name="Text Box 21">
            <a:extLst>
              <a:ext uri="{FF2B5EF4-FFF2-40B4-BE49-F238E27FC236}">
                <a16:creationId xmlns:a16="http://schemas.microsoft.com/office/drawing/2014/main" id="{39C1A047-202A-E143-B0FF-AF50A17E3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99382" name="Text Box 22">
            <a:extLst>
              <a:ext uri="{FF2B5EF4-FFF2-40B4-BE49-F238E27FC236}">
                <a16:creationId xmlns:a16="http://schemas.microsoft.com/office/drawing/2014/main" id="{4CB28049-D0D4-814A-898A-F82AAC56D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99383" name="Text Box 23">
            <a:extLst>
              <a:ext uri="{FF2B5EF4-FFF2-40B4-BE49-F238E27FC236}">
                <a16:creationId xmlns:a16="http://schemas.microsoft.com/office/drawing/2014/main" id="{5F12B6BB-0926-2C4C-8458-55199BFD8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99384" name="Text Box 24">
            <a:extLst>
              <a:ext uri="{FF2B5EF4-FFF2-40B4-BE49-F238E27FC236}">
                <a16:creationId xmlns:a16="http://schemas.microsoft.com/office/drawing/2014/main" id="{1416B74A-5B84-6B42-80A2-DB8E29992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99385" name="Text Box 25">
            <a:extLst>
              <a:ext uri="{FF2B5EF4-FFF2-40B4-BE49-F238E27FC236}">
                <a16:creationId xmlns:a16="http://schemas.microsoft.com/office/drawing/2014/main" id="{33F8D13E-3655-FC4E-83DB-744BBDF9F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99386" name="Text Box 26">
            <a:extLst>
              <a:ext uri="{FF2B5EF4-FFF2-40B4-BE49-F238E27FC236}">
                <a16:creationId xmlns:a16="http://schemas.microsoft.com/office/drawing/2014/main" id="{27B3BEB0-C31F-8144-B833-0675FEA3D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99387" name="Text Box 27">
            <a:extLst>
              <a:ext uri="{FF2B5EF4-FFF2-40B4-BE49-F238E27FC236}">
                <a16:creationId xmlns:a16="http://schemas.microsoft.com/office/drawing/2014/main" id="{A1D918DB-B82A-2F44-A4F9-9F37340CA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99388" name="Text Box 28">
            <a:extLst>
              <a:ext uri="{FF2B5EF4-FFF2-40B4-BE49-F238E27FC236}">
                <a16:creationId xmlns:a16="http://schemas.microsoft.com/office/drawing/2014/main" id="{DEC9F428-9F66-6D4D-A353-53EB1545A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99389" name="Text Box 29">
            <a:extLst>
              <a:ext uri="{FF2B5EF4-FFF2-40B4-BE49-F238E27FC236}">
                <a16:creationId xmlns:a16="http://schemas.microsoft.com/office/drawing/2014/main" id="{43D6B05D-5C6D-3A45-8D6F-0CD0091DC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99391" name="Text Box 31">
            <a:extLst>
              <a:ext uri="{FF2B5EF4-FFF2-40B4-BE49-F238E27FC236}">
                <a16:creationId xmlns:a16="http://schemas.microsoft.com/office/drawing/2014/main" id="{9576F5A4-BE6B-F745-8B29-945A36B1C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6800"/>
            <a:ext cx="83820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Which of the following explains what granules are?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The strong heat from below causes cracks on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surface of the Sun.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 </a:t>
            </a:r>
            <a:r>
              <a:rPr lang="en-US" altLang="en-US" sz="2400" b="1" dirty="0">
                <a:solidFill>
                  <a:srgbClr val="FF0000"/>
                </a:solidFill>
              </a:rPr>
              <a:t>Rising hot bubbles reach the surface and glow until they cool down and sink.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The magnetic field of the Sun makes gas glow when charged particles cross it.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Clouds float over the photosphere.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Asteroids keep falling into the Sun and burn up in the intense heat.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9973AA-5BF3-5343-A47C-8EF890F6F85C}"/>
              </a:ext>
            </a:extLst>
          </p:cNvPr>
          <p:cNvSpPr txBox="1"/>
          <p:nvPr/>
        </p:nvSpPr>
        <p:spPr>
          <a:xfrm>
            <a:off x="0" y="25569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(45)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88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99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99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2" grpId="0" animBg="1"/>
      <p:bldP spid="399363" grpId="0" animBg="1"/>
      <p:bldP spid="399365" grpId="0" animBg="1"/>
      <p:bldP spid="399366" grpId="0" animBg="1"/>
      <p:bldP spid="399367" grpId="0" animBg="1"/>
      <p:bldP spid="399368" grpId="0" animBg="1"/>
      <p:bldP spid="399369" grpId="0" animBg="1"/>
      <p:bldP spid="399370" grpId="0" animBg="1"/>
      <p:bldP spid="399371" grpId="0" animBg="1"/>
      <p:bldP spid="399372" grpId="0" animBg="1"/>
      <p:bldP spid="399373" grpId="0" animBg="1"/>
      <p:bldP spid="399374" grpId="0" animBg="1"/>
      <p:bldP spid="399375" grpId="0" animBg="1"/>
      <p:bldP spid="399376" grpId="0" animBg="1"/>
      <p:bldP spid="399377" grpId="0" animBg="1"/>
      <p:bldP spid="399378" grpId="0" animBg="1"/>
      <p:bldP spid="399379" grpId="0" animBg="1"/>
      <p:bldP spid="399380" grpId="0" animBg="1"/>
      <p:bldP spid="399381" grpId="0" animBg="1"/>
      <p:bldP spid="399382" grpId="0" animBg="1"/>
      <p:bldP spid="399383" grpId="0" animBg="1"/>
      <p:bldP spid="399384" grpId="0" animBg="1"/>
      <p:bldP spid="399385" grpId="0" animBg="1"/>
      <p:bldP spid="399386" grpId="0" animBg="1"/>
      <p:bldP spid="399387" grpId="0" animBg="1"/>
      <p:bldP spid="399388" grpId="0" animBg="1"/>
      <p:bldP spid="399389" grpId="0" animBg="1"/>
      <p:bldP spid="399391" grpId="0"/>
      <p:bldP spid="399391" grpId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4563</TotalTime>
  <Words>1422</Words>
  <Application>Microsoft Macintosh PowerPoint</Application>
  <PresentationFormat>On-screen Show (4:3)</PresentationFormat>
  <Paragraphs>492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Times</vt:lpstr>
      <vt:lpstr>Blank Presentation</vt:lpstr>
      <vt:lpstr>Setup:</vt:lpstr>
      <vt:lpstr>What’s inside?</vt:lpstr>
      <vt:lpstr>Questions coming…</vt:lpstr>
      <vt:lpstr>Question 4 </vt:lpstr>
      <vt:lpstr>Question 5 </vt:lpstr>
      <vt:lpstr>granulation</vt:lpstr>
      <vt:lpstr>Granules explained</vt:lpstr>
      <vt:lpstr>Question coming ...</vt:lpstr>
      <vt:lpstr>Question 6 </vt:lpstr>
      <vt:lpstr>Sunspots</vt:lpstr>
      <vt:lpstr>Sunspot details</vt:lpstr>
      <vt:lpstr>Questions coming …</vt:lpstr>
      <vt:lpstr>Question 7 </vt:lpstr>
      <vt:lpstr>Question 8 </vt:lpstr>
      <vt:lpstr> </vt:lpstr>
      <vt:lpstr>Questions coming …</vt:lpstr>
      <vt:lpstr>Question 9 </vt:lpstr>
      <vt:lpstr>Question 10 </vt:lpstr>
      <vt:lpstr>The 11 year solar cycle</vt:lpstr>
      <vt:lpstr>Solar maximum</vt:lpstr>
      <vt:lpstr>Questions coming …</vt:lpstr>
      <vt:lpstr>Question 11 </vt:lpstr>
      <vt:lpstr>Question 12 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Sun</dc:title>
  <cp:lastModifiedBy>Tibor Torma</cp:lastModifiedBy>
  <cp:revision>141</cp:revision>
  <dcterms:modified xsi:type="dcterms:W3CDTF">2025-09-16T19:31:54Z</dcterms:modified>
</cp:coreProperties>
</file>