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476" r:id="rId2"/>
    <p:sldId id="479" r:id="rId3"/>
    <p:sldId id="481" r:id="rId4"/>
    <p:sldId id="482" r:id="rId5"/>
    <p:sldId id="537" r:id="rId6"/>
    <p:sldId id="538" r:id="rId7"/>
    <p:sldId id="48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46"/>
    <p:restoredTop sz="96318"/>
  </p:normalViewPr>
  <p:slideViewPr>
    <p:cSldViewPr>
      <p:cViewPr varScale="1">
        <p:scale>
          <a:sx n="224" d="100"/>
          <a:sy n="224" d="100"/>
        </p:scale>
        <p:origin x="808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8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49650E-06CB-7544-BCE9-C3C88D14D6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1418B5-A810-5A4C-9990-CEF7E9AC24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F6A71A88-75AB-0347-BC0C-BB3630E7258A}" type="datetimeFigureOut">
              <a:rPr lang="en-US"/>
              <a:pPr>
                <a:defRPr/>
              </a:pPr>
              <a:t>9/10/25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DCA7C2-C4BB-5C46-8FEF-A6DF409B06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83283F-2A80-9646-84D1-AA26B76CB4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0E0BFC-6185-414A-BA14-1C80492378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3679CB2-06A1-1A4D-B57B-8B9A594DAC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E6C1F3D-9EF8-D145-971F-317C512BA9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F3492438-F3CE-AF46-A3F1-7AEA282BF69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D091563-EFAE-3641-A455-89DA55E30D9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559A12E5-7D3D-E64A-B99B-A545CE9629C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DADCC3A4-D846-484F-AB76-D690C36F26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CBDEEA-195A-3849-B3F5-70253EAA3E5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5EDC862D-16EB-E74B-B89C-BA286C7432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D1EFB46A-6EC5-CB43-A03B-290528412898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4903B3DB-37D1-FB47-8B58-6711D155F57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02D923E-8AF6-224F-BDEA-4821B152CE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>
            <a:extLst>
              <a:ext uri="{FF2B5EF4-FFF2-40B4-BE49-F238E27FC236}">
                <a16:creationId xmlns:a16="http://schemas.microsoft.com/office/drawing/2014/main" id="{2163ADBA-FBCA-724F-9EE1-60A7D52A33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C8188391-5ABA-0145-A497-E7FB7FED9C2E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A8F2ACA3-D34D-FE41-B56E-B749D8B7F3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EE00948-6A02-0B46-80E3-5B7363763E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>
            <a:extLst>
              <a:ext uri="{FF2B5EF4-FFF2-40B4-BE49-F238E27FC236}">
                <a16:creationId xmlns:a16="http://schemas.microsoft.com/office/drawing/2014/main" id="{C138081F-7FF0-014B-9096-B0C74396D4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DE0F6A6C-BDD8-FA4C-9BBD-27EECE83B629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B2A63E96-37E1-324A-BED3-396F734638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7B717FA-990A-CE44-996D-3480E1A02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>
            <a:extLst>
              <a:ext uri="{FF2B5EF4-FFF2-40B4-BE49-F238E27FC236}">
                <a16:creationId xmlns:a16="http://schemas.microsoft.com/office/drawing/2014/main" id="{6926E415-BDC4-0B46-82B8-082CCF1DCC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177EBA49-91FE-A647-A03A-A89954F9B3A2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CEB18FD8-1429-0C41-A4C2-77B4225467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34826FA-0696-9F48-BEA2-9B68334598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>
            <a:extLst>
              <a:ext uri="{FF2B5EF4-FFF2-40B4-BE49-F238E27FC236}">
                <a16:creationId xmlns:a16="http://schemas.microsoft.com/office/drawing/2014/main" id="{2163ADBA-FBCA-724F-9EE1-60A7D52A33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C8188391-5ABA-0145-A497-E7FB7FED9C2E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A8F2ACA3-D34D-FE41-B56E-B749D8B7F3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EE00948-6A02-0B46-80E3-5B7363763E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979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>
            <a:extLst>
              <a:ext uri="{FF2B5EF4-FFF2-40B4-BE49-F238E27FC236}">
                <a16:creationId xmlns:a16="http://schemas.microsoft.com/office/drawing/2014/main" id="{D80227C8-030D-E044-B460-492FE0E4DD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88417AB0-64B0-2046-8642-899943C693C3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08693782-3B72-8E4E-9D06-92778DC667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598A0E1-8C2F-A449-9842-9027143F3E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3ABB3F-C531-FA49-8D9D-964AB224A0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F5C8A16-7D29-9D4C-82F1-1D75EEFB39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FE1102A-A4C9-C046-8CD9-BE866B7E1F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8FA79-1C5F-114D-B84C-DAC98DA2AF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975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1CFA58-0DB6-9046-AB7E-101C3C1013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F16909-BE85-2249-9771-EA50396BCF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E46955-83B2-1C46-963C-E03F6B8FEA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2676FE-7D0D-1B40-8D44-753464201D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2019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4CAA2D-9E0B-7C48-AFCC-349A8E6512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61F5D4-60EF-EA44-9376-B0401D9066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366442-75F7-1841-BEC3-C770677BE1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774AD4-F4E0-8B41-AA62-240FE44E44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555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B23D81-649B-6740-8C0E-6E36300CF3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DE774E-F4C3-2542-85E6-3A774C8A9D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DBF648-3250-A342-B131-E2C4CE4E82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6192D9-3F2C-8F46-8B15-6A66D43DDE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37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65AEE21-E275-EC43-8B50-C3A370AE7B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6F28B7-F44E-8749-9E6D-D76AE7E032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415A90-2785-3742-A8B3-E7949CAAE5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6B8E72-71D5-C34C-BD6C-FB8C81178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00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68A52A-86F4-3745-9A6D-41505B4C2E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75E13F-C5AC-C045-AA03-563973502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4C58E-DDE9-3048-9CFB-BCE6BCB4DF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623C13-B8F9-0244-BDDF-6BDB2FC275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8387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D0CE058-DA4D-454F-9F71-FC7813C7F5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ADB237F-395E-EE41-8255-8FA828B1E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6D188AA-DC74-014F-B878-AC62C63BE2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C4E574-C2F2-844F-BAED-02D74C4FCF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51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6E8A971-3119-894B-8595-9E60DC67EB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2EB37F8-4975-CF40-9A2C-B4431FF0C4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85FFCA6-ABBA-3A4C-86A3-3634F3CA4A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C3DBD4-C698-D04F-84DC-0B7181EA6A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425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24B3D65-A1D2-2D45-867D-3CE19EDBC5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B432641-BFDF-DF41-A552-25B6FC78AE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AD089F2-9A35-FA4B-BC6F-E7C7F1E007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013A62-96BC-B644-A6B7-6D0579E8E7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10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B5FF6E-5740-9645-97D3-1DBECC2959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6795BAC-D173-3649-822D-F445801CF9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B27249-B01C-6242-8115-379F76A0C8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102C2E-DA0A-0647-8D56-D7AC934341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3664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531966-5D72-E642-B463-C897DB8224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E42962-7995-FA4C-A30D-8DF0522D01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5D72C7-AD1E-4E45-AFED-2C5712194B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F77482-DB6D-2046-8622-032BE4AE52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992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91AAACB-B897-7A4A-B393-6BD6D2980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803C113-450C-CA4C-879C-6B1768BDA7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328E60C-11D2-804A-A670-80E877B0B7E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952CAE9-647E-4A42-9736-1450CDCDC83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C730D97-9639-8348-8F4F-890C739237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4F78F0-8668-CD4A-8395-BBAD1C4861E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0BD6B78-67DB-6148-8A31-529B8B3346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2057400" cy="1371600"/>
          </a:xfrm>
        </p:spPr>
        <p:txBody>
          <a:bodyPr/>
          <a:lstStyle/>
          <a:p>
            <a:r>
              <a:rPr lang="en-US" altLang="en-US" sz="3200">
                <a:solidFill>
                  <a:srgbClr val="FF0000"/>
                </a:solidFill>
              </a:rPr>
              <a:t>The</a:t>
            </a:r>
            <a:r>
              <a:rPr lang="en-US" altLang="en-US">
                <a:solidFill>
                  <a:srgbClr val="FF0000"/>
                </a:solidFill>
              </a:rPr>
              <a:t> Sun</a:t>
            </a:r>
            <a:endParaRPr lang="en-US" altLang="en-US"/>
          </a:p>
        </p:txBody>
      </p:sp>
      <p:pic>
        <p:nvPicPr>
          <p:cNvPr id="15363" name="Picture 3" descr="Sun(V)_246x237">
            <a:extLst>
              <a:ext uri="{FF2B5EF4-FFF2-40B4-BE49-F238E27FC236}">
                <a16:creationId xmlns:a16="http://schemas.microsoft.com/office/drawing/2014/main" id="{59919DF9-56D8-5E4B-803E-332620506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163"/>
            <a:ext cx="7086600" cy="682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4">
            <a:extLst>
              <a:ext uri="{FF2B5EF4-FFF2-40B4-BE49-F238E27FC236}">
                <a16:creationId xmlns:a16="http://schemas.microsoft.com/office/drawing/2014/main" id="{49EBCB25-B07F-E54A-AC2A-53ED460AD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642" y="2286000"/>
            <a:ext cx="120898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</a:rPr>
              <a:t>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</a:rPr>
              <a:t>average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</a:rPr>
              <a:t>STAR</a:t>
            </a:r>
            <a:endParaRPr lang="en-US" altLang="en-US" sz="2400" b="1" dirty="0"/>
          </a:p>
        </p:txBody>
      </p:sp>
      <p:sp>
        <p:nvSpPr>
          <p:cNvPr id="15365" name="Text Box 6">
            <a:extLst>
              <a:ext uri="{FF2B5EF4-FFF2-40B4-BE49-F238E27FC236}">
                <a16:creationId xmlns:a16="http://schemas.microsoft.com/office/drawing/2014/main" id="{01D128C0-9D92-9840-A4FB-B16C80398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838" y="3048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Sunspots</a:t>
            </a:r>
            <a:endParaRPr lang="en-US" altLang="en-US" sz="2400"/>
          </a:p>
        </p:txBody>
      </p:sp>
      <p:sp>
        <p:nvSpPr>
          <p:cNvPr id="15366" name="Line 7">
            <a:extLst>
              <a:ext uri="{FF2B5EF4-FFF2-40B4-BE49-F238E27FC236}">
                <a16:creationId xmlns:a16="http://schemas.microsoft.com/office/drawing/2014/main" id="{BDF83896-7CC5-EE41-9E81-1D4B92D772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53400" y="762000"/>
            <a:ext cx="228600" cy="167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Line 8">
            <a:extLst>
              <a:ext uri="{FF2B5EF4-FFF2-40B4-BE49-F238E27FC236}">
                <a16:creationId xmlns:a16="http://schemas.microsoft.com/office/drawing/2014/main" id="{B9BBF49B-9FE6-0E4A-8A7C-0B8B81C0717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00800" y="762000"/>
            <a:ext cx="1417638" cy="1371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Text Box 9">
            <a:extLst>
              <a:ext uri="{FF2B5EF4-FFF2-40B4-BE49-F238E27FC236}">
                <a16:creationId xmlns:a16="http://schemas.microsoft.com/office/drawing/2014/main" id="{F01299AD-D656-1B47-8576-AE4AA6E6B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7548" y="6400800"/>
            <a:ext cx="29674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FFFF00"/>
                </a:solidFill>
              </a:rPr>
              <a:t>Hot ‘surface’ (6000 K)</a:t>
            </a:r>
            <a:endParaRPr lang="en-US" altLang="en-US" sz="2400" dirty="0"/>
          </a:p>
        </p:txBody>
      </p:sp>
      <p:sp>
        <p:nvSpPr>
          <p:cNvPr id="15369" name="Text Box 10">
            <a:extLst>
              <a:ext uri="{FF2B5EF4-FFF2-40B4-BE49-F238E27FC236}">
                <a16:creationId xmlns:a16="http://schemas.microsoft.com/office/drawing/2014/main" id="{19721174-F255-984A-8604-2E7D01178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00800"/>
            <a:ext cx="3544888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Hydrogen (mainly) gas ball</a:t>
            </a:r>
            <a:endParaRPr lang="en-US" altLang="en-US" sz="2400"/>
          </a:p>
        </p:txBody>
      </p:sp>
      <p:sp>
        <p:nvSpPr>
          <p:cNvPr id="15370" name="Text Box 5">
            <a:extLst>
              <a:ext uri="{FF2B5EF4-FFF2-40B4-BE49-F238E27FC236}">
                <a16:creationId xmlns:a16="http://schemas.microsoft.com/office/drawing/2014/main" id="{A33A3BCC-64D5-1843-B6A5-64B4971C4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648200"/>
            <a:ext cx="260885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66FFFF"/>
                </a:solidFill>
              </a:rPr>
              <a:t>‘Surface’ features: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66FFFF"/>
                </a:solidFill>
              </a:rPr>
              <a:t>• </a:t>
            </a:r>
            <a:r>
              <a:rPr lang="en-US" altLang="en-US" sz="2400" b="1" i="1" dirty="0">
                <a:solidFill>
                  <a:srgbClr val="66FFFF"/>
                </a:solidFill>
              </a:rPr>
              <a:t>sharp edge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66FFFF"/>
                </a:solidFill>
              </a:rPr>
              <a:t>• sunspots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i="1" dirty="0">
                <a:solidFill>
                  <a:srgbClr val="66FFFF"/>
                </a:solidFill>
              </a:rPr>
              <a:t>• limb darkening</a:t>
            </a:r>
            <a:endParaRPr lang="en-US" altLang="en-US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42C83CC-E756-B149-91DE-1B081F93A4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0"/>
            <a:ext cx="7772400" cy="1143000"/>
          </a:xfrm>
        </p:spPr>
        <p:txBody>
          <a:bodyPr/>
          <a:lstStyle/>
          <a:p>
            <a:r>
              <a:rPr lang="en-US" altLang="en-US" sz="6000">
                <a:solidFill>
                  <a:srgbClr val="66FFFF"/>
                </a:solidFill>
              </a:rPr>
              <a:t>Questions coming …</a:t>
            </a:r>
            <a:endParaRPr lang="en-US" altLang="en-US">
              <a:solidFill>
                <a:srgbClr val="66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Text Box 2">
            <a:extLst>
              <a:ext uri="{FF2B5EF4-FFF2-40B4-BE49-F238E27FC236}">
                <a16:creationId xmlns:a16="http://schemas.microsoft.com/office/drawing/2014/main" id="{2CA1DEE5-7E5E-0F41-B650-D172A3667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314371" name="Text Box 3">
            <a:extLst>
              <a:ext uri="{FF2B5EF4-FFF2-40B4-BE49-F238E27FC236}">
                <a16:creationId xmlns:a16="http://schemas.microsoft.com/office/drawing/2014/main" id="{AEE469DE-361C-CB4A-977F-F48004B4E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C4A5C675-7146-424A-AB1C-33774AFDDF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r>
              <a:rPr lang="en-US" altLang="en-US" sz="6000" b="1" dirty="0">
                <a:solidFill>
                  <a:srgbClr val="FF0000"/>
                </a:solidFill>
              </a:rPr>
              <a:t>Question 9 </a:t>
            </a:r>
          </a:p>
        </p:txBody>
      </p:sp>
      <p:sp>
        <p:nvSpPr>
          <p:cNvPr id="314373" name="Text Box 5">
            <a:extLst>
              <a:ext uri="{FF2B5EF4-FFF2-40B4-BE49-F238E27FC236}">
                <a16:creationId xmlns:a16="http://schemas.microsoft.com/office/drawing/2014/main" id="{3F7CF4D8-4B26-034A-82AE-4E913712A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314374" name="Text Box 6">
            <a:extLst>
              <a:ext uri="{FF2B5EF4-FFF2-40B4-BE49-F238E27FC236}">
                <a16:creationId xmlns:a16="http://schemas.microsoft.com/office/drawing/2014/main" id="{20F11AEF-E52C-E34E-841A-783040734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990600"/>
            <a:ext cx="67818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The photosphere is</a:t>
            </a: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the name of all the hot parts of the Sun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B </a:t>
            </a:r>
            <a:r>
              <a:rPr lang="en-US" altLang="en-US" sz="2400" b="1" dirty="0"/>
              <a:t>the name of the visible edge of the solar disk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C</a:t>
            </a:r>
            <a:r>
              <a:rPr lang="en-US" altLang="en-US" sz="2400" dirty="0"/>
              <a:t> </a:t>
            </a:r>
            <a:r>
              <a:rPr lang="en-US" altLang="en-US" sz="2400" b="1" dirty="0"/>
              <a:t>the name of the central region of the Sun</a:t>
            </a: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D</a:t>
            </a:r>
            <a:r>
              <a:rPr lang="en-US" altLang="en-US" sz="2400" b="1" dirty="0"/>
              <a:t> the name of a type of camera used to photograph the Sun.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E</a:t>
            </a:r>
            <a:r>
              <a:rPr lang="en-US" altLang="en-US" sz="2400" b="1" dirty="0"/>
              <a:t> the name of a type of lens used to photograph the Sun. </a:t>
            </a:r>
          </a:p>
        </p:txBody>
      </p:sp>
      <p:sp>
        <p:nvSpPr>
          <p:cNvPr id="314375" name="Text Box 7">
            <a:extLst>
              <a:ext uri="{FF2B5EF4-FFF2-40B4-BE49-F238E27FC236}">
                <a16:creationId xmlns:a16="http://schemas.microsoft.com/office/drawing/2014/main" id="{57C944E2-C822-434D-A94B-1E3239FED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314376" name="Text Box 8">
            <a:extLst>
              <a:ext uri="{FF2B5EF4-FFF2-40B4-BE49-F238E27FC236}">
                <a16:creationId xmlns:a16="http://schemas.microsoft.com/office/drawing/2014/main" id="{7F95E740-FCB4-5C4C-97D1-FC656608B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314377" name="Text Box 9">
            <a:extLst>
              <a:ext uri="{FF2B5EF4-FFF2-40B4-BE49-F238E27FC236}">
                <a16:creationId xmlns:a16="http://schemas.microsoft.com/office/drawing/2014/main" id="{1B803321-765A-494D-AB8D-46397B1EB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314378" name="Text Box 10">
            <a:extLst>
              <a:ext uri="{FF2B5EF4-FFF2-40B4-BE49-F238E27FC236}">
                <a16:creationId xmlns:a16="http://schemas.microsoft.com/office/drawing/2014/main" id="{F25D8AD3-7B1F-CB48-97C8-4E709BCBB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314379" name="Text Box 11">
            <a:extLst>
              <a:ext uri="{FF2B5EF4-FFF2-40B4-BE49-F238E27FC236}">
                <a16:creationId xmlns:a16="http://schemas.microsoft.com/office/drawing/2014/main" id="{73ECDE67-0188-804C-A748-BA3FA8404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314380" name="Text Box 12">
            <a:extLst>
              <a:ext uri="{FF2B5EF4-FFF2-40B4-BE49-F238E27FC236}">
                <a16:creationId xmlns:a16="http://schemas.microsoft.com/office/drawing/2014/main" id="{653CCC12-4C4B-E942-8BCE-70453BC44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314381" name="Text Box 13">
            <a:extLst>
              <a:ext uri="{FF2B5EF4-FFF2-40B4-BE49-F238E27FC236}">
                <a16:creationId xmlns:a16="http://schemas.microsoft.com/office/drawing/2014/main" id="{19746962-0BF8-AE48-AD66-A7B65B38F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314382" name="Text Box 14">
            <a:extLst>
              <a:ext uri="{FF2B5EF4-FFF2-40B4-BE49-F238E27FC236}">
                <a16:creationId xmlns:a16="http://schemas.microsoft.com/office/drawing/2014/main" id="{7DC9B31A-50D8-CD41-B7C0-3272CC137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314383" name="Text Box 15">
            <a:extLst>
              <a:ext uri="{FF2B5EF4-FFF2-40B4-BE49-F238E27FC236}">
                <a16:creationId xmlns:a16="http://schemas.microsoft.com/office/drawing/2014/main" id="{788B7F5C-C98F-A243-906B-1F3F41D6F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314384" name="Text Box 16">
            <a:extLst>
              <a:ext uri="{FF2B5EF4-FFF2-40B4-BE49-F238E27FC236}">
                <a16:creationId xmlns:a16="http://schemas.microsoft.com/office/drawing/2014/main" id="{FF3D392B-43E2-BE41-9C8B-0564916377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314385" name="Text Box 17">
            <a:extLst>
              <a:ext uri="{FF2B5EF4-FFF2-40B4-BE49-F238E27FC236}">
                <a16:creationId xmlns:a16="http://schemas.microsoft.com/office/drawing/2014/main" id="{89268B21-4043-0745-9701-71768CF411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314386" name="Text Box 18">
            <a:extLst>
              <a:ext uri="{FF2B5EF4-FFF2-40B4-BE49-F238E27FC236}">
                <a16:creationId xmlns:a16="http://schemas.microsoft.com/office/drawing/2014/main" id="{8712882B-48CA-DA43-AE8D-347A386B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314387" name="Text Box 19">
            <a:extLst>
              <a:ext uri="{FF2B5EF4-FFF2-40B4-BE49-F238E27FC236}">
                <a16:creationId xmlns:a16="http://schemas.microsoft.com/office/drawing/2014/main" id="{E4E4E9D1-3AC4-9943-A8AA-35B47DF33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314388" name="Text Box 20">
            <a:extLst>
              <a:ext uri="{FF2B5EF4-FFF2-40B4-BE49-F238E27FC236}">
                <a16:creationId xmlns:a16="http://schemas.microsoft.com/office/drawing/2014/main" id="{60D6AAB7-4D5C-6E49-BB5D-284D8A350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314389" name="Text Box 21">
            <a:extLst>
              <a:ext uri="{FF2B5EF4-FFF2-40B4-BE49-F238E27FC236}">
                <a16:creationId xmlns:a16="http://schemas.microsoft.com/office/drawing/2014/main" id="{F091D65B-E46F-FF4D-8FFE-EC513C616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314390" name="Text Box 22">
            <a:extLst>
              <a:ext uri="{FF2B5EF4-FFF2-40B4-BE49-F238E27FC236}">
                <a16:creationId xmlns:a16="http://schemas.microsoft.com/office/drawing/2014/main" id="{BB94788F-A780-4540-B410-F2CF974EE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314391" name="Text Box 23">
            <a:extLst>
              <a:ext uri="{FF2B5EF4-FFF2-40B4-BE49-F238E27FC236}">
                <a16:creationId xmlns:a16="http://schemas.microsoft.com/office/drawing/2014/main" id="{5A7F625D-1D1D-C740-A40A-9F57AC6BA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314392" name="Text Box 24">
            <a:extLst>
              <a:ext uri="{FF2B5EF4-FFF2-40B4-BE49-F238E27FC236}">
                <a16:creationId xmlns:a16="http://schemas.microsoft.com/office/drawing/2014/main" id="{4A4ED778-4853-4F45-B413-662D6B169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314393" name="Text Box 25">
            <a:extLst>
              <a:ext uri="{FF2B5EF4-FFF2-40B4-BE49-F238E27FC236}">
                <a16:creationId xmlns:a16="http://schemas.microsoft.com/office/drawing/2014/main" id="{7C559B46-20FA-4246-8632-AF356C73D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14394" name="Text Box 26">
            <a:extLst>
              <a:ext uri="{FF2B5EF4-FFF2-40B4-BE49-F238E27FC236}">
                <a16:creationId xmlns:a16="http://schemas.microsoft.com/office/drawing/2014/main" id="{C840D1B5-2B44-6945-B6A8-2D596222B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314395" name="Text Box 27">
            <a:extLst>
              <a:ext uri="{FF2B5EF4-FFF2-40B4-BE49-F238E27FC236}">
                <a16:creationId xmlns:a16="http://schemas.microsoft.com/office/drawing/2014/main" id="{E25EC2F1-135E-334C-8424-206ED4283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314396" name="Text Box 28">
            <a:extLst>
              <a:ext uri="{FF2B5EF4-FFF2-40B4-BE49-F238E27FC236}">
                <a16:creationId xmlns:a16="http://schemas.microsoft.com/office/drawing/2014/main" id="{5B0C1DF7-ACAF-6B43-8DB2-9FA38C77A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314397" name="Text Box 29">
            <a:extLst>
              <a:ext uri="{FF2B5EF4-FFF2-40B4-BE49-F238E27FC236}">
                <a16:creationId xmlns:a16="http://schemas.microsoft.com/office/drawing/2014/main" id="{79300385-A309-A244-B2E9-EA43B7CCF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314398" name="Text Box 30">
            <a:extLst>
              <a:ext uri="{FF2B5EF4-FFF2-40B4-BE49-F238E27FC236}">
                <a16:creationId xmlns:a16="http://schemas.microsoft.com/office/drawing/2014/main" id="{197628D5-5C0B-3843-8ABC-AD41F6667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314399" name="Text Box 31">
            <a:extLst>
              <a:ext uri="{FF2B5EF4-FFF2-40B4-BE49-F238E27FC236}">
                <a16:creationId xmlns:a16="http://schemas.microsoft.com/office/drawing/2014/main" id="{7168556F-110E-C04C-91D2-9B7F0A5A8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314400" name="Text Box 32">
            <a:extLst>
              <a:ext uri="{FF2B5EF4-FFF2-40B4-BE49-F238E27FC236}">
                <a16:creationId xmlns:a16="http://schemas.microsoft.com/office/drawing/2014/main" id="{A2D0EAB0-9440-8A42-B7DE-890AABBD6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314401" name="Text Box 33">
            <a:extLst>
              <a:ext uri="{FF2B5EF4-FFF2-40B4-BE49-F238E27FC236}">
                <a16:creationId xmlns:a16="http://schemas.microsoft.com/office/drawing/2014/main" id="{A24DDAED-9012-674E-8CE1-C2F599560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314402" name="Text Box 34">
            <a:extLst>
              <a:ext uri="{FF2B5EF4-FFF2-40B4-BE49-F238E27FC236}">
                <a16:creationId xmlns:a16="http://schemas.microsoft.com/office/drawing/2014/main" id="{DFED3591-1DAD-1E4D-A0FB-A2F77764F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314403" name="Text Box 35">
            <a:extLst>
              <a:ext uri="{FF2B5EF4-FFF2-40B4-BE49-F238E27FC236}">
                <a16:creationId xmlns:a16="http://schemas.microsoft.com/office/drawing/2014/main" id="{7699AB21-26BB-2848-865F-DA7D41EF7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399D9D-F078-6B4F-96A0-669C56521F67}"/>
              </a:ext>
            </a:extLst>
          </p:cNvPr>
          <p:cNvSpPr txBox="1"/>
          <p:nvPr/>
        </p:nvSpPr>
        <p:spPr>
          <a:xfrm>
            <a:off x="234516" y="5105400"/>
            <a:ext cx="82766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This question is confusing. It has been invalidated.</a:t>
            </a:r>
          </a:p>
          <a:p>
            <a:r>
              <a:rPr lang="en-US" dirty="0">
                <a:solidFill>
                  <a:srgbClr val="FF0000"/>
                </a:solidFill>
              </a:rPr>
              <a:t>The photosphere is the outer region (a ~ 100-km layer) of the Sun</a:t>
            </a:r>
          </a:p>
          <a:p>
            <a:r>
              <a:rPr lang="en-US" dirty="0">
                <a:solidFill>
                  <a:srgbClr val="FF0000"/>
                </a:solidFill>
              </a:rPr>
              <a:t>from where light can still escape into space (and reach us). 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0" grpId="0" animBg="1"/>
      <p:bldP spid="314371" grpId="0" animBg="1"/>
      <p:bldP spid="314373" grpId="0" animBg="1"/>
      <p:bldP spid="314374" grpId="0"/>
      <p:bldP spid="314374" grpId="1"/>
      <p:bldP spid="314375" grpId="0" animBg="1"/>
      <p:bldP spid="314376" grpId="0" animBg="1"/>
      <p:bldP spid="314377" grpId="0" animBg="1"/>
      <p:bldP spid="314378" grpId="0" animBg="1"/>
      <p:bldP spid="314379" grpId="0" animBg="1"/>
      <p:bldP spid="314380" grpId="0" animBg="1"/>
      <p:bldP spid="314381" grpId="0" animBg="1"/>
      <p:bldP spid="314382" grpId="0" animBg="1"/>
      <p:bldP spid="314383" grpId="0" animBg="1"/>
      <p:bldP spid="314384" grpId="0" animBg="1"/>
      <p:bldP spid="314385" grpId="0" animBg="1"/>
      <p:bldP spid="314386" grpId="0" animBg="1"/>
      <p:bldP spid="314387" grpId="0" animBg="1"/>
      <p:bldP spid="314388" grpId="0" animBg="1"/>
      <p:bldP spid="314389" grpId="0" animBg="1"/>
      <p:bldP spid="314390" grpId="0" animBg="1"/>
      <p:bldP spid="314391" grpId="0" animBg="1"/>
      <p:bldP spid="314392" grpId="0" animBg="1"/>
      <p:bldP spid="314393" grpId="0" animBg="1"/>
      <p:bldP spid="314394" grpId="0" animBg="1"/>
      <p:bldP spid="314395" grpId="0" animBg="1"/>
      <p:bldP spid="314396" grpId="0" animBg="1"/>
      <p:bldP spid="314397" grpId="0" animBg="1"/>
      <p:bldP spid="314398" grpId="0" animBg="1"/>
      <p:bldP spid="314399" grpId="0" animBg="1"/>
      <p:bldP spid="314400" grpId="0" animBg="1"/>
      <p:bldP spid="314401" grpId="0" animBg="1"/>
      <p:bldP spid="314402" grpId="0" animBg="1"/>
      <p:bldP spid="31440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Text Box 2">
            <a:extLst>
              <a:ext uri="{FF2B5EF4-FFF2-40B4-BE49-F238E27FC236}">
                <a16:creationId xmlns:a16="http://schemas.microsoft.com/office/drawing/2014/main" id="{44D07340-8931-6D4B-A2E8-D26A011CF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316419" name="Text Box 3">
            <a:extLst>
              <a:ext uri="{FF2B5EF4-FFF2-40B4-BE49-F238E27FC236}">
                <a16:creationId xmlns:a16="http://schemas.microsoft.com/office/drawing/2014/main" id="{7F6C9C83-D9F7-7940-B2D7-1D998E550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DB77A719-205C-0746-BB85-80E304D9C5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r>
              <a:rPr lang="en-US" altLang="en-US" sz="6000" b="1" dirty="0">
                <a:solidFill>
                  <a:srgbClr val="FF0000"/>
                </a:solidFill>
              </a:rPr>
              <a:t>Question 10</a:t>
            </a:r>
          </a:p>
        </p:txBody>
      </p:sp>
      <p:sp>
        <p:nvSpPr>
          <p:cNvPr id="316421" name="Text Box 5">
            <a:extLst>
              <a:ext uri="{FF2B5EF4-FFF2-40B4-BE49-F238E27FC236}">
                <a16:creationId xmlns:a16="http://schemas.microsoft.com/office/drawing/2014/main" id="{0C20E055-FB1E-024E-961F-EB035CD87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316422" name="Text Box 6">
            <a:extLst>
              <a:ext uri="{FF2B5EF4-FFF2-40B4-BE49-F238E27FC236}">
                <a16:creationId xmlns:a16="http://schemas.microsoft.com/office/drawing/2014/main" id="{3D915C61-725F-1148-85DC-9F0520700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381125"/>
            <a:ext cx="4343400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How hot is the photosphere?</a:t>
            </a: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600 K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B </a:t>
            </a:r>
            <a:r>
              <a:rPr lang="en-US" altLang="en-US" sz="2400" b="1" dirty="0">
                <a:solidFill>
                  <a:srgbClr val="FF0000"/>
                </a:solidFill>
              </a:rPr>
              <a:t>6,000 K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C</a:t>
            </a:r>
            <a:r>
              <a:rPr lang="en-US" altLang="en-US" sz="2400" dirty="0"/>
              <a:t> </a:t>
            </a:r>
            <a:r>
              <a:rPr lang="en-US" altLang="en-US" sz="2400" b="1" dirty="0"/>
              <a:t>60,000 K </a:t>
            </a: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D</a:t>
            </a:r>
            <a:r>
              <a:rPr lang="en-US" altLang="en-US" sz="2400" b="1" dirty="0"/>
              <a:t> 600,000 K </a:t>
            </a:r>
            <a:endParaRPr lang="en-US" altLang="en-US" sz="24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E</a:t>
            </a:r>
            <a:r>
              <a:rPr lang="en-US" altLang="en-US" sz="2400" b="1" dirty="0"/>
              <a:t> 6,000,000 K</a:t>
            </a:r>
          </a:p>
        </p:txBody>
      </p:sp>
      <p:sp>
        <p:nvSpPr>
          <p:cNvPr id="316423" name="Text Box 7">
            <a:extLst>
              <a:ext uri="{FF2B5EF4-FFF2-40B4-BE49-F238E27FC236}">
                <a16:creationId xmlns:a16="http://schemas.microsoft.com/office/drawing/2014/main" id="{104E59FC-83DC-164B-8BAB-CD09D1385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316424" name="Text Box 8">
            <a:extLst>
              <a:ext uri="{FF2B5EF4-FFF2-40B4-BE49-F238E27FC236}">
                <a16:creationId xmlns:a16="http://schemas.microsoft.com/office/drawing/2014/main" id="{D4FAABF8-C473-3C42-8BDC-510EC21E1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316425" name="Text Box 9">
            <a:extLst>
              <a:ext uri="{FF2B5EF4-FFF2-40B4-BE49-F238E27FC236}">
                <a16:creationId xmlns:a16="http://schemas.microsoft.com/office/drawing/2014/main" id="{57C8BD47-3BC7-434E-8D48-187687AB7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316426" name="Text Box 10">
            <a:extLst>
              <a:ext uri="{FF2B5EF4-FFF2-40B4-BE49-F238E27FC236}">
                <a16:creationId xmlns:a16="http://schemas.microsoft.com/office/drawing/2014/main" id="{B5C65CDA-2182-E34A-BFFE-34A6AA3D8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316427" name="Text Box 11">
            <a:extLst>
              <a:ext uri="{FF2B5EF4-FFF2-40B4-BE49-F238E27FC236}">
                <a16:creationId xmlns:a16="http://schemas.microsoft.com/office/drawing/2014/main" id="{46E8BF54-EC04-7948-8BF0-9AB298948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316428" name="Text Box 12">
            <a:extLst>
              <a:ext uri="{FF2B5EF4-FFF2-40B4-BE49-F238E27FC236}">
                <a16:creationId xmlns:a16="http://schemas.microsoft.com/office/drawing/2014/main" id="{273100A2-93A3-F84F-86C2-92ADC04A3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316429" name="Text Box 13">
            <a:extLst>
              <a:ext uri="{FF2B5EF4-FFF2-40B4-BE49-F238E27FC236}">
                <a16:creationId xmlns:a16="http://schemas.microsoft.com/office/drawing/2014/main" id="{26CE4471-6F54-2940-9415-47CBCAC5B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316430" name="Text Box 14">
            <a:extLst>
              <a:ext uri="{FF2B5EF4-FFF2-40B4-BE49-F238E27FC236}">
                <a16:creationId xmlns:a16="http://schemas.microsoft.com/office/drawing/2014/main" id="{5427C90F-DBF8-5B40-AC77-5A606B020D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316431" name="Text Box 15">
            <a:extLst>
              <a:ext uri="{FF2B5EF4-FFF2-40B4-BE49-F238E27FC236}">
                <a16:creationId xmlns:a16="http://schemas.microsoft.com/office/drawing/2014/main" id="{1367DAC7-6CD2-CC43-BC6E-D9DA7B986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316432" name="Text Box 16">
            <a:extLst>
              <a:ext uri="{FF2B5EF4-FFF2-40B4-BE49-F238E27FC236}">
                <a16:creationId xmlns:a16="http://schemas.microsoft.com/office/drawing/2014/main" id="{5356DB8A-6EC2-614B-B3D7-DCBFE8290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316433" name="Text Box 17">
            <a:extLst>
              <a:ext uri="{FF2B5EF4-FFF2-40B4-BE49-F238E27FC236}">
                <a16:creationId xmlns:a16="http://schemas.microsoft.com/office/drawing/2014/main" id="{81F27463-6970-4543-84FB-A9C723EAD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316434" name="Text Box 18">
            <a:extLst>
              <a:ext uri="{FF2B5EF4-FFF2-40B4-BE49-F238E27FC236}">
                <a16:creationId xmlns:a16="http://schemas.microsoft.com/office/drawing/2014/main" id="{22DB2A68-0CD4-244E-BC64-C8C38346C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316435" name="Text Box 19">
            <a:extLst>
              <a:ext uri="{FF2B5EF4-FFF2-40B4-BE49-F238E27FC236}">
                <a16:creationId xmlns:a16="http://schemas.microsoft.com/office/drawing/2014/main" id="{EB3C6614-DDCB-9646-8489-F6C7850B7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316436" name="Text Box 20">
            <a:extLst>
              <a:ext uri="{FF2B5EF4-FFF2-40B4-BE49-F238E27FC236}">
                <a16:creationId xmlns:a16="http://schemas.microsoft.com/office/drawing/2014/main" id="{651E2BC0-A5D8-0444-825B-B0F96FA7EC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316437" name="Text Box 21">
            <a:extLst>
              <a:ext uri="{FF2B5EF4-FFF2-40B4-BE49-F238E27FC236}">
                <a16:creationId xmlns:a16="http://schemas.microsoft.com/office/drawing/2014/main" id="{4E011184-8300-824A-B486-0993D172B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316438" name="Text Box 22">
            <a:extLst>
              <a:ext uri="{FF2B5EF4-FFF2-40B4-BE49-F238E27FC236}">
                <a16:creationId xmlns:a16="http://schemas.microsoft.com/office/drawing/2014/main" id="{DFB4281A-22F2-5547-A7C9-8B697FEBD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316439" name="Text Box 23">
            <a:extLst>
              <a:ext uri="{FF2B5EF4-FFF2-40B4-BE49-F238E27FC236}">
                <a16:creationId xmlns:a16="http://schemas.microsoft.com/office/drawing/2014/main" id="{3BB70766-F283-CF4A-A13B-717407A99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316440" name="Text Box 24">
            <a:extLst>
              <a:ext uri="{FF2B5EF4-FFF2-40B4-BE49-F238E27FC236}">
                <a16:creationId xmlns:a16="http://schemas.microsoft.com/office/drawing/2014/main" id="{5BB9EC1A-0F77-6D4C-AD0D-07E00FCAB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316441" name="Text Box 25">
            <a:extLst>
              <a:ext uri="{FF2B5EF4-FFF2-40B4-BE49-F238E27FC236}">
                <a16:creationId xmlns:a16="http://schemas.microsoft.com/office/drawing/2014/main" id="{56B6D152-362C-D145-A690-9D48B9A30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16442" name="Text Box 26">
            <a:extLst>
              <a:ext uri="{FF2B5EF4-FFF2-40B4-BE49-F238E27FC236}">
                <a16:creationId xmlns:a16="http://schemas.microsoft.com/office/drawing/2014/main" id="{F5C02A46-FFEC-5644-BAA0-98A8296AB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316443" name="Text Box 27">
            <a:extLst>
              <a:ext uri="{FF2B5EF4-FFF2-40B4-BE49-F238E27FC236}">
                <a16:creationId xmlns:a16="http://schemas.microsoft.com/office/drawing/2014/main" id="{D5C42963-6840-A04F-8C3F-ED30D6F33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316444" name="Text Box 28">
            <a:extLst>
              <a:ext uri="{FF2B5EF4-FFF2-40B4-BE49-F238E27FC236}">
                <a16:creationId xmlns:a16="http://schemas.microsoft.com/office/drawing/2014/main" id="{66DEAF75-64FF-3446-BAB4-8962DE6B9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316445" name="Text Box 29">
            <a:extLst>
              <a:ext uri="{FF2B5EF4-FFF2-40B4-BE49-F238E27FC236}">
                <a16:creationId xmlns:a16="http://schemas.microsoft.com/office/drawing/2014/main" id="{41A3720D-6F4D-9147-B8CC-67394C710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316446" name="Text Box 30">
            <a:extLst>
              <a:ext uri="{FF2B5EF4-FFF2-40B4-BE49-F238E27FC236}">
                <a16:creationId xmlns:a16="http://schemas.microsoft.com/office/drawing/2014/main" id="{EB1383E0-4182-C844-B5A4-897FD7E26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316447" name="Text Box 31">
            <a:extLst>
              <a:ext uri="{FF2B5EF4-FFF2-40B4-BE49-F238E27FC236}">
                <a16:creationId xmlns:a16="http://schemas.microsoft.com/office/drawing/2014/main" id="{09887EA0-CBEA-DA47-A277-336C2C52A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316448" name="Text Box 32">
            <a:extLst>
              <a:ext uri="{FF2B5EF4-FFF2-40B4-BE49-F238E27FC236}">
                <a16:creationId xmlns:a16="http://schemas.microsoft.com/office/drawing/2014/main" id="{DD0DE1C0-BD81-044E-8BC6-164C93B76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316449" name="Text Box 33">
            <a:extLst>
              <a:ext uri="{FF2B5EF4-FFF2-40B4-BE49-F238E27FC236}">
                <a16:creationId xmlns:a16="http://schemas.microsoft.com/office/drawing/2014/main" id="{D920D914-A202-0944-A09F-1CD7069F1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316450" name="Text Box 34">
            <a:extLst>
              <a:ext uri="{FF2B5EF4-FFF2-40B4-BE49-F238E27FC236}">
                <a16:creationId xmlns:a16="http://schemas.microsoft.com/office/drawing/2014/main" id="{20319624-852D-F545-A02E-A504F880D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316451" name="Text Box 35">
            <a:extLst>
              <a:ext uri="{FF2B5EF4-FFF2-40B4-BE49-F238E27FC236}">
                <a16:creationId xmlns:a16="http://schemas.microsoft.com/office/drawing/2014/main" id="{6F426374-573A-7E42-A510-DD93E35C5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8" grpId="0" animBg="1"/>
      <p:bldP spid="316419" grpId="0" animBg="1"/>
      <p:bldP spid="316421" grpId="0" animBg="1"/>
      <p:bldP spid="316422" grpId="0"/>
      <p:bldP spid="316422" grpId="1"/>
      <p:bldP spid="316423" grpId="0" animBg="1"/>
      <p:bldP spid="316424" grpId="0" animBg="1"/>
      <p:bldP spid="316425" grpId="0" animBg="1"/>
      <p:bldP spid="316426" grpId="0" animBg="1"/>
      <p:bldP spid="316427" grpId="0" animBg="1"/>
      <p:bldP spid="316428" grpId="0" animBg="1"/>
      <p:bldP spid="316429" grpId="0" animBg="1"/>
      <p:bldP spid="316430" grpId="0" animBg="1"/>
      <p:bldP spid="316431" grpId="0" animBg="1"/>
      <p:bldP spid="316432" grpId="0" animBg="1"/>
      <p:bldP spid="316433" grpId="0" animBg="1"/>
      <p:bldP spid="316434" grpId="0" animBg="1"/>
      <p:bldP spid="316435" grpId="0" animBg="1"/>
      <p:bldP spid="316436" grpId="0" animBg="1"/>
      <p:bldP spid="316437" grpId="0" animBg="1"/>
      <p:bldP spid="316438" grpId="0" animBg="1"/>
      <p:bldP spid="316439" grpId="0" animBg="1"/>
      <p:bldP spid="316440" grpId="0" animBg="1"/>
      <p:bldP spid="316441" grpId="0" animBg="1"/>
      <p:bldP spid="316442" grpId="0" animBg="1"/>
      <p:bldP spid="316443" grpId="0" animBg="1"/>
      <p:bldP spid="316444" grpId="0" animBg="1"/>
      <p:bldP spid="316445" grpId="0" animBg="1"/>
      <p:bldP spid="316446" grpId="0" animBg="1"/>
      <p:bldP spid="316447" grpId="0" animBg="1"/>
      <p:bldP spid="316448" grpId="0" animBg="1"/>
      <p:bldP spid="316449" grpId="0" animBg="1"/>
      <p:bldP spid="316450" grpId="0" animBg="1"/>
      <p:bldP spid="3164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97C15CF2-715A-434B-AC15-BDD0F2406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17410" name="Picture 3">
            <a:extLst>
              <a:ext uri="{FF2B5EF4-FFF2-40B4-BE49-F238E27FC236}">
                <a16:creationId xmlns:a16="http://schemas.microsoft.com/office/drawing/2014/main" id="{208552BC-051D-1F48-8615-C06B441586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r="9331" b="-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B42C83CC-E756-B149-91DE-1B081F93A4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0"/>
            <a:ext cx="7772400" cy="1143000"/>
          </a:xfrm>
        </p:spPr>
        <p:txBody>
          <a:bodyPr/>
          <a:lstStyle/>
          <a:p>
            <a:r>
              <a:rPr lang="en-US" altLang="en-US" sz="6000">
                <a:solidFill>
                  <a:srgbClr val="66FFFF"/>
                </a:solidFill>
              </a:rPr>
              <a:t>Questions coming …</a:t>
            </a:r>
            <a:endParaRPr lang="en-US" altLang="en-US">
              <a:solidFill>
                <a:srgbClr val="66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501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Text Box 2">
            <a:extLst>
              <a:ext uri="{FF2B5EF4-FFF2-40B4-BE49-F238E27FC236}">
                <a16:creationId xmlns:a16="http://schemas.microsoft.com/office/drawing/2014/main" id="{082F61A8-0BD1-A843-8EC4-82770EC3E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318467" name="Text Box 3">
            <a:extLst>
              <a:ext uri="{FF2B5EF4-FFF2-40B4-BE49-F238E27FC236}">
                <a16:creationId xmlns:a16="http://schemas.microsoft.com/office/drawing/2014/main" id="{8D1F76B7-BCE7-B842-8E0A-E9100D16E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8C5E831B-EE36-E14D-A86D-6A5E980837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r>
              <a:rPr lang="en-US" altLang="en-US" sz="6000" b="1" dirty="0">
                <a:solidFill>
                  <a:srgbClr val="FF0000"/>
                </a:solidFill>
              </a:rPr>
              <a:t>Question 11 </a:t>
            </a:r>
          </a:p>
        </p:txBody>
      </p:sp>
      <p:sp>
        <p:nvSpPr>
          <p:cNvPr id="318469" name="Text Box 5">
            <a:extLst>
              <a:ext uri="{FF2B5EF4-FFF2-40B4-BE49-F238E27FC236}">
                <a16:creationId xmlns:a16="http://schemas.microsoft.com/office/drawing/2014/main" id="{E8DAB609-8A4D-4B49-9A51-177D07637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318470" name="Text Box 6">
            <a:extLst>
              <a:ext uri="{FF2B5EF4-FFF2-40B4-BE49-F238E27FC236}">
                <a16:creationId xmlns:a16="http://schemas.microsoft.com/office/drawing/2014/main" id="{D44F7F14-DEDC-5A47-9C98-9F556C6B5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143000"/>
            <a:ext cx="9144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Why does the edge of the solar disk look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       darker than the middle?</a:t>
            </a: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Because the photosphere is colder at the edge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/>
              <a:t>		of the Sun than in the middle.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B </a:t>
            </a:r>
            <a:r>
              <a:rPr lang="en-US" altLang="en-US" sz="2400" b="1" dirty="0"/>
              <a:t>Because of the blurring effect of Earth</a:t>
            </a:r>
            <a:r>
              <a:rPr lang="ja-JP" altLang="en-US" sz="2400" b="1">
                <a:latin typeface="Arial" panose="020B0604020202020204" pitchFamily="34" charset="0"/>
              </a:rPr>
              <a:t>’</a:t>
            </a:r>
            <a:r>
              <a:rPr lang="en-US" altLang="ja-JP" sz="2400" b="1" dirty="0"/>
              <a:t>s atmosphere.</a:t>
            </a:r>
            <a:endParaRPr lang="en-US" altLang="en-US" sz="2400" b="1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C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</a:rPr>
              <a:t>Because we see deeper down in the middle of the solar disk,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</a:rPr>
              <a:t>	 where it is hotter.</a:t>
            </a:r>
            <a:endParaRPr lang="en-US" altLang="en-US" sz="24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D</a:t>
            </a:r>
            <a:r>
              <a:rPr lang="en-US" altLang="en-US" sz="2400" b="1" dirty="0"/>
              <a:t> Because light is absorbed on the long way to the edge of the Sun.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E</a:t>
            </a:r>
            <a:r>
              <a:rPr lang="en-US" altLang="en-US" sz="2400" b="1" dirty="0"/>
              <a:t> Because the middle of the Sun is closer to us than the edge.</a:t>
            </a:r>
          </a:p>
        </p:txBody>
      </p:sp>
      <p:sp>
        <p:nvSpPr>
          <p:cNvPr id="318471" name="Text Box 7">
            <a:extLst>
              <a:ext uri="{FF2B5EF4-FFF2-40B4-BE49-F238E27FC236}">
                <a16:creationId xmlns:a16="http://schemas.microsoft.com/office/drawing/2014/main" id="{71C40916-21DC-8E47-8D15-05E3BA1CA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318472" name="Text Box 8">
            <a:extLst>
              <a:ext uri="{FF2B5EF4-FFF2-40B4-BE49-F238E27FC236}">
                <a16:creationId xmlns:a16="http://schemas.microsoft.com/office/drawing/2014/main" id="{B5C73874-249E-A94D-BBCE-A164067A8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318473" name="Text Box 9">
            <a:extLst>
              <a:ext uri="{FF2B5EF4-FFF2-40B4-BE49-F238E27FC236}">
                <a16:creationId xmlns:a16="http://schemas.microsoft.com/office/drawing/2014/main" id="{DD15E013-28F1-F04C-AE72-D48B3F8A44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318474" name="Text Box 10">
            <a:extLst>
              <a:ext uri="{FF2B5EF4-FFF2-40B4-BE49-F238E27FC236}">
                <a16:creationId xmlns:a16="http://schemas.microsoft.com/office/drawing/2014/main" id="{08BF85A2-7A16-8145-B8B5-0167EBED4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318475" name="Text Box 11">
            <a:extLst>
              <a:ext uri="{FF2B5EF4-FFF2-40B4-BE49-F238E27FC236}">
                <a16:creationId xmlns:a16="http://schemas.microsoft.com/office/drawing/2014/main" id="{0876B5B5-C746-D64A-9B26-D6500F725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318476" name="Text Box 12">
            <a:extLst>
              <a:ext uri="{FF2B5EF4-FFF2-40B4-BE49-F238E27FC236}">
                <a16:creationId xmlns:a16="http://schemas.microsoft.com/office/drawing/2014/main" id="{7AFB06DB-FE1B-9940-9B54-A982FA413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318477" name="Text Box 13">
            <a:extLst>
              <a:ext uri="{FF2B5EF4-FFF2-40B4-BE49-F238E27FC236}">
                <a16:creationId xmlns:a16="http://schemas.microsoft.com/office/drawing/2014/main" id="{77E0E3F6-A81C-F448-ADD9-593DE19856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318478" name="Text Box 14">
            <a:extLst>
              <a:ext uri="{FF2B5EF4-FFF2-40B4-BE49-F238E27FC236}">
                <a16:creationId xmlns:a16="http://schemas.microsoft.com/office/drawing/2014/main" id="{D5CED621-5710-B54F-9AB0-2761C47B01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318479" name="Text Box 15">
            <a:extLst>
              <a:ext uri="{FF2B5EF4-FFF2-40B4-BE49-F238E27FC236}">
                <a16:creationId xmlns:a16="http://schemas.microsoft.com/office/drawing/2014/main" id="{AA58C9AF-1EDF-6541-A000-637F03A43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318480" name="Text Box 16">
            <a:extLst>
              <a:ext uri="{FF2B5EF4-FFF2-40B4-BE49-F238E27FC236}">
                <a16:creationId xmlns:a16="http://schemas.microsoft.com/office/drawing/2014/main" id="{7FD1FB86-9E07-0947-B38E-30446ABD0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318481" name="Text Box 17">
            <a:extLst>
              <a:ext uri="{FF2B5EF4-FFF2-40B4-BE49-F238E27FC236}">
                <a16:creationId xmlns:a16="http://schemas.microsoft.com/office/drawing/2014/main" id="{D3AA7F09-DC4B-3F40-8329-5DBC0D1C6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318482" name="Text Box 18">
            <a:extLst>
              <a:ext uri="{FF2B5EF4-FFF2-40B4-BE49-F238E27FC236}">
                <a16:creationId xmlns:a16="http://schemas.microsoft.com/office/drawing/2014/main" id="{8909D59B-0309-3349-A681-FE7D37169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318483" name="Text Box 19">
            <a:extLst>
              <a:ext uri="{FF2B5EF4-FFF2-40B4-BE49-F238E27FC236}">
                <a16:creationId xmlns:a16="http://schemas.microsoft.com/office/drawing/2014/main" id="{905EB3D6-55A6-C645-AC37-C26682310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318484" name="Text Box 20">
            <a:extLst>
              <a:ext uri="{FF2B5EF4-FFF2-40B4-BE49-F238E27FC236}">
                <a16:creationId xmlns:a16="http://schemas.microsoft.com/office/drawing/2014/main" id="{59328629-0607-AF44-8250-63FBD99D2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318485" name="Text Box 21">
            <a:extLst>
              <a:ext uri="{FF2B5EF4-FFF2-40B4-BE49-F238E27FC236}">
                <a16:creationId xmlns:a16="http://schemas.microsoft.com/office/drawing/2014/main" id="{DDC4EAA5-3013-2B4E-B5DD-2961F53B2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318486" name="Text Box 22">
            <a:extLst>
              <a:ext uri="{FF2B5EF4-FFF2-40B4-BE49-F238E27FC236}">
                <a16:creationId xmlns:a16="http://schemas.microsoft.com/office/drawing/2014/main" id="{C3724909-306E-CC4C-ABB2-D58ABCB39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318487" name="Text Box 23">
            <a:extLst>
              <a:ext uri="{FF2B5EF4-FFF2-40B4-BE49-F238E27FC236}">
                <a16:creationId xmlns:a16="http://schemas.microsoft.com/office/drawing/2014/main" id="{35FF2B2D-6F0B-8B49-8D65-1867648C9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318488" name="Text Box 24">
            <a:extLst>
              <a:ext uri="{FF2B5EF4-FFF2-40B4-BE49-F238E27FC236}">
                <a16:creationId xmlns:a16="http://schemas.microsoft.com/office/drawing/2014/main" id="{8902B426-7768-EF49-8378-B9A0FEE0A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318489" name="Text Box 25">
            <a:extLst>
              <a:ext uri="{FF2B5EF4-FFF2-40B4-BE49-F238E27FC236}">
                <a16:creationId xmlns:a16="http://schemas.microsoft.com/office/drawing/2014/main" id="{9612EF10-7E16-C64B-8EB2-D05FFA291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18490" name="Text Box 26">
            <a:extLst>
              <a:ext uri="{FF2B5EF4-FFF2-40B4-BE49-F238E27FC236}">
                <a16:creationId xmlns:a16="http://schemas.microsoft.com/office/drawing/2014/main" id="{031073B0-7185-D543-9332-2761C6AB3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318491" name="Text Box 27">
            <a:extLst>
              <a:ext uri="{FF2B5EF4-FFF2-40B4-BE49-F238E27FC236}">
                <a16:creationId xmlns:a16="http://schemas.microsoft.com/office/drawing/2014/main" id="{A07EBFFF-FAF0-7048-8F46-195EDEFDA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318492" name="Text Box 28">
            <a:extLst>
              <a:ext uri="{FF2B5EF4-FFF2-40B4-BE49-F238E27FC236}">
                <a16:creationId xmlns:a16="http://schemas.microsoft.com/office/drawing/2014/main" id="{2FDC2154-07B0-FC44-8807-B5046F002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318493" name="Text Box 29">
            <a:extLst>
              <a:ext uri="{FF2B5EF4-FFF2-40B4-BE49-F238E27FC236}">
                <a16:creationId xmlns:a16="http://schemas.microsoft.com/office/drawing/2014/main" id="{0F0CBEC1-74C9-5344-98C1-FEBE8804D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318494" name="Text Box 30">
            <a:extLst>
              <a:ext uri="{FF2B5EF4-FFF2-40B4-BE49-F238E27FC236}">
                <a16:creationId xmlns:a16="http://schemas.microsoft.com/office/drawing/2014/main" id="{BFAA1E25-4379-894C-B9BF-DD8226748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318495" name="Text Box 31">
            <a:extLst>
              <a:ext uri="{FF2B5EF4-FFF2-40B4-BE49-F238E27FC236}">
                <a16:creationId xmlns:a16="http://schemas.microsoft.com/office/drawing/2014/main" id="{B5EF4F30-26DC-E640-89D4-D007E450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318496" name="Text Box 32">
            <a:extLst>
              <a:ext uri="{FF2B5EF4-FFF2-40B4-BE49-F238E27FC236}">
                <a16:creationId xmlns:a16="http://schemas.microsoft.com/office/drawing/2014/main" id="{6CCC86FE-CEDF-F645-AC33-7CBE553CF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318497" name="Text Box 33">
            <a:extLst>
              <a:ext uri="{FF2B5EF4-FFF2-40B4-BE49-F238E27FC236}">
                <a16:creationId xmlns:a16="http://schemas.microsoft.com/office/drawing/2014/main" id="{7789EA50-A88E-FC43-B73A-017278540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318498" name="Text Box 34">
            <a:extLst>
              <a:ext uri="{FF2B5EF4-FFF2-40B4-BE49-F238E27FC236}">
                <a16:creationId xmlns:a16="http://schemas.microsoft.com/office/drawing/2014/main" id="{088B6B2A-DAAB-E245-AE66-2F35D7270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318499" name="Text Box 35">
            <a:extLst>
              <a:ext uri="{FF2B5EF4-FFF2-40B4-BE49-F238E27FC236}">
                <a16:creationId xmlns:a16="http://schemas.microsoft.com/office/drawing/2014/main" id="{BC0C4213-21B1-3444-AB8E-8A2AD47122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318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318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6" grpId="0" animBg="1"/>
      <p:bldP spid="318467" grpId="0" animBg="1"/>
      <p:bldP spid="318469" grpId="0" animBg="1"/>
      <p:bldP spid="318470" grpId="0"/>
      <p:bldP spid="318470" grpId="1"/>
      <p:bldP spid="318471" grpId="0" animBg="1"/>
      <p:bldP spid="318472" grpId="0" animBg="1"/>
      <p:bldP spid="318473" grpId="0" animBg="1"/>
      <p:bldP spid="318474" grpId="0" animBg="1"/>
      <p:bldP spid="318475" grpId="0" animBg="1"/>
      <p:bldP spid="318476" grpId="0" animBg="1"/>
      <p:bldP spid="318477" grpId="0" animBg="1"/>
      <p:bldP spid="318478" grpId="0" animBg="1"/>
      <p:bldP spid="318479" grpId="0" animBg="1"/>
      <p:bldP spid="318480" grpId="0" animBg="1"/>
      <p:bldP spid="318481" grpId="0" animBg="1"/>
      <p:bldP spid="318482" grpId="0" animBg="1"/>
      <p:bldP spid="318483" grpId="0" animBg="1"/>
      <p:bldP spid="318484" grpId="0" animBg="1"/>
      <p:bldP spid="318485" grpId="0" animBg="1"/>
      <p:bldP spid="318486" grpId="0" animBg="1"/>
      <p:bldP spid="318487" grpId="0" animBg="1"/>
      <p:bldP spid="318488" grpId="0" animBg="1"/>
      <p:bldP spid="318489" grpId="0" animBg="1"/>
      <p:bldP spid="318490" grpId="0" animBg="1"/>
      <p:bldP spid="318491" grpId="0" animBg="1"/>
      <p:bldP spid="318492" grpId="0" animBg="1"/>
      <p:bldP spid="318493" grpId="0" animBg="1"/>
      <p:bldP spid="318494" grpId="0" animBg="1"/>
      <p:bldP spid="318495" grpId="0" animBg="1"/>
      <p:bldP spid="318496" grpId="0" animBg="1"/>
      <p:bldP spid="318497" grpId="0" animBg="1"/>
      <p:bldP spid="318498" grpId="0" animBg="1"/>
      <p:bldP spid="318499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2122</TotalTime>
  <Words>400</Words>
  <Application>Microsoft Macintosh PowerPoint</Application>
  <PresentationFormat>On-screen Show (4:3)</PresentationFormat>
  <Paragraphs>148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</vt:lpstr>
      <vt:lpstr>Blank Presentation</vt:lpstr>
      <vt:lpstr>The Sun</vt:lpstr>
      <vt:lpstr>Questions coming …</vt:lpstr>
      <vt:lpstr>Question 9 </vt:lpstr>
      <vt:lpstr>Question 10</vt:lpstr>
      <vt:lpstr>PowerPoint Presentation</vt:lpstr>
      <vt:lpstr>Questions coming …</vt:lpstr>
      <vt:lpstr>Question 11 </vt:lpstr>
    </vt:vector>
  </TitlesOfParts>
  <Company>University of Mississippi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Sun</dc:title>
  <cp:lastModifiedBy>Tibor Torma</cp:lastModifiedBy>
  <cp:revision>116</cp:revision>
  <dcterms:modified xsi:type="dcterms:W3CDTF">2025-09-11T03:19:50Z</dcterms:modified>
</cp:coreProperties>
</file>