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90" r:id="rId2"/>
    <p:sldId id="591" r:id="rId3"/>
    <p:sldId id="362" r:id="rId4"/>
    <p:sldId id="592" r:id="rId5"/>
    <p:sldId id="593" r:id="rId6"/>
    <p:sldId id="327" r:id="rId7"/>
    <p:sldId id="317" r:id="rId8"/>
    <p:sldId id="329" r:id="rId9"/>
    <p:sldId id="320" r:id="rId10"/>
    <p:sldId id="310" r:id="rId11"/>
    <p:sldId id="311" r:id="rId12"/>
    <p:sldId id="334" r:id="rId13"/>
    <p:sldId id="318" r:id="rId14"/>
    <p:sldId id="31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98"/>
    <p:restoredTop sz="97830"/>
  </p:normalViewPr>
  <p:slideViewPr>
    <p:cSldViewPr>
      <p:cViewPr varScale="1">
        <p:scale>
          <a:sx n="172" d="100"/>
          <a:sy n="172" d="100"/>
        </p:scale>
        <p:origin x="216" y="1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AB9525-1546-6B4B-98CE-DF6D5A5EA5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6E651-0801-6341-9446-4B3AF631C0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57B0DBC-C317-114A-A340-5FF83857EC48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A8558-0841-2547-B31D-7C43505ACC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EF87D6-40F0-FA47-BE9A-503DE52AAA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1644E7-2956-1E4A-8A04-622635B31A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55DF248-FD15-394D-A2E9-D33989768A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2A4D83D-0DFC-F042-810D-5A48AF6A80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C8731A3A-E236-3246-B545-90C890B7CD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9A7B249-03E7-CF40-8CBB-99034B619E3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A760759-D041-F04F-954F-F7353DFE12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58032D8-854D-3E4E-87C2-7ECCA4E9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9FC485-37DD-2D4E-B801-763F8444A6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B21AC5C-0FDD-FB42-B6D9-F58D3EF0CE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CF51860-D9F0-A14C-9DEF-F704D483270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440F0-2B8B-EA42-BBB2-B79B6908B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566E525-ACE6-D24B-B67F-CD338E28B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70C9D5A6-4767-DC4C-B2E1-3374C8C505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8233FCD-07CD-E240-802B-C453A2333894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9BB5DB46-E0F9-5C49-B66C-03343377E2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02A2CB0A-57C7-6B4B-9786-7A625AA14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C81E23C9-071E-8147-B302-D4D0A09EF9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1CBBEB8-89E7-B24E-8A7D-1F136E229E90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01AC2DF1-CFD6-F449-A168-BBBF9F05A0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FC8F316-FCE6-CC4C-9CDF-7B4C53501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621F3C0-E60A-824D-B499-2B8814246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DF0F39E-05D8-3742-8F19-A39CF1474D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653B385-E854-2B4B-A207-7EB5A36A6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1533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8CF2F2C6-46FA-CF4A-ADEE-AEA4A96CA7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62C09D8-678C-3444-AE1C-5703A5F07243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0B1A6205-01C8-714F-B19D-3EA0300CF8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C3DC69C8-35EE-1044-9054-82E3194A6A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6837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6EFD2CE-F336-7E4E-B4F9-80B4C6394F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1379C4B-21A0-694A-A51F-504D0844FBFA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6195F6CA-402B-234F-A855-910C92331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F5EDFEB1-D8F4-1E44-B161-1FAC4C6759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782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F44AE-2137-3C52-F9DD-7E8189473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0232D8EF-BA7F-BBD5-8D28-3592FC0277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9D96C0EA-2569-7D4C-6A3F-BF7E638D44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E949FB2-6F7F-28D4-F587-203A94481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9165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B68C0813-BE53-4EFF-4D5D-D4F2221C4F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286447-8C87-2342-8F16-5AF7AAD5C1AC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4491B98C-646A-A21C-1F40-C366E8988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D53CA2D4-63E7-6C36-DE2A-02B76C19D6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94538-6482-DDC9-A19D-B3844CC31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29AA36C2-42F5-B721-8954-52E22F0357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286447-8C87-2342-8F16-5AF7AAD5C1AC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B87AD0B-EEB0-F8F2-9188-681D636820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9B7BD523-7508-11F9-BD51-4723D6753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933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F89E9-451F-8894-AF6E-D4C6C54E0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953A41F7-AD0F-56A6-4BF0-EF2E82B923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286447-8C87-2342-8F16-5AF7AAD5C1AC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2C09548-E62D-3A6A-9355-CA4584864C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C8B77903-2472-0559-CFAF-426845A8DE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489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DAA754C6-81D7-B544-B3C0-4FD2CFE68C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8F7F8A3-B640-E04B-B705-7E2F93216BE7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0168D9D5-DA8C-EF46-971E-3C1BFD65F8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F3FBA9F-689B-EC44-B37D-92B76593C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5621F3C0-E60A-824D-B499-2B8814246F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2E342F0-70D9-E34A-A025-738A3957CE05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DF0F39E-05D8-3742-8F19-A39CF1474D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653B385-E854-2B4B-A207-7EB5A36A6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F6D935C5-8980-904D-BDE3-7F48405000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A7773C5-C385-DE44-84C6-8F5517FCB5D7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F51B19C-F7D8-4E4D-95F1-991995D834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5829918-C34E-3F44-8F60-5F805D464D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185DF00E-B0E8-3749-892A-27D1FD0275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A322243-6E28-9F45-9ED6-7DB2716EF6A1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7A7FA2CE-A60C-8F44-9075-E328F3DE20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ED14F37-89A1-2346-A6EB-07DE81B70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13A39-E819-A84A-8CEA-FF49A0E9B4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B162CA-69EE-274B-87A6-B38EC71D5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52E4FD-672D-8349-ADC2-95CCBBDA1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3ED5C-9253-7E4E-90F0-04AE9BC03E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122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F9829F-6BCB-DA4C-A0E0-25A2A6E630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8829CB-B202-0046-B576-FD205251DF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142970-7827-284E-BC78-001FEFC8A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D8E98-CFBF-8D45-B352-6935F1D41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8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6EF3D9-4BD7-E540-BEB9-7ED7DCEFC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26F4C-61E8-B94E-A750-D11D94402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29691-0A2C-F946-8B66-5817A53CB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59AD8-1008-B24C-9CEB-08048BC764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9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346736-E673-294A-A542-EFB6B2435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201440-210A-BE4A-A29E-2FC468F5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CFD91-A275-8F4F-AA18-F8B1D5FAC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25BB0-A9B1-AD4C-A390-C59E61C49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42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D903C-E673-A543-B7C1-5C9A9D97E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15C26C-C9A1-5745-A875-A48FD51BA6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4BF536-0FED-9F46-BE18-C968B49A1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E79D9-D461-0944-87B5-DE744DCED5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78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E216A5-F1F6-3445-A9F8-4F7BEEBD7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AB4D66-D01D-C74A-8E91-37A1DBFDF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3A7357-801B-A943-9B10-4F9D701FF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872EE-D0D2-2E4F-AAE6-C875D8AB2C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93598E-8164-EE47-AAC4-796222806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DF3FE9F-DBF8-994F-8F8F-3EB90ACC3D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B5CCF6-ACDF-394C-97E7-4F2FBF6F39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A3A21-824F-FA46-B937-FAA2509D8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0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12DE68-D587-FA46-BED7-9112FB908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93C07F-5F4F-4946-8539-28173F11DF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F86B9A-FE6D-F746-9E99-5759887A6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5F8CD6-71D4-1E40-B256-A87C65F50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6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98957BD-D805-D240-8274-2806CC3166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34392D-CBB6-0142-BA9B-A1B0F1BB2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313973-30BF-FE4D-B537-0D48002EF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F2B03-9A78-B045-ADB2-46D7E3B8E3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52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78052A-2024-E14B-96A5-9AC2621D2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76C54F-5E0D-8C4C-87C3-A7D8B3A2B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4D57A0-0AC2-E744-84D0-30F7E76600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14A77-4078-5F43-974E-709F81E4E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68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7493D-6BA6-964B-9593-026D868F4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4A8FA-5AA3-5944-A459-E7397ADEC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D54C74-C17E-9C4E-B8C2-52332CBA2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F01AFB-4535-FA4E-B002-E566528D82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73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2FCBDC-3486-7B4E-A888-19EA15C85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955580-2507-024A-8059-CD9ED2521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D4089A-38A4-3241-8400-11DBB3EA7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044C7F-AC29-E849-B320-0027992BD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3B7B0F-ACDC-7841-97B3-61B8C50D1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7408D-34B1-144E-A878-E48AB4D949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6">
            <a:extLst>
              <a:ext uri="{FF2B5EF4-FFF2-40B4-BE49-F238E27FC236}">
                <a16:creationId xmlns:a16="http://schemas.microsoft.com/office/drawing/2014/main" id="{BC9FA7AF-FEEF-8446-8EDC-FF81C64EA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04800"/>
            <a:ext cx="3962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Prepare your scantron:</a:t>
            </a:r>
            <a:endParaRPr lang="en-US" altLang="en-US" sz="4400" b="1">
              <a:solidFill>
                <a:schemeClr val="tx2"/>
              </a:solidFill>
            </a:endParaRPr>
          </a:p>
        </p:txBody>
      </p:sp>
      <p:sp>
        <p:nvSpPr>
          <p:cNvPr id="15362" name="Text Box 1027">
            <a:extLst>
              <a:ext uri="{FF2B5EF4-FFF2-40B4-BE49-F238E27FC236}">
                <a16:creationId xmlns:a16="http://schemas.microsoft.com/office/drawing/2014/main" id="{768DA87F-2EBF-064A-86BC-B35007CB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806450"/>
            <a:ext cx="5105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Fill in your name and fill the bubbles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       your name.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LAST NAME FIRST, First name second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Put </a:t>
            </a:r>
            <a:r>
              <a:rPr lang="en-US" altLang="en-US" sz="2000" dirty="0">
                <a:solidFill>
                  <a:srgbClr val="FF3300"/>
                </a:solidFill>
              </a:rPr>
              <a:t>your</a:t>
            </a:r>
            <a:r>
              <a:rPr lang="en-US" altLang="en-US" sz="2000" dirty="0">
                <a:solidFill>
                  <a:schemeClr val="accent2"/>
                </a:solidFill>
              </a:rPr>
              <a:t> 4-digit code instead of 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1600" dirty="0">
                <a:solidFill>
                  <a:schemeClr val="accent2"/>
                </a:solidFill>
              </a:rPr>
              <a:t>IDENTIFICATION NUMBER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1600" dirty="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</a:rPr>
              <a:t>  ---  </a:t>
            </a:r>
            <a:r>
              <a:rPr lang="en-US" altLang="en-US" sz="1600" i="1" dirty="0">
                <a:solidFill>
                  <a:schemeClr val="accent2"/>
                </a:solidFill>
              </a:rPr>
              <a:t>(The last 4 digits of your </a:t>
            </a:r>
            <a:r>
              <a:rPr lang="en-US" altLang="en-US" sz="1600" i="1" dirty="0" err="1">
                <a:solidFill>
                  <a:schemeClr val="accent2"/>
                </a:solidFill>
              </a:rPr>
              <a:t>OleMiss</a:t>
            </a:r>
            <a:r>
              <a:rPr lang="en-US" altLang="en-US" sz="1600" i="1" dirty="0">
                <a:solidFill>
                  <a:schemeClr val="accent2"/>
                </a:solidFill>
              </a:rPr>
              <a:t> ID.)</a:t>
            </a:r>
            <a:endParaRPr lang="en-US" altLang="en-US" sz="2400" i="1" dirty="0"/>
          </a:p>
        </p:txBody>
      </p:sp>
      <p:sp>
        <p:nvSpPr>
          <p:cNvPr id="15363" name="Rectangle 1028">
            <a:extLst>
              <a:ext uri="{FF2B5EF4-FFF2-40B4-BE49-F238E27FC236}">
                <a16:creationId xmlns:a16="http://schemas.microsoft.com/office/drawing/2014/main" id="{B8939ECB-1928-9548-A60B-0085CEDB1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86200"/>
            <a:ext cx="2743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1: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2: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3: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E</a:t>
            </a:r>
          </a:p>
        </p:txBody>
      </p:sp>
      <p:sp>
        <p:nvSpPr>
          <p:cNvPr id="110597" name="Rectangle 1029">
            <a:extLst>
              <a:ext uri="{FF2B5EF4-FFF2-40B4-BE49-F238E27FC236}">
                <a16:creationId xmlns:a16="http://schemas.microsoft.com/office/drawing/2014/main" id="{38ED574B-34C2-0140-AE6B-E825F158C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05200" y="4267200"/>
            <a:ext cx="1219200" cy="304800"/>
          </a:xfrm>
        </p:spPr>
        <p:txBody>
          <a:bodyPr/>
          <a:lstStyle/>
          <a:p>
            <a:r>
              <a:rPr lang="en-US" altLang="en-US" sz="2800" b="1">
                <a:solidFill>
                  <a:srgbClr val="FF0000"/>
                </a:solidFill>
              </a:rPr>
              <a:t>Setup:</a:t>
            </a:r>
          </a:p>
        </p:txBody>
      </p:sp>
      <p:sp>
        <p:nvSpPr>
          <p:cNvPr id="110599" name="Text Box 1031">
            <a:extLst>
              <a:ext uri="{FF2B5EF4-FFF2-40B4-BE49-F238E27FC236}">
                <a16:creationId xmlns:a16="http://schemas.microsoft.com/office/drawing/2014/main" id="{0B184107-C386-B448-9902-1BA5C0CE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381751"/>
            <a:ext cx="60769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u="sng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Please take a moment to mute your cell phone!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15366" name="Picture 1032">
            <a:extLst>
              <a:ext uri="{FF2B5EF4-FFF2-40B4-BE49-F238E27FC236}">
                <a16:creationId xmlns:a16="http://schemas.microsoft.com/office/drawing/2014/main" id="{1916D5F0-79B7-894E-B402-2274F61E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0"/>
            <a:ext cx="869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033">
            <a:extLst>
              <a:ext uri="{FF2B5EF4-FFF2-40B4-BE49-F238E27FC236}">
                <a16:creationId xmlns:a16="http://schemas.microsoft.com/office/drawing/2014/main" id="{0442931B-E898-0749-B40F-C7CED0A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513" y="381000"/>
            <a:ext cx="1487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Use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a pencil,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not a pen!</a:t>
            </a:r>
          </a:p>
        </p:txBody>
      </p:sp>
      <p:pic>
        <p:nvPicPr>
          <p:cNvPr id="15368" name="Picture 1034" descr="Scantron2b">
            <a:extLst>
              <a:ext uri="{FF2B5EF4-FFF2-40B4-BE49-F238E27FC236}">
                <a16:creationId xmlns:a16="http://schemas.microsoft.com/office/drawing/2014/main" id="{A78BC932-3427-8249-85D3-E21B9D377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2841625"/>
            <a:ext cx="181927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Line 1038">
            <a:extLst>
              <a:ext uri="{FF2B5EF4-FFF2-40B4-BE49-F238E27FC236}">
                <a16:creationId xmlns:a16="http://schemas.microsoft.com/office/drawing/2014/main" id="{6A5D2584-B0FE-B54F-94E0-D349E408A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1148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39">
            <a:extLst>
              <a:ext uri="{FF2B5EF4-FFF2-40B4-BE49-F238E27FC236}">
                <a16:creationId xmlns:a16="http://schemas.microsoft.com/office/drawing/2014/main" id="{0515E687-7755-9940-9696-0B77FBB88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419600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040">
            <a:extLst>
              <a:ext uri="{FF2B5EF4-FFF2-40B4-BE49-F238E27FC236}">
                <a16:creationId xmlns:a16="http://schemas.microsoft.com/office/drawing/2014/main" id="{A00D181F-420B-4140-9274-89AB5EB3D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5372" name="Line 1041">
            <a:extLst>
              <a:ext uri="{FF2B5EF4-FFF2-40B4-BE49-F238E27FC236}">
                <a16:creationId xmlns:a16="http://schemas.microsoft.com/office/drawing/2014/main" id="{268440FB-C9ED-474D-B843-0D0A017DAB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4572000"/>
            <a:ext cx="6096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73" name="Picture 1" descr="Scantron3.png">
            <a:extLst>
              <a:ext uri="{FF2B5EF4-FFF2-40B4-BE49-F238E27FC236}">
                <a16:creationId xmlns:a16="http://schemas.microsoft.com/office/drawing/2014/main" id="{818EDBAD-7C28-1A4A-9378-776FC23AF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2387600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Line 1036">
            <a:extLst>
              <a:ext uri="{FF2B5EF4-FFF2-40B4-BE49-F238E27FC236}">
                <a16:creationId xmlns:a16="http://schemas.microsoft.com/office/drawing/2014/main" id="{30F9B2BD-11FC-3F4D-BBB3-16676E448B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" y="1905000"/>
            <a:ext cx="18288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037">
            <a:extLst>
              <a:ext uri="{FF2B5EF4-FFF2-40B4-BE49-F238E27FC236}">
                <a16:creationId xmlns:a16="http://schemas.microsoft.com/office/drawing/2014/main" id="{F17347E1-4A43-4F47-9985-43FBE6A021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990600"/>
            <a:ext cx="2057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1042">
            <a:extLst>
              <a:ext uri="{FF2B5EF4-FFF2-40B4-BE49-F238E27FC236}">
                <a16:creationId xmlns:a16="http://schemas.microsoft.com/office/drawing/2014/main" id="{F5898064-8BFE-3548-B586-9BFF9D37D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923988"/>
            <a:ext cx="4372388" cy="1292662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CC00"/>
                </a:solidFill>
              </a:rPr>
              <a:t>Reading assignment</a:t>
            </a:r>
            <a:endParaRPr lang="en-US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 dirty="0"/>
              <a:t>Angular size; arcseconds (pp. 27-28)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 dirty="0"/>
              <a:t>Parallax, parsecs, absolute magnitude, distance modulus (pp. 489-493)</a:t>
            </a:r>
            <a:endParaRPr lang="en-US" alt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3" descr="OrionNakedEye">
            <a:extLst>
              <a:ext uri="{FF2B5EF4-FFF2-40B4-BE49-F238E27FC236}">
                <a16:creationId xmlns:a16="http://schemas.microsoft.com/office/drawing/2014/main" id="{356C206D-D9D0-E545-943F-A0070005D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4429125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20">
            <a:extLst>
              <a:ext uri="{FF2B5EF4-FFF2-40B4-BE49-F238E27FC236}">
                <a16:creationId xmlns:a16="http://schemas.microsoft.com/office/drawing/2014/main" id="{7B3E9946-D6BC-6A43-A1ED-C17B4358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25" y="3216275"/>
            <a:ext cx="4070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How bright do you think </a:t>
            </a:r>
            <a:r>
              <a:rPr lang="en-US" altLang="en-US" sz="2000">
                <a:solidFill>
                  <a:srgbClr val="66FFFF"/>
                </a:solidFill>
                <a:latin typeface="Symbol" pitchFamily="2" charset="2"/>
                <a:sym typeface="Symbol" pitchFamily="2" charset="2"/>
              </a:rPr>
              <a:t></a:t>
            </a:r>
            <a:r>
              <a:rPr lang="en-US" altLang="en-US" sz="2000">
                <a:solidFill>
                  <a:srgbClr val="66FFFF"/>
                </a:solidFill>
              </a:rPr>
              <a:t>Orionis is?</a:t>
            </a:r>
          </a:p>
        </p:txBody>
      </p:sp>
      <p:sp>
        <p:nvSpPr>
          <p:cNvPr id="50180" name="Text Box 5">
            <a:extLst>
              <a:ext uri="{FF2B5EF4-FFF2-40B4-BE49-F238E27FC236}">
                <a16:creationId xmlns:a16="http://schemas.microsoft.com/office/drawing/2014/main" id="{EBC8670F-C620-634C-8C4E-5251EF5AA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447800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</a:t>
            </a:r>
            <a:endParaRPr lang="en-US" altLang="en-US" sz="2400"/>
          </a:p>
        </p:txBody>
      </p:sp>
      <p:sp>
        <p:nvSpPr>
          <p:cNvPr id="50181" name="Text Box 8">
            <a:extLst>
              <a:ext uri="{FF2B5EF4-FFF2-40B4-BE49-F238E27FC236}">
                <a16:creationId xmlns:a16="http://schemas.microsoft.com/office/drawing/2014/main" id="{D111BACF-83A6-2240-859A-67ACE0788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181600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</a:t>
            </a:r>
            <a:endParaRPr lang="en-US" altLang="en-US" sz="2400"/>
          </a:p>
        </p:txBody>
      </p:sp>
      <p:sp>
        <p:nvSpPr>
          <p:cNvPr id="50182" name="Rectangle 12">
            <a:extLst>
              <a:ext uri="{FF2B5EF4-FFF2-40B4-BE49-F238E27FC236}">
                <a16:creationId xmlns:a16="http://schemas.microsoft.com/office/drawing/2014/main" id="{6B686ED3-463C-684E-B80B-7CC0776DB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0" y="0"/>
            <a:ext cx="2209800" cy="10668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0000"/>
                </a:solidFill>
              </a:rPr>
              <a:t>Exercises on magnitudes 1</a:t>
            </a:r>
            <a:endParaRPr lang="en-US" altLang="en-US" sz="2800" b="1">
              <a:solidFill>
                <a:srgbClr val="FF0000"/>
              </a:solidFill>
            </a:endParaRPr>
          </a:p>
        </p:txBody>
      </p:sp>
      <p:sp>
        <p:nvSpPr>
          <p:cNvPr id="50183" name="Text Box 15">
            <a:extLst>
              <a:ext uri="{FF2B5EF4-FFF2-40B4-BE49-F238E27FC236}">
                <a16:creationId xmlns:a16="http://schemas.microsoft.com/office/drawing/2014/main" id="{FC0D90EE-51DC-8744-B819-2E3341C70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206875"/>
            <a:ext cx="4062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How bright do you think </a:t>
            </a:r>
            <a:r>
              <a:rPr lang="en-US" altLang="en-US" sz="2000">
                <a:solidFill>
                  <a:srgbClr val="66FFFF"/>
                </a:solidFill>
                <a:latin typeface="Symbol" pitchFamily="2" charset="2"/>
                <a:sym typeface="Symbol" pitchFamily="2" charset="2"/>
              </a:rPr>
              <a:t></a:t>
            </a:r>
            <a:r>
              <a:rPr lang="en-US" altLang="en-US" sz="2000">
                <a:solidFill>
                  <a:srgbClr val="66FFFF"/>
                </a:solidFill>
              </a:rPr>
              <a:t>Orionis is?</a:t>
            </a:r>
          </a:p>
        </p:txBody>
      </p:sp>
      <p:sp>
        <p:nvSpPr>
          <p:cNvPr id="50184" name="Rectangle 18">
            <a:extLst>
              <a:ext uri="{FF2B5EF4-FFF2-40B4-BE49-F238E27FC236}">
                <a16:creationId xmlns:a16="http://schemas.microsoft.com/office/drawing/2014/main" id="{17489821-6126-7643-8900-DF0371695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225" y="0"/>
            <a:ext cx="50276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This is how Orion looks to a naked-eye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 observer in complete darkness.</a:t>
            </a:r>
          </a:p>
        </p:txBody>
      </p:sp>
      <p:sp>
        <p:nvSpPr>
          <p:cNvPr id="82963" name="Rectangle 19">
            <a:extLst>
              <a:ext uri="{FF2B5EF4-FFF2-40B4-BE49-F238E27FC236}">
                <a16:creationId xmlns:a16="http://schemas.microsoft.com/office/drawing/2014/main" id="{709A7FC6-633D-D042-BC97-AD03E2336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276600"/>
            <a:ext cx="5105400" cy="8223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Symbol" pitchFamily="2" charset="2"/>
                <a:sym typeface="Symbol" pitchFamily="2" charset="2"/>
              </a:rPr>
              <a:t></a:t>
            </a:r>
            <a:r>
              <a:rPr lang="en-US" altLang="en-US" sz="2400">
                <a:solidFill>
                  <a:srgbClr val="FF0000"/>
                </a:solidFill>
              </a:rPr>
              <a:t> Orionis : 2.0 mg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6" name="Text Box 21">
            <a:extLst>
              <a:ext uri="{FF2B5EF4-FFF2-40B4-BE49-F238E27FC236}">
                <a16:creationId xmlns:a16="http://schemas.microsoft.com/office/drawing/2014/main" id="{D827B835-931D-1E49-AC49-C25F3C71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191000"/>
            <a:ext cx="34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</a:t>
            </a:r>
            <a:endParaRPr lang="en-US" altLang="en-US" sz="2400"/>
          </a:p>
        </p:txBody>
      </p:sp>
      <p:sp>
        <p:nvSpPr>
          <p:cNvPr id="50187" name="Line 22">
            <a:extLst>
              <a:ext uri="{FF2B5EF4-FFF2-40B4-BE49-F238E27FC236}">
                <a16:creationId xmlns:a16="http://schemas.microsoft.com/office/drawing/2014/main" id="{98C225FE-0011-274E-99C9-CF47BAB939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495800"/>
            <a:ext cx="22860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67" name="Rectangle 23">
            <a:extLst>
              <a:ext uri="{FF2B5EF4-FFF2-40B4-BE49-F238E27FC236}">
                <a16:creationId xmlns:a16="http://schemas.microsoft.com/office/drawing/2014/main" id="{3423F345-B5DC-7847-893B-5DF07F350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206875"/>
            <a:ext cx="5105400" cy="8223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Symbol" pitchFamily="2" charset="2"/>
                <a:sym typeface="Symbol" pitchFamily="2" charset="2"/>
              </a:rPr>
              <a:t></a:t>
            </a:r>
            <a:r>
              <a:rPr lang="en-US" altLang="en-US" sz="2400">
                <a:solidFill>
                  <a:srgbClr val="FF0000"/>
                </a:solidFill>
              </a:rPr>
              <a:t> Orionis : 4.3 mg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9" name="Text Box 24">
            <a:extLst>
              <a:ext uri="{FF2B5EF4-FFF2-40B4-BE49-F238E27FC236}">
                <a16:creationId xmlns:a16="http://schemas.microsoft.com/office/drawing/2014/main" id="{E9994D20-C862-1F4C-9231-30E88D2C7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788" y="2362200"/>
            <a:ext cx="50784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  <a:latin typeface="Symbol" pitchFamily="2" charset="2"/>
                <a:sym typeface="Symbol" pitchFamily="2" charset="2"/>
              </a:rPr>
              <a:t></a:t>
            </a:r>
            <a:r>
              <a:rPr lang="en-US" altLang="en-US" sz="2000">
                <a:solidFill>
                  <a:srgbClr val="66FFFF"/>
                </a:solidFill>
              </a:rPr>
              <a:t>Orionis is one of the brightest stars in the sky.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How bright do you think it is?</a:t>
            </a:r>
          </a:p>
        </p:txBody>
      </p:sp>
      <p:sp>
        <p:nvSpPr>
          <p:cNvPr id="82961" name="Rectangle 17">
            <a:extLst>
              <a:ext uri="{FF2B5EF4-FFF2-40B4-BE49-F238E27FC236}">
                <a16:creationId xmlns:a16="http://schemas.microsoft.com/office/drawing/2014/main" id="{12FDCB36-0232-534F-AAB1-4AEC1116A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362200"/>
            <a:ext cx="5105400" cy="8223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Symbol" pitchFamily="2" charset="2"/>
                <a:sym typeface="Symbol" pitchFamily="2" charset="2"/>
              </a:rPr>
              <a:t></a:t>
            </a:r>
            <a:r>
              <a:rPr lang="en-US" altLang="en-US" sz="2400">
                <a:solidFill>
                  <a:srgbClr val="FF0000"/>
                </a:solidFill>
              </a:rPr>
              <a:t> Orionis: 0.5 mg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3" grpId="0" animBg="1" autoUpdateAnimBg="0"/>
      <p:bldP spid="82967" grpId="0" animBg="1" autoUpdateAnimBg="0"/>
      <p:bldP spid="82961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4" descr="JupVenusISS">
            <a:extLst>
              <a:ext uri="{FF2B5EF4-FFF2-40B4-BE49-F238E27FC236}">
                <a16:creationId xmlns:a16="http://schemas.microsoft.com/office/drawing/2014/main" id="{48053771-F7A7-6B43-91DA-A605ADDB2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4875"/>
            <a:ext cx="914400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6">
            <a:extLst>
              <a:ext uri="{FF2B5EF4-FFF2-40B4-BE49-F238E27FC236}">
                <a16:creationId xmlns:a16="http://schemas.microsoft.com/office/drawing/2014/main" id="{4E0241D0-77AB-BB4C-B889-D601DCF1D7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0" y="0"/>
            <a:ext cx="2209800" cy="9906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0000"/>
                </a:solidFill>
              </a:rPr>
              <a:t>Exercises on magnitudes 2</a:t>
            </a:r>
            <a:endParaRPr lang="en-US" altLang="en-US" sz="2800" b="1">
              <a:solidFill>
                <a:srgbClr val="FF0000"/>
              </a:solidFill>
            </a:endParaRPr>
          </a:p>
        </p:txBody>
      </p:sp>
      <p:sp>
        <p:nvSpPr>
          <p:cNvPr id="52228" name="Rectangle 9">
            <a:extLst>
              <a:ext uri="{FF2B5EF4-FFF2-40B4-BE49-F238E27FC236}">
                <a16:creationId xmlns:a16="http://schemas.microsoft.com/office/drawing/2014/main" id="{D2CCF547-4A93-E545-9476-3F16FD70C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0"/>
            <a:ext cx="6924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Capella is 0 mg.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                  How bright do you think the following are?</a:t>
            </a:r>
          </a:p>
        </p:txBody>
      </p:sp>
      <p:sp>
        <p:nvSpPr>
          <p:cNvPr id="52229" name="Line 16">
            <a:extLst>
              <a:ext uri="{FF2B5EF4-FFF2-40B4-BE49-F238E27FC236}">
                <a16:creationId xmlns:a16="http://schemas.microsoft.com/office/drawing/2014/main" id="{54A88123-BC52-F44F-9614-A1310F03DF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" y="381000"/>
            <a:ext cx="10668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Text Box 17">
            <a:extLst>
              <a:ext uri="{FF2B5EF4-FFF2-40B4-BE49-F238E27FC236}">
                <a16:creationId xmlns:a16="http://schemas.microsoft.com/office/drawing/2014/main" id="{2E495C49-A28F-5E46-BFDE-C31FA1700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066800"/>
            <a:ext cx="9461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Pleiades</a:t>
            </a:r>
            <a:endParaRPr lang="en-US" altLang="en-US" sz="2400"/>
          </a:p>
        </p:txBody>
      </p:sp>
      <p:sp>
        <p:nvSpPr>
          <p:cNvPr id="95250" name="Text Box 18">
            <a:extLst>
              <a:ext uri="{FF2B5EF4-FFF2-40B4-BE49-F238E27FC236}">
                <a16:creationId xmlns:a16="http://schemas.microsoft.com/office/drawing/2014/main" id="{730FB85D-4132-CC4D-9015-8A542E712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0668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2 mg</a:t>
            </a:r>
            <a:endParaRPr lang="en-US" altLang="en-US" sz="2400"/>
          </a:p>
        </p:txBody>
      </p:sp>
      <p:sp>
        <p:nvSpPr>
          <p:cNvPr id="95252" name="Text Box 20">
            <a:extLst>
              <a:ext uri="{FF2B5EF4-FFF2-40B4-BE49-F238E27FC236}">
                <a16:creationId xmlns:a16="http://schemas.microsoft.com/office/drawing/2014/main" id="{0B7816A8-7377-AB4D-B494-2F44D52F8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581400"/>
            <a:ext cx="11366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Aldebaran</a:t>
            </a:r>
            <a:endParaRPr lang="en-US" altLang="en-US" sz="2400"/>
          </a:p>
        </p:txBody>
      </p:sp>
      <p:sp>
        <p:nvSpPr>
          <p:cNvPr id="95251" name="Text Box 19">
            <a:extLst>
              <a:ext uri="{FF2B5EF4-FFF2-40B4-BE49-F238E27FC236}">
                <a16:creationId xmlns:a16="http://schemas.microsoft.com/office/drawing/2014/main" id="{FF0ED7DE-FE16-F341-A734-F7818D282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5814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1 mg</a:t>
            </a:r>
            <a:endParaRPr lang="en-US" altLang="en-US" sz="2400"/>
          </a:p>
        </p:txBody>
      </p:sp>
      <p:sp>
        <p:nvSpPr>
          <p:cNvPr id="95253" name="Text Box 21">
            <a:extLst>
              <a:ext uri="{FF2B5EF4-FFF2-40B4-BE49-F238E27FC236}">
                <a16:creationId xmlns:a16="http://schemas.microsoft.com/office/drawing/2014/main" id="{737ACD18-B334-CA43-9F2D-46A60F034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105400"/>
            <a:ext cx="8064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Jupiter</a:t>
            </a:r>
            <a:endParaRPr lang="en-US" altLang="en-US" sz="2400"/>
          </a:p>
        </p:txBody>
      </p:sp>
      <p:sp>
        <p:nvSpPr>
          <p:cNvPr id="95254" name="Text Box 22">
            <a:extLst>
              <a:ext uri="{FF2B5EF4-FFF2-40B4-BE49-F238E27FC236}">
                <a16:creationId xmlns:a16="http://schemas.microsoft.com/office/drawing/2014/main" id="{844823E7-EDFD-A443-90D8-2ED23C266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1054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- 2 mg</a:t>
            </a:r>
            <a:endParaRPr lang="en-US" altLang="en-US" sz="2400"/>
          </a:p>
        </p:txBody>
      </p:sp>
      <p:sp>
        <p:nvSpPr>
          <p:cNvPr id="95256" name="Text Box 24">
            <a:extLst>
              <a:ext uri="{FF2B5EF4-FFF2-40B4-BE49-F238E27FC236}">
                <a16:creationId xmlns:a16="http://schemas.microsoft.com/office/drawing/2014/main" id="{3B702347-6DD7-4049-B0A3-3DD288C0D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4495800"/>
            <a:ext cx="76835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accent2"/>
                </a:solidFill>
              </a:rPr>
              <a:t>Venus</a:t>
            </a:r>
            <a:endParaRPr lang="en-US" altLang="en-US" sz="2400"/>
          </a:p>
        </p:txBody>
      </p:sp>
      <p:sp>
        <p:nvSpPr>
          <p:cNvPr id="95255" name="Text Box 23">
            <a:extLst>
              <a:ext uri="{FF2B5EF4-FFF2-40B4-BE49-F238E27FC236}">
                <a16:creationId xmlns:a16="http://schemas.microsoft.com/office/drawing/2014/main" id="{DDB74805-840F-7A4D-AAFC-104B3E5F9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495800"/>
            <a:ext cx="990600" cy="3667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- 4 mg</a:t>
            </a:r>
            <a:endParaRPr lang="en-US" altLang="en-US" sz="2400"/>
          </a:p>
        </p:txBody>
      </p:sp>
      <p:sp>
        <p:nvSpPr>
          <p:cNvPr id="95257" name="Text Box 25">
            <a:extLst>
              <a:ext uri="{FF2B5EF4-FFF2-40B4-BE49-F238E27FC236}">
                <a16:creationId xmlns:a16="http://schemas.microsoft.com/office/drawing/2014/main" id="{57C3321D-592F-504A-91DB-AD420C1A5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505200"/>
            <a:ext cx="1295400" cy="5810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i="1">
                <a:solidFill>
                  <a:schemeClr val="accent2"/>
                </a:solidFill>
              </a:rPr>
              <a:t>International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i="1">
                <a:solidFill>
                  <a:schemeClr val="accent2"/>
                </a:solidFill>
              </a:rPr>
              <a:t>Space Station</a:t>
            </a:r>
            <a:endParaRPr lang="en-US" altLang="en-US" sz="2400"/>
          </a:p>
        </p:txBody>
      </p:sp>
      <p:sp>
        <p:nvSpPr>
          <p:cNvPr id="95258" name="Text Box 26">
            <a:extLst>
              <a:ext uri="{FF2B5EF4-FFF2-40B4-BE49-F238E27FC236}">
                <a16:creationId xmlns:a16="http://schemas.microsoft.com/office/drawing/2014/main" id="{BB55530E-B759-714A-AFE7-AFD231D58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429000"/>
            <a:ext cx="1295400" cy="7318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CC00"/>
                </a:solidFill>
              </a:rPr>
              <a:t>1 mg</a:t>
            </a:r>
          </a:p>
          <a:p>
            <a:pPr algn="ctr">
              <a:spcBef>
                <a:spcPct val="0"/>
              </a:spcBef>
              <a:buFontTx/>
              <a:buChar char="-"/>
            </a:pP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 animBg="1" autoUpdateAnimBg="0"/>
      <p:bldP spid="95252" grpId="0" animBg="1" autoUpdateAnimBg="0"/>
      <p:bldP spid="95251" grpId="0" animBg="1" autoUpdateAnimBg="0"/>
      <p:bldP spid="95253" grpId="0" animBg="1" autoUpdateAnimBg="0"/>
      <p:bldP spid="95254" grpId="0" animBg="1" autoUpdateAnimBg="0"/>
      <p:bldP spid="95256" grpId="0" animBg="1" autoUpdateAnimBg="0"/>
      <p:bldP spid="95255" grpId="0" animBg="1" autoUpdateAnimBg="0"/>
      <p:bldP spid="95257" grpId="0" animBg="1" autoUpdateAnimBg="0"/>
      <p:bldP spid="95258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ACFF8D06-49F5-AE49-8077-24B7A8BD7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90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>
            <a:extLst>
              <a:ext uri="{FF2B5EF4-FFF2-40B4-BE49-F238E27FC236}">
                <a16:creationId xmlns:a16="http://schemas.microsoft.com/office/drawing/2014/main" id="{59DD2C00-9211-664E-BAAA-4066C097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7523" name="Text Box 3">
            <a:extLst>
              <a:ext uri="{FF2B5EF4-FFF2-40B4-BE49-F238E27FC236}">
                <a16:creationId xmlns:a16="http://schemas.microsoft.com/office/drawing/2014/main" id="{1C4B8692-5027-674F-BC39-74D7CE847E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497DD1FA-19A5-8549-8D02-385FF4E8EF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9</a:t>
            </a:r>
          </a:p>
        </p:txBody>
      </p:sp>
      <p:sp>
        <p:nvSpPr>
          <p:cNvPr id="107525" name="Text Box 5">
            <a:extLst>
              <a:ext uri="{FF2B5EF4-FFF2-40B4-BE49-F238E27FC236}">
                <a16:creationId xmlns:a16="http://schemas.microsoft.com/office/drawing/2014/main" id="{4BE22CB8-4EFE-2644-8A09-314DE1933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7526" name="Text Box 6">
            <a:extLst>
              <a:ext uri="{FF2B5EF4-FFF2-40B4-BE49-F238E27FC236}">
                <a16:creationId xmlns:a16="http://schemas.microsoft.com/office/drawing/2014/main" id="{4A4ABF05-9262-7740-8DC1-D95F664EA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500"/>
            <a:ext cx="5670014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The magnitude of a star tells us 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How </a:t>
            </a:r>
            <a:r>
              <a:rPr lang="en-US" altLang="en-US" sz="2400" b="1" i="1" dirty="0"/>
              <a:t>far</a:t>
            </a:r>
            <a:r>
              <a:rPr lang="en-US" altLang="en-US" sz="2400" b="1" dirty="0"/>
              <a:t> the star us from us.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B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How </a:t>
            </a:r>
            <a:r>
              <a:rPr lang="en-US" altLang="en-US" sz="2400" b="1" i="1" dirty="0">
                <a:solidFill>
                  <a:srgbClr val="FF0000"/>
                </a:solidFill>
              </a:rPr>
              <a:t>bright</a:t>
            </a:r>
            <a:r>
              <a:rPr lang="en-US" altLang="en-US" sz="2400" b="1" dirty="0">
                <a:solidFill>
                  <a:srgbClr val="FF0000"/>
                </a:solidFill>
              </a:rPr>
              <a:t> the star appears in the sky.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How </a:t>
            </a:r>
            <a:r>
              <a:rPr lang="en-US" altLang="en-US" sz="2400" b="1" i="1" dirty="0"/>
              <a:t>bright</a:t>
            </a:r>
            <a:r>
              <a:rPr lang="en-US" altLang="en-US" sz="2400" b="1" dirty="0"/>
              <a:t> the star is in reality.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How </a:t>
            </a:r>
            <a:r>
              <a:rPr lang="en-US" altLang="en-US" sz="2400" b="1" i="1" dirty="0"/>
              <a:t>large</a:t>
            </a:r>
            <a:r>
              <a:rPr lang="en-US" altLang="en-US" sz="2400" b="1" dirty="0"/>
              <a:t> the star appears in the sky.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How </a:t>
            </a:r>
            <a:r>
              <a:rPr lang="en-US" altLang="en-US" sz="2400" b="1" i="1" dirty="0"/>
              <a:t>large</a:t>
            </a:r>
            <a:r>
              <a:rPr lang="en-US" altLang="en-US" sz="2400" b="1" dirty="0"/>
              <a:t> the star is in reality. </a:t>
            </a:r>
          </a:p>
        </p:txBody>
      </p:sp>
      <p:sp>
        <p:nvSpPr>
          <p:cNvPr id="107527" name="Text Box 7">
            <a:extLst>
              <a:ext uri="{FF2B5EF4-FFF2-40B4-BE49-F238E27FC236}">
                <a16:creationId xmlns:a16="http://schemas.microsoft.com/office/drawing/2014/main" id="{A38AC300-1F0C-B94B-AB6A-38BAAFFCA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7528" name="Text Box 8">
            <a:extLst>
              <a:ext uri="{FF2B5EF4-FFF2-40B4-BE49-F238E27FC236}">
                <a16:creationId xmlns:a16="http://schemas.microsoft.com/office/drawing/2014/main" id="{86FD1FC6-BE81-E74F-A719-3C7F3694D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7529" name="Text Box 9">
            <a:extLst>
              <a:ext uri="{FF2B5EF4-FFF2-40B4-BE49-F238E27FC236}">
                <a16:creationId xmlns:a16="http://schemas.microsoft.com/office/drawing/2014/main" id="{CD0F2E05-8889-C248-8DFB-C8495F554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7530" name="Text Box 10">
            <a:extLst>
              <a:ext uri="{FF2B5EF4-FFF2-40B4-BE49-F238E27FC236}">
                <a16:creationId xmlns:a16="http://schemas.microsoft.com/office/drawing/2014/main" id="{D0C6894B-6A33-594D-A50D-7EE9D7CD8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7531" name="Text Box 11">
            <a:extLst>
              <a:ext uri="{FF2B5EF4-FFF2-40B4-BE49-F238E27FC236}">
                <a16:creationId xmlns:a16="http://schemas.microsoft.com/office/drawing/2014/main" id="{38E67E5D-3897-A441-B404-40942D99E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7532" name="Text Box 12">
            <a:extLst>
              <a:ext uri="{FF2B5EF4-FFF2-40B4-BE49-F238E27FC236}">
                <a16:creationId xmlns:a16="http://schemas.microsoft.com/office/drawing/2014/main" id="{723A9517-6140-BF49-A7D9-6969CD68B1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7533" name="Text Box 13">
            <a:extLst>
              <a:ext uri="{FF2B5EF4-FFF2-40B4-BE49-F238E27FC236}">
                <a16:creationId xmlns:a16="http://schemas.microsoft.com/office/drawing/2014/main" id="{CA206FE6-4A6E-714A-8141-F6916B971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7534" name="Text Box 14">
            <a:extLst>
              <a:ext uri="{FF2B5EF4-FFF2-40B4-BE49-F238E27FC236}">
                <a16:creationId xmlns:a16="http://schemas.microsoft.com/office/drawing/2014/main" id="{AE5CAE35-6639-6143-85D5-AB2F9EA33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7535" name="Text Box 15">
            <a:extLst>
              <a:ext uri="{FF2B5EF4-FFF2-40B4-BE49-F238E27FC236}">
                <a16:creationId xmlns:a16="http://schemas.microsoft.com/office/drawing/2014/main" id="{BAC87AB5-698B-9F4F-A206-DA4194682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7536" name="Text Box 16">
            <a:extLst>
              <a:ext uri="{FF2B5EF4-FFF2-40B4-BE49-F238E27FC236}">
                <a16:creationId xmlns:a16="http://schemas.microsoft.com/office/drawing/2014/main" id="{EE8753C4-3DCF-C347-8C64-C1B9907D1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7537" name="Text Box 17">
            <a:extLst>
              <a:ext uri="{FF2B5EF4-FFF2-40B4-BE49-F238E27FC236}">
                <a16:creationId xmlns:a16="http://schemas.microsoft.com/office/drawing/2014/main" id="{CC123158-C3D7-6145-B622-FEA634269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7538" name="Text Box 18">
            <a:extLst>
              <a:ext uri="{FF2B5EF4-FFF2-40B4-BE49-F238E27FC236}">
                <a16:creationId xmlns:a16="http://schemas.microsoft.com/office/drawing/2014/main" id="{404E656B-2F0A-784C-A9BD-2D4C7ABFA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7539" name="Text Box 19">
            <a:extLst>
              <a:ext uri="{FF2B5EF4-FFF2-40B4-BE49-F238E27FC236}">
                <a16:creationId xmlns:a16="http://schemas.microsoft.com/office/drawing/2014/main" id="{5FE61D48-94D3-D240-9DF9-5FAAC3A32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7540" name="Text Box 20">
            <a:extLst>
              <a:ext uri="{FF2B5EF4-FFF2-40B4-BE49-F238E27FC236}">
                <a16:creationId xmlns:a16="http://schemas.microsoft.com/office/drawing/2014/main" id="{766EEBFB-B6C3-FA49-A5E1-AF423913F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7541" name="Text Box 21">
            <a:extLst>
              <a:ext uri="{FF2B5EF4-FFF2-40B4-BE49-F238E27FC236}">
                <a16:creationId xmlns:a16="http://schemas.microsoft.com/office/drawing/2014/main" id="{BDDEEE98-F19E-2140-AD20-9A869A7ED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7542" name="Text Box 22">
            <a:extLst>
              <a:ext uri="{FF2B5EF4-FFF2-40B4-BE49-F238E27FC236}">
                <a16:creationId xmlns:a16="http://schemas.microsoft.com/office/drawing/2014/main" id="{1A42CD28-AD2D-A846-91D6-45F5A2695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7543" name="Text Box 23">
            <a:extLst>
              <a:ext uri="{FF2B5EF4-FFF2-40B4-BE49-F238E27FC236}">
                <a16:creationId xmlns:a16="http://schemas.microsoft.com/office/drawing/2014/main" id="{8B515882-6998-6848-A261-F88DD8872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7544" name="Text Box 24">
            <a:extLst>
              <a:ext uri="{FF2B5EF4-FFF2-40B4-BE49-F238E27FC236}">
                <a16:creationId xmlns:a16="http://schemas.microsoft.com/office/drawing/2014/main" id="{35E81844-A5D2-6C4E-BA24-2F7E17AE6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7545" name="Text Box 25">
            <a:extLst>
              <a:ext uri="{FF2B5EF4-FFF2-40B4-BE49-F238E27FC236}">
                <a16:creationId xmlns:a16="http://schemas.microsoft.com/office/drawing/2014/main" id="{19BA498F-B449-C243-A1E9-479138F0B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7546" name="Text Box 26">
            <a:extLst>
              <a:ext uri="{FF2B5EF4-FFF2-40B4-BE49-F238E27FC236}">
                <a16:creationId xmlns:a16="http://schemas.microsoft.com/office/drawing/2014/main" id="{5E4ED481-91D8-574B-B6FE-CE1668442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7547" name="Text Box 27">
            <a:extLst>
              <a:ext uri="{FF2B5EF4-FFF2-40B4-BE49-F238E27FC236}">
                <a16:creationId xmlns:a16="http://schemas.microsoft.com/office/drawing/2014/main" id="{AC0D02CA-6FD3-2547-87B1-04FD2598D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7548" name="Text Box 28">
            <a:extLst>
              <a:ext uri="{FF2B5EF4-FFF2-40B4-BE49-F238E27FC236}">
                <a16:creationId xmlns:a16="http://schemas.microsoft.com/office/drawing/2014/main" id="{A076E715-9671-AA4B-B988-6F6C2032D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7549" name="Text Box 29">
            <a:extLst>
              <a:ext uri="{FF2B5EF4-FFF2-40B4-BE49-F238E27FC236}">
                <a16:creationId xmlns:a16="http://schemas.microsoft.com/office/drawing/2014/main" id="{27E15152-5BE3-A74B-8D71-9E6AAE389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7550" name="Text Box 30">
            <a:extLst>
              <a:ext uri="{FF2B5EF4-FFF2-40B4-BE49-F238E27FC236}">
                <a16:creationId xmlns:a16="http://schemas.microsoft.com/office/drawing/2014/main" id="{DA9582D7-1F71-C842-8968-CC148692A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7551" name="Text Box 31">
            <a:extLst>
              <a:ext uri="{FF2B5EF4-FFF2-40B4-BE49-F238E27FC236}">
                <a16:creationId xmlns:a16="http://schemas.microsoft.com/office/drawing/2014/main" id="{182AFD0D-E07F-5D47-8CE2-99E3AA1C5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7552" name="Text Box 32">
            <a:extLst>
              <a:ext uri="{FF2B5EF4-FFF2-40B4-BE49-F238E27FC236}">
                <a16:creationId xmlns:a16="http://schemas.microsoft.com/office/drawing/2014/main" id="{3EA8C7D2-CF19-DF47-9AD6-1E21C9D1E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7553" name="Text Box 33">
            <a:extLst>
              <a:ext uri="{FF2B5EF4-FFF2-40B4-BE49-F238E27FC236}">
                <a16:creationId xmlns:a16="http://schemas.microsoft.com/office/drawing/2014/main" id="{05667E15-398D-CA4F-B628-A9E8A1361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7554" name="Text Box 34">
            <a:extLst>
              <a:ext uri="{FF2B5EF4-FFF2-40B4-BE49-F238E27FC236}">
                <a16:creationId xmlns:a16="http://schemas.microsoft.com/office/drawing/2014/main" id="{30269D68-A24E-D449-AF6E-D58C41825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7555" name="Text Box 35">
            <a:extLst>
              <a:ext uri="{FF2B5EF4-FFF2-40B4-BE49-F238E27FC236}">
                <a16:creationId xmlns:a16="http://schemas.microsoft.com/office/drawing/2014/main" id="{EDBAE8B5-C40F-4040-B1C5-1A276A89B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07556" name="Text Box 36">
            <a:extLst>
              <a:ext uri="{FF2B5EF4-FFF2-40B4-BE49-F238E27FC236}">
                <a16:creationId xmlns:a16="http://schemas.microsoft.com/office/drawing/2014/main" id="{8A2A2EF1-605B-034F-954D-808A8F516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  <p:extLst>
      <p:ext uri="{BB962C8B-B14F-4D97-AF65-F5344CB8AC3E}">
        <p14:creationId xmlns:p14="http://schemas.microsoft.com/office/powerpoint/2010/main" val="322621787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 animBg="1"/>
      <p:bldP spid="107523" grpId="0" animBg="1"/>
      <p:bldP spid="107525" grpId="0" animBg="1"/>
      <p:bldP spid="107526" grpId="0"/>
      <p:bldP spid="107526" grpId="1"/>
      <p:bldP spid="107527" grpId="0" animBg="1"/>
      <p:bldP spid="107528" grpId="0" animBg="1"/>
      <p:bldP spid="107529" grpId="0" animBg="1"/>
      <p:bldP spid="107530" grpId="0" animBg="1"/>
      <p:bldP spid="107531" grpId="0" animBg="1"/>
      <p:bldP spid="107532" grpId="0" animBg="1"/>
      <p:bldP spid="107533" grpId="0" animBg="1"/>
      <p:bldP spid="107534" grpId="0" animBg="1"/>
      <p:bldP spid="107535" grpId="0" animBg="1"/>
      <p:bldP spid="107536" grpId="0" animBg="1"/>
      <p:bldP spid="107537" grpId="0" animBg="1"/>
      <p:bldP spid="107538" grpId="0" animBg="1"/>
      <p:bldP spid="107539" grpId="0" animBg="1"/>
      <p:bldP spid="107540" grpId="0" animBg="1"/>
      <p:bldP spid="107541" grpId="0" animBg="1"/>
      <p:bldP spid="107542" grpId="0" animBg="1"/>
      <p:bldP spid="107543" grpId="0" animBg="1"/>
      <p:bldP spid="107544" grpId="0" animBg="1"/>
      <p:bldP spid="107545" grpId="0" animBg="1"/>
      <p:bldP spid="107546" grpId="0" animBg="1"/>
      <p:bldP spid="107547" grpId="0" animBg="1"/>
      <p:bldP spid="107548" grpId="0" animBg="1"/>
      <p:bldP spid="107549" grpId="0" animBg="1"/>
      <p:bldP spid="107550" grpId="0" animBg="1"/>
      <p:bldP spid="107551" grpId="0" animBg="1"/>
      <p:bldP spid="107552" grpId="0" animBg="1"/>
      <p:bldP spid="107553" grpId="0" animBg="1"/>
      <p:bldP spid="107554" grpId="0" animBg="1"/>
      <p:bldP spid="107555" grpId="0" animBg="1"/>
      <p:bldP spid="1075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>
            <a:extLst>
              <a:ext uri="{FF2B5EF4-FFF2-40B4-BE49-F238E27FC236}">
                <a16:creationId xmlns:a16="http://schemas.microsoft.com/office/drawing/2014/main" id="{C1E2D4D6-0123-F74A-80DA-046E656AA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D3E58580-2AA0-0D44-85E4-1469E6FFA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C64B801D-747B-B34C-BC9C-6B52C6B1E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10</a:t>
            </a:r>
          </a:p>
        </p:txBody>
      </p:sp>
      <p:sp>
        <p:nvSpPr>
          <p:cNvPr id="109573" name="Text Box 5">
            <a:extLst>
              <a:ext uri="{FF2B5EF4-FFF2-40B4-BE49-F238E27FC236}">
                <a16:creationId xmlns:a16="http://schemas.microsoft.com/office/drawing/2014/main" id="{7C713D62-2DD3-A84D-A548-161D8798D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37AEB632-9514-BE49-A733-10C65AA7D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500"/>
            <a:ext cx="6152262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Which one is brighter, a 1</a:t>
            </a:r>
            <a:r>
              <a:rPr lang="en-US" altLang="en-US" sz="2400" b="1" baseline="4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 or a 5</a:t>
            </a:r>
            <a:r>
              <a:rPr lang="en-US" altLang="en-US" sz="2400" b="1" baseline="4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 star,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	and how much?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The magnitude of a star does not refer to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brightness at all, it refers to size.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B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The 1</a:t>
            </a:r>
            <a:r>
              <a:rPr lang="en-US" altLang="en-US" sz="2400" b="1" baseline="40000" dirty="0">
                <a:solidFill>
                  <a:srgbClr val="FF0000"/>
                </a:solidFill>
              </a:rPr>
              <a:t>mg</a:t>
            </a:r>
            <a:r>
              <a:rPr lang="en-US" altLang="en-US" sz="2400" b="1" dirty="0">
                <a:solidFill>
                  <a:srgbClr val="FF0000"/>
                </a:solidFill>
              </a:rPr>
              <a:t> star is much brighter.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1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a little brighter.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The 1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much fainter.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The 1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star is a little fainter.</a:t>
            </a:r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3B285DC5-BB02-F74C-B620-54871DC28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52CCEB72-1F00-064A-B78F-433D19526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1EA249EE-886C-D54E-9EED-6CCDD9664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9578" name="Text Box 10">
            <a:extLst>
              <a:ext uri="{FF2B5EF4-FFF2-40B4-BE49-F238E27FC236}">
                <a16:creationId xmlns:a16="http://schemas.microsoft.com/office/drawing/2014/main" id="{DC77D87D-ECC2-604B-891C-89F3D97E1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2A4027BC-4F9F-8E48-B2E8-150331FBB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CEB99B6C-CD05-9B40-B70C-5FD5C7C34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4AD099D6-DDF9-0B40-9A48-E521D8CF7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8D6F9FFE-005F-BB46-9DEB-BBDE3F79B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9583" name="Text Box 15">
            <a:extLst>
              <a:ext uri="{FF2B5EF4-FFF2-40B4-BE49-F238E27FC236}">
                <a16:creationId xmlns:a16="http://schemas.microsoft.com/office/drawing/2014/main" id="{6F62A45C-2202-0346-A949-4CD9C810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9584" name="Text Box 16">
            <a:extLst>
              <a:ext uri="{FF2B5EF4-FFF2-40B4-BE49-F238E27FC236}">
                <a16:creationId xmlns:a16="http://schemas.microsoft.com/office/drawing/2014/main" id="{10889E25-2287-D54B-A24D-17771C097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9585" name="Text Box 17">
            <a:extLst>
              <a:ext uri="{FF2B5EF4-FFF2-40B4-BE49-F238E27FC236}">
                <a16:creationId xmlns:a16="http://schemas.microsoft.com/office/drawing/2014/main" id="{66BE5EFB-F781-B547-94B2-2E8657CA4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9586" name="Text Box 18">
            <a:extLst>
              <a:ext uri="{FF2B5EF4-FFF2-40B4-BE49-F238E27FC236}">
                <a16:creationId xmlns:a16="http://schemas.microsoft.com/office/drawing/2014/main" id="{99F71CA1-57AD-5F45-B34D-67B24BDB2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9587" name="Text Box 19">
            <a:extLst>
              <a:ext uri="{FF2B5EF4-FFF2-40B4-BE49-F238E27FC236}">
                <a16:creationId xmlns:a16="http://schemas.microsoft.com/office/drawing/2014/main" id="{7B737CEE-2689-9749-9CA7-B04CC7E52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9588" name="Text Box 20">
            <a:extLst>
              <a:ext uri="{FF2B5EF4-FFF2-40B4-BE49-F238E27FC236}">
                <a16:creationId xmlns:a16="http://schemas.microsoft.com/office/drawing/2014/main" id="{A324A739-4A6D-954E-B276-FF0A689F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9589" name="Text Box 21">
            <a:extLst>
              <a:ext uri="{FF2B5EF4-FFF2-40B4-BE49-F238E27FC236}">
                <a16:creationId xmlns:a16="http://schemas.microsoft.com/office/drawing/2014/main" id="{8903F827-7313-3E4F-A77E-904ED0F54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9590" name="Text Box 22">
            <a:extLst>
              <a:ext uri="{FF2B5EF4-FFF2-40B4-BE49-F238E27FC236}">
                <a16:creationId xmlns:a16="http://schemas.microsoft.com/office/drawing/2014/main" id="{87DD672B-013D-4741-9647-922CA2B73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9591" name="Text Box 23">
            <a:extLst>
              <a:ext uri="{FF2B5EF4-FFF2-40B4-BE49-F238E27FC236}">
                <a16:creationId xmlns:a16="http://schemas.microsoft.com/office/drawing/2014/main" id="{A96C4235-6BEF-9447-80E6-06394B810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9592" name="Text Box 24">
            <a:extLst>
              <a:ext uri="{FF2B5EF4-FFF2-40B4-BE49-F238E27FC236}">
                <a16:creationId xmlns:a16="http://schemas.microsoft.com/office/drawing/2014/main" id="{2EB9FB28-A377-334D-85F8-2E7F44DB1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9593" name="Text Box 25">
            <a:extLst>
              <a:ext uri="{FF2B5EF4-FFF2-40B4-BE49-F238E27FC236}">
                <a16:creationId xmlns:a16="http://schemas.microsoft.com/office/drawing/2014/main" id="{1091C343-4D87-2247-8410-A6C092B2F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9594" name="Text Box 26">
            <a:extLst>
              <a:ext uri="{FF2B5EF4-FFF2-40B4-BE49-F238E27FC236}">
                <a16:creationId xmlns:a16="http://schemas.microsoft.com/office/drawing/2014/main" id="{44955873-1108-AD4F-B3ED-F960A2125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9595" name="Text Box 27">
            <a:extLst>
              <a:ext uri="{FF2B5EF4-FFF2-40B4-BE49-F238E27FC236}">
                <a16:creationId xmlns:a16="http://schemas.microsoft.com/office/drawing/2014/main" id="{7EA0EE4D-84F4-4A40-9334-B821F75AB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9596" name="Text Box 28">
            <a:extLst>
              <a:ext uri="{FF2B5EF4-FFF2-40B4-BE49-F238E27FC236}">
                <a16:creationId xmlns:a16="http://schemas.microsoft.com/office/drawing/2014/main" id="{D6BE0A53-EF89-C74E-8132-3B48EC707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9597" name="Text Box 29">
            <a:extLst>
              <a:ext uri="{FF2B5EF4-FFF2-40B4-BE49-F238E27FC236}">
                <a16:creationId xmlns:a16="http://schemas.microsoft.com/office/drawing/2014/main" id="{C2E85589-C225-724C-9A77-C6D707623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9598" name="Text Box 30">
            <a:extLst>
              <a:ext uri="{FF2B5EF4-FFF2-40B4-BE49-F238E27FC236}">
                <a16:creationId xmlns:a16="http://schemas.microsoft.com/office/drawing/2014/main" id="{9D0EC6AF-A2A9-9343-909D-932FA85DC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9599" name="Text Box 31">
            <a:extLst>
              <a:ext uri="{FF2B5EF4-FFF2-40B4-BE49-F238E27FC236}">
                <a16:creationId xmlns:a16="http://schemas.microsoft.com/office/drawing/2014/main" id="{AADC61FB-F324-0541-81A2-B9CC313B5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9600" name="Text Box 32">
            <a:extLst>
              <a:ext uri="{FF2B5EF4-FFF2-40B4-BE49-F238E27FC236}">
                <a16:creationId xmlns:a16="http://schemas.microsoft.com/office/drawing/2014/main" id="{902645D3-6860-A74E-A813-303E100FD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9601" name="Text Box 33">
            <a:extLst>
              <a:ext uri="{FF2B5EF4-FFF2-40B4-BE49-F238E27FC236}">
                <a16:creationId xmlns:a16="http://schemas.microsoft.com/office/drawing/2014/main" id="{04C9E99F-DC95-CC46-9B83-3981FAE5D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9602" name="Text Box 34">
            <a:extLst>
              <a:ext uri="{FF2B5EF4-FFF2-40B4-BE49-F238E27FC236}">
                <a16:creationId xmlns:a16="http://schemas.microsoft.com/office/drawing/2014/main" id="{FC6AC6FB-CAD7-084F-B211-5B02418B9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9603" name="Text Box 35">
            <a:extLst>
              <a:ext uri="{FF2B5EF4-FFF2-40B4-BE49-F238E27FC236}">
                <a16:creationId xmlns:a16="http://schemas.microsoft.com/office/drawing/2014/main" id="{BB880003-9AB9-F84E-B4DC-A14295FE8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  <p:extLst>
      <p:ext uri="{BB962C8B-B14F-4D97-AF65-F5344CB8AC3E}">
        <p14:creationId xmlns:p14="http://schemas.microsoft.com/office/powerpoint/2010/main" val="3227536039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nimBg="1"/>
      <p:bldP spid="109571" grpId="0" animBg="1"/>
      <p:bldP spid="109573" grpId="0" animBg="1"/>
      <p:bldP spid="109574" grpId="0"/>
      <p:bldP spid="109574" grpId="1"/>
      <p:bldP spid="109575" grpId="0" animBg="1"/>
      <p:bldP spid="109576" grpId="0" animBg="1"/>
      <p:bldP spid="109577" grpId="0" animBg="1"/>
      <p:bldP spid="109578" grpId="0" animBg="1"/>
      <p:bldP spid="109579" grpId="0" animBg="1"/>
      <p:bldP spid="109580" grpId="0" animBg="1"/>
      <p:bldP spid="109581" grpId="0" animBg="1"/>
      <p:bldP spid="109582" grpId="0" animBg="1"/>
      <p:bldP spid="109583" grpId="0" animBg="1"/>
      <p:bldP spid="109584" grpId="0" animBg="1"/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90" grpId="0" animBg="1"/>
      <p:bldP spid="109591" grpId="0" animBg="1"/>
      <p:bldP spid="109592" grpId="0" animBg="1"/>
      <p:bldP spid="109593" grpId="0" animBg="1"/>
      <p:bldP spid="109594" grpId="0" animBg="1"/>
      <p:bldP spid="109595" grpId="0" animBg="1"/>
      <p:bldP spid="109596" grpId="0" animBg="1"/>
      <p:bldP spid="109597" grpId="0" animBg="1"/>
      <p:bldP spid="109598" grpId="0" animBg="1"/>
      <p:bldP spid="109599" grpId="0" animBg="1"/>
      <p:bldP spid="109600" grpId="0" animBg="1"/>
      <p:bldP spid="109601" grpId="0" animBg="1"/>
      <p:bldP spid="109602" grpId="0" animBg="1"/>
      <p:bldP spid="10960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1A547A-CE4B-FE3B-5731-C513FFE22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CCD2ECD9-975C-D261-16D9-2CBAE63EE9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828800"/>
            <a:ext cx="7772400" cy="2590800"/>
          </a:xfrm>
        </p:spPr>
        <p:txBody>
          <a:bodyPr/>
          <a:lstStyle/>
          <a:p>
            <a:r>
              <a:rPr lang="en-US" altLang="en-US" sz="6000" dirty="0">
                <a:solidFill>
                  <a:srgbClr val="66FFFF"/>
                </a:solidFill>
              </a:rPr>
              <a:t>Review questions coming …</a:t>
            </a:r>
            <a:endParaRPr lang="en-US" altLang="en-US" dirty="0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670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>
            <a:extLst>
              <a:ext uri="{FF2B5EF4-FFF2-40B4-BE49-F238E27FC236}">
                <a16:creationId xmlns:a16="http://schemas.microsoft.com/office/drawing/2014/main" id="{3C68DD23-734F-C9E3-E9CD-B1DC6EBD1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>
                <a:solidFill>
                  <a:srgbClr val="FF0000"/>
                </a:solidFill>
              </a:rPr>
              <a:t> </a:t>
            </a:r>
            <a:endParaRPr lang="en-US" altLang="en-US" sz="6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FF0000"/>
                </a:solidFill>
              </a:rPr>
              <a:t>sec</a:t>
            </a:r>
            <a:r>
              <a:rPr lang="en-US" altLang="en-US" sz="960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1E0A9C70-AB6A-98B0-4B05-7EFD2EBEE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F30E6DBE-459D-C17F-7C7A-40F61EFA91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sz="6000" b="1" dirty="0">
                <a:solidFill>
                  <a:srgbClr val="FF0000"/>
                </a:solidFill>
                <a:cs typeface="+mj-cs"/>
              </a:rPr>
              <a:t>Question 4 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7B271959-F9F6-12AE-EDF4-3F2BF20C5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34CCB4AF-60AD-755D-497E-129BAD7DB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856" y="1967061"/>
            <a:ext cx="59436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soon after / how long before the Sun were the planets made? </a:t>
            </a:r>
            <a:endParaRPr lang="en-US" altLang="en-US" sz="2400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dirty="0"/>
              <a:t>  	</a:t>
            </a:r>
            <a:r>
              <a:rPr lang="en-US" altLang="en-US" sz="2400" b="1" dirty="0"/>
              <a:t>10 billion years before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dirty="0">
                <a:solidFill>
                  <a:srgbClr val="00CC00"/>
                </a:solidFill>
              </a:rPr>
              <a:t> 	</a:t>
            </a:r>
            <a:r>
              <a:rPr lang="en-US" altLang="en-US" sz="2400" b="1" dirty="0"/>
              <a:t>6000 years before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 	</a:t>
            </a:r>
            <a:r>
              <a:rPr lang="en-US" altLang="en-US" sz="2400" b="1" dirty="0">
                <a:solidFill>
                  <a:srgbClr val="FF0000"/>
                </a:solidFill>
              </a:rPr>
              <a:t>100 million years after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dirty="0"/>
              <a:t>	</a:t>
            </a:r>
            <a:r>
              <a:rPr lang="en-US" altLang="en-US" sz="2400" b="1" dirty="0"/>
              <a:t>4.5 billion years after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dirty="0">
                <a:solidFill>
                  <a:srgbClr val="00CC00"/>
                </a:solidFill>
              </a:rPr>
              <a:t> </a:t>
            </a:r>
            <a:r>
              <a:rPr lang="en-US" altLang="en-US" sz="2400" dirty="0"/>
              <a:t>	</a:t>
            </a:r>
            <a:r>
              <a:rPr lang="en-US" altLang="en-US" sz="2400" b="1" dirty="0"/>
              <a:t>6000 years after</a:t>
            </a:r>
          </a:p>
        </p:txBody>
      </p:sp>
      <p:sp>
        <p:nvSpPr>
          <p:cNvPr id="152583" name="Text Box 7">
            <a:extLst>
              <a:ext uri="{FF2B5EF4-FFF2-40B4-BE49-F238E27FC236}">
                <a16:creationId xmlns:a16="http://schemas.microsoft.com/office/drawing/2014/main" id="{F171201F-62A2-68EE-3867-56BAAB77C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2584" name="Text Box 8">
            <a:extLst>
              <a:ext uri="{FF2B5EF4-FFF2-40B4-BE49-F238E27FC236}">
                <a16:creationId xmlns:a16="http://schemas.microsoft.com/office/drawing/2014/main" id="{5204EDF3-9EB2-1F8A-AD33-8CC864455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B883B7C8-A7D6-5E7E-00AA-ECBAD1AD9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2586" name="Text Box 10">
            <a:extLst>
              <a:ext uri="{FF2B5EF4-FFF2-40B4-BE49-F238E27FC236}">
                <a16:creationId xmlns:a16="http://schemas.microsoft.com/office/drawing/2014/main" id="{E00FF4FD-2286-372C-DA57-E5695E038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4F08C0FD-6EA1-A419-52CA-F92BBEBC4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7363D829-5783-6D45-AB2E-DC1997F4E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2589" name="Text Box 13">
            <a:extLst>
              <a:ext uri="{FF2B5EF4-FFF2-40B4-BE49-F238E27FC236}">
                <a16:creationId xmlns:a16="http://schemas.microsoft.com/office/drawing/2014/main" id="{AEE781BA-D89C-DE8F-7512-EB0EE9BB9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2590" name="Text Box 14">
            <a:extLst>
              <a:ext uri="{FF2B5EF4-FFF2-40B4-BE49-F238E27FC236}">
                <a16:creationId xmlns:a16="http://schemas.microsoft.com/office/drawing/2014/main" id="{C7774E59-D1FF-EA4B-EA39-1CF76AED0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2591" name="Text Box 15">
            <a:extLst>
              <a:ext uri="{FF2B5EF4-FFF2-40B4-BE49-F238E27FC236}">
                <a16:creationId xmlns:a16="http://schemas.microsoft.com/office/drawing/2014/main" id="{A396D8EE-9817-A2D9-F8A3-2DA6961C4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2592" name="Text Box 16">
            <a:extLst>
              <a:ext uri="{FF2B5EF4-FFF2-40B4-BE49-F238E27FC236}">
                <a16:creationId xmlns:a16="http://schemas.microsoft.com/office/drawing/2014/main" id="{346D66C5-BB00-67F4-2A7C-DCB3B4ABA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2593" name="Text Box 17">
            <a:extLst>
              <a:ext uri="{FF2B5EF4-FFF2-40B4-BE49-F238E27FC236}">
                <a16:creationId xmlns:a16="http://schemas.microsoft.com/office/drawing/2014/main" id="{384261B5-C384-0BE3-437A-DA0C6804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2594" name="Text Box 18">
            <a:extLst>
              <a:ext uri="{FF2B5EF4-FFF2-40B4-BE49-F238E27FC236}">
                <a16:creationId xmlns:a16="http://schemas.microsoft.com/office/drawing/2014/main" id="{D1B98FE1-4898-5B04-E51C-6C621B183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2595" name="Text Box 19">
            <a:extLst>
              <a:ext uri="{FF2B5EF4-FFF2-40B4-BE49-F238E27FC236}">
                <a16:creationId xmlns:a16="http://schemas.microsoft.com/office/drawing/2014/main" id="{37CA2657-2BD8-3FD8-7111-CA1178522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2596" name="Text Box 20">
            <a:extLst>
              <a:ext uri="{FF2B5EF4-FFF2-40B4-BE49-F238E27FC236}">
                <a16:creationId xmlns:a16="http://schemas.microsoft.com/office/drawing/2014/main" id="{1D92296B-4DB3-F63F-38BC-D4EDC0CEA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2597" name="Text Box 21">
            <a:extLst>
              <a:ext uri="{FF2B5EF4-FFF2-40B4-BE49-F238E27FC236}">
                <a16:creationId xmlns:a16="http://schemas.microsoft.com/office/drawing/2014/main" id="{85C9C742-C975-1779-8E9B-879C40BDD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2598" name="Text Box 22">
            <a:extLst>
              <a:ext uri="{FF2B5EF4-FFF2-40B4-BE49-F238E27FC236}">
                <a16:creationId xmlns:a16="http://schemas.microsoft.com/office/drawing/2014/main" id="{0B97027C-FCCA-F7DF-A684-B675E085A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2599" name="Text Box 23">
            <a:extLst>
              <a:ext uri="{FF2B5EF4-FFF2-40B4-BE49-F238E27FC236}">
                <a16:creationId xmlns:a16="http://schemas.microsoft.com/office/drawing/2014/main" id="{528FD0A4-EDA9-86C3-5E42-3FB8F3F80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2600" name="Text Box 24">
            <a:extLst>
              <a:ext uri="{FF2B5EF4-FFF2-40B4-BE49-F238E27FC236}">
                <a16:creationId xmlns:a16="http://schemas.microsoft.com/office/drawing/2014/main" id="{55E1DF2F-DA15-43F6-78B1-240721456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2601" name="Text Box 25">
            <a:extLst>
              <a:ext uri="{FF2B5EF4-FFF2-40B4-BE49-F238E27FC236}">
                <a16:creationId xmlns:a16="http://schemas.microsoft.com/office/drawing/2014/main" id="{183BE8A0-A01C-AF8B-469A-9B1B76124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2602" name="Text Box 26">
            <a:extLst>
              <a:ext uri="{FF2B5EF4-FFF2-40B4-BE49-F238E27FC236}">
                <a16:creationId xmlns:a16="http://schemas.microsoft.com/office/drawing/2014/main" id="{CFA4868E-4860-AF5A-120F-246BB94DF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2603" name="Text Box 27">
            <a:extLst>
              <a:ext uri="{FF2B5EF4-FFF2-40B4-BE49-F238E27FC236}">
                <a16:creationId xmlns:a16="http://schemas.microsoft.com/office/drawing/2014/main" id="{521FC2A2-278D-304A-EEE0-B7CF0F17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2604" name="Text Box 28">
            <a:extLst>
              <a:ext uri="{FF2B5EF4-FFF2-40B4-BE49-F238E27FC236}">
                <a16:creationId xmlns:a16="http://schemas.microsoft.com/office/drawing/2014/main" id="{0A5A0DEE-3E46-D5F1-EA5E-9671C9DD3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2605" name="Text Box 29">
            <a:extLst>
              <a:ext uri="{FF2B5EF4-FFF2-40B4-BE49-F238E27FC236}">
                <a16:creationId xmlns:a16="http://schemas.microsoft.com/office/drawing/2014/main" id="{1D3D62CE-69B3-EF60-87E4-5D702E9B5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2606" name="Text Box 30">
            <a:extLst>
              <a:ext uri="{FF2B5EF4-FFF2-40B4-BE49-F238E27FC236}">
                <a16:creationId xmlns:a16="http://schemas.microsoft.com/office/drawing/2014/main" id="{18A92D24-58C1-060A-82FD-AA49FD09A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2607" name="Text Box 31">
            <a:extLst>
              <a:ext uri="{FF2B5EF4-FFF2-40B4-BE49-F238E27FC236}">
                <a16:creationId xmlns:a16="http://schemas.microsoft.com/office/drawing/2014/main" id="{09B8DDE7-EEA7-8278-41B0-18E3E3525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2608" name="Text Box 32">
            <a:extLst>
              <a:ext uri="{FF2B5EF4-FFF2-40B4-BE49-F238E27FC236}">
                <a16:creationId xmlns:a16="http://schemas.microsoft.com/office/drawing/2014/main" id="{4270B369-01F7-936C-66D0-30A94583A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2609" name="Text Box 33">
            <a:extLst>
              <a:ext uri="{FF2B5EF4-FFF2-40B4-BE49-F238E27FC236}">
                <a16:creationId xmlns:a16="http://schemas.microsoft.com/office/drawing/2014/main" id="{0539E844-C9CA-A193-EE89-2581EBA26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2610" name="Text Box 34">
            <a:extLst>
              <a:ext uri="{FF2B5EF4-FFF2-40B4-BE49-F238E27FC236}">
                <a16:creationId xmlns:a16="http://schemas.microsoft.com/office/drawing/2014/main" id="{3E2BAC1E-647E-CA4E-9C83-ADDD5A2FA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2611" name="Text Box 35">
            <a:extLst>
              <a:ext uri="{FF2B5EF4-FFF2-40B4-BE49-F238E27FC236}">
                <a16:creationId xmlns:a16="http://schemas.microsoft.com/office/drawing/2014/main" id="{6CF92337-05D8-8135-CBD7-C6916A258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52612" name="Text Box 36">
            <a:extLst>
              <a:ext uri="{FF2B5EF4-FFF2-40B4-BE49-F238E27FC236}">
                <a16:creationId xmlns:a16="http://schemas.microsoft.com/office/drawing/2014/main" id="{AD0AFB03-A451-ADBB-DC8B-F04E8F382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  <p:sp>
        <p:nvSpPr>
          <p:cNvPr id="17444" name="TextBox 36">
            <a:extLst>
              <a:ext uri="{FF2B5EF4-FFF2-40B4-BE49-F238E27FC236}">
                <a16:creationId xmlns:a16="http://schemas.microsoft.com/office/drawing/2014/main" id="{125E5FC7-FBC6-DC35-D2A7-041B8AF4F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0"/>
            <a:ext cx="1676400" cy="15700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</a:rPr>
              <a:t>This question counts double!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 animBg="1"/>
      <p:bldP spid="152581" grpId="0" animBg="1"/>
      <p:bldP spid="152582" grpId="0"/>
      <p:bldP spid="152582" grpId="1"/>
      <p:bldP spid="152583" grpId="0" animBg="1"/>
      <p:bldP spid="152584" grpId="0" animBg="1"/>
      <p:bldP spid="152585" grpId="0" animBg="1"/>
      <p:bldP spid="152586" grpId="0" animBg="1"/>
      <p:bldP spid="152587" grpId="0" animBg="1"/>
      <p:bldP spid="152588" grpId="0" animBg="1"/>
      <p:bldP spid="152589" grpId="0" animBg="1"/>
      <p:bldP spid="152590" grpId="0" animBg="1"/>
      <p:bldP spid="152591" grpId="0" animBg="1"/>
      <p:bldP spid="152592" grpId="0" animBg="1"/>
      <p:bldP spid="152593" grpId="0" animBg="1"/>
      <p:bldP spid="152594" grpId="0" animBg="1"/>
      <p:bldP spid="152595" grpId="0" animBg="1"/>
      <p:bldP spid="152596" grpId="0" animBg="1"/>
      <p:bldP spid="152597" grpId="0" animBg="1"/>
      <p:bldP spid="152598" grpId="0" animBg="1"/>
      <p:bldP spid="152599" grpId="0" animBg="1"/>
      <p:bldP spid="152600" grpId="0" animBg="1"/>
      <p:bldP spid="152601" grpId="0" animBg="1"/>
      <p:bldP spid="152602" grpId="0" animBg="1"/>
      <p:bldP spid="152603" grpId="0" animBg="1"/>
      <p:bldP spid="152604" grpId="0" animBg="1"/>
      <p:bldP spid="152605" grpId="0" animBg="1"/>
      <p:bldP spid="152606" grpId="0" animBg="1"/>
      <p:bldP spid="152607" grpId="0" animBg="1"/>
      <p:bldP spid="152608" grpId="0" animBg="1"/>
      <p:bldP spid="152609" grpId="0" animBg="1"/>
      <p:bldP spid="152610" grpId="0" animBg="1"/>
      <p:bldP spid="152611" grpId="0" animBg="1"/>
      <p:bldP spid="1526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42E32-DE22-95BE-974C-102984F0E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>
            <a:extLst>
              <a:ext uri="{FF2B5EF4-FFF2-40B4-BE49-F238E27FC236}">
                <a16:creationId xmlns:a16="http://schemas.microsoft.com/office/drawing/2014/main" id="{CC4AB397-9342-FEB8-8CD2-F30C1DBAB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>
                <a:solidFill>
                  <a:srgbClr val="FF0000"/>
                </a:solidFill>
              </a:rPr>
              <a:t> </a:t>
            </a:r>
            <a:endParaRPr lang="en-US" altLang="en-US" sz="6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FF0000"/>
                </a:solidFill>
              </a:rPr>
              <a:t>sec</a:t>
            </a:r>
            <a:r>
              <a:rPr lang="en-US" altLang="en-US" sz="960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D698750E-EFDE-C33D-D6C9-0289A8DDE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28DA4B1F-B3D1-80AD-4A6B-3727A2F84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sz="6000" b="1" dirty="0">
                <a:solidFill>
                  <a:srgbClr val="FF0000"/>
                </a:solidFill>
                <a:cs typeface="+mj-cs"/>
              </a:rPr>
              <a:t>Question 5 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97B8E9A7-87F1-10CF-F44F-D87478D77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4DB4390E-B72B-D95A-35FD-0D2F96B17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856" y="1967061"/>
            <a:ext cx="59436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Human history constitutes … percents of the age of the Universe.</a:t>
            </a:r>
            <a:endParaRPr lang="en-US" altLang="en-US" sz="2400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dirty="0"/>
              <a:t>  	</a:t>
            </a:r>
            <a:r>
              <a:rPr lang="en-US" altLang="en-US" sz="2400" b="1" dirty="0"/>
              <a:t>98%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dirty="0">
                <a:solidFill>
                  <a:srgbClr val="00CC00"/>
                </a:solidFill>
              </a:rPr>
              <a:t> 	</a:t>
            </a:r>
            <a:r>
              <a:rPr lang="en-US" altLang="en-US" sz="2400" b="1" dirty="0"/>
              <a:t>25%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B05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 	</a:t>
            </a:r>
            <a:r>
              <a:rPr lang="en-US" altLang="en-US" sz="2400" b="1" dirty="0"/>
              <a:t>1%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dirty="0"/>
              <a:t>	</a:t>
            </a:r>
            <a:r>
              <a:rPr lang="en-US" altLang="en-US" sz="2400" b="1" dirty="0"/>
              <a:t>0.1%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E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sz="2400" dirty="0">
                <a:solidFill>
                  <a:srgbClr val="FF0000"/>
                </a:solidFill>
              </a:rPr>
              <a:t>	</a:t>
            </a:r>
            <a:r>
              <a:rPr lang="en-US" altLang="en-US" sz="2400" b="1" dirty="0">
                <a:solidFill>
                  <a:srgbClr val="FF0000"/>
                </a:solidFill>
              </a:rPr>
              <a:t>0.0001%</a:t>
            </a:r>
          </a:p>
        </p:txBody>
      </p:sp>
      <p:sp>
        <p:nvSpPr>
          <p:cNvPr id="152583" name="Text Box 7">
            <a:extLst>
              <a:ext uri="{FF2B5EF4-FFF2-40B4-BE49-F238E27FC236}">
                <a16:creationId xmlns:a16="http://schemas.microsoft.com/office/drawing/2014/main" id="{AD5DDB1D-5DC3-9492-8C0D-83D08B121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2584" name="Text Box 8">
            <a:extLst>
              <a:ext uri="{FF2B5EF4-FFF2-40B4-BE49-F238E27FC236}">
                <a16:creationId xmlns:a16="http://schemas.microsoft.com/office/drawing/2014/main" id="{0D80A198-8DF8-1374-AB8D-8A995B57D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FEAC4355-29D8-3069-CA00-FBDE3BDF5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2586" name="Text Box 10">
            <a:extLst>
              <a:ext uri="{FF2B5EF4-FFF2-40B4-BE49-F238E27FC236}">
                <a16:creationId xmlns:a16="http://schemas.microsoft.com/office/drawing/2014/main" id="{1CC41BCA-7139-0CE8-2D4B-4F5D8E387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87CAF227-ECD1-9204-38F4-ADCFE0541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F3B96B25-3AC6-55FB-82CC-FD5DE006E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2589" name="Text Box 13">
            <a:extLst>
              <a:ext uri="{FF2B5EF4-FFF2-40B4-BE49-F238E27FC236}">
                <a16:creationId xmlns:a16="http://schemas.microsoft.com/office/drawing/2014/main" id="{63B1980C-D655-C7C5-2A6F-7A2B2A0E6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2590" name="Text Box 14">
            <a:extLst>
              <a:ext uri="{FF2B5EF4-FFF2-40B4-BE49-F238E27FC236}">
                <a16:creationId xmlns:a16="http://schemas.microsoft.com/office/drawing/2014/main" id="{BBBE4201-1595-6F19-124D-98C99951F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2591" name="Text Box 15">
            <a:extLst>
              <a:ext uri="{FF2B5EF4-FFF2-40B4-BE49-F238E27FC236}">
                <a16:creationId xmlns:a16="http://schemas.microsoft.com/office/drawing/2014/main" id="{D8820D80-60C5-BD0A-3592-7533CD51D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2592" name="Text Box 16">
            <a:extLst>
              <a:ext uri="{FF2B5EF4-FFF2-40B4-BE49-F238E27FC236}">
                <a16:creationId xmlns:a16="http://schemas.microsoft.com/office/drawing/2014/main" id="{74157231-1211-DC68-EA03-EF05F18FC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2593" name="Text Box 17">
            <a:extLst>
              <a:ext uri="{FF2B5EF4-FFF2-40B4-BE49-F238E27FC236}">
                <a16:creationId xmlns:a16="http://schemas.microsoft.com/office/drawing/2014/main" id="{04C11414-B983-DB56-9E96-8C8C05C21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2594" name="Text Box 18">
            <a:extLst>
              <a:ext uri="{FF2B5EF4-FFF2-40B4-BE49-F238E27FC236}">
                <a16:creationId xmlns:a16="http://schemas.microsoft.com/office/drawing/2014/main" id="{E2948FCC-5F05-7906-9008-83F81BE4A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2595" name="Text Box 19">
            <a:extLst>
              <a:ext uri="{FF2B5EF4-FFF2-40B4-BE49-F238E27FC236}">
                <a16:creationId xmlns:a16="http://schemas.microsoft.com/office/drawing/2014/main" id="{BE4F5FAC-498E-EDB9-7662-B59B0A4B5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2596" name="Text Box 20">
            <a:extLst>
              <a:ext uri="{FF2B5EF4-FFF2-40B4-BE49-F238E27FC236}">
                <a16:creationId xmlns:a16="http://schemas.microsoft.com/office/drawing/2014/main" id="{D614F723-33CC-B48C-0440-B78DB39E8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2597" name="Text Box 21">
            <a:extLst>
              <a:ext uri="{FF2B5EF4-FFF2-40B4-BE49-F238E27FC236}">
                <a16:creationId xmlns:a16="http://schemas.microsoft.com/office/drawing/2014/main" id="{C688A6E0-4591-AF10-CDE6-CF2A3CB7D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2598" name="Text Box 22">
            <a:extLst>
              <a:ext uri="{FF2B5EF4-FFF2-40B4-BE49-F238E27FC236}">
                <a16:creationId xmlns:a16="http://schemas.microsoft.com/office/drawing/2014/main" id="{FB484B8A-43C7-A3AE-E625-8CE5982DB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2599" name="Text Box 23">
            <a:extLst>
              <a:ext uri="{FF2B5EF4-FFF2-40B4-BE49-F238E27FC236}">
                <a16:creationId xmlns:a16="http://schemas.microsoft.com/office/drawing/2014/main" id="{F5CC18A8-EF32-7545-54E7-D3EA1D16E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2600" name="Text Box 24">
            <a:extLst>
              <a:ext uri="{FF2B5EF4-FFF2-40B4-BE49-F238E27FC236}">
                <a16:creationId xmlns:a16="http://schemas.microsoft.com/office/drawing/2014/main" id="{B353A1C8-030B-80D7-DED8-EDDB619F7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2601" name="Text Box 25">
            <a:extLst>
              <a:ext uri="{FF2B5EF4-FFF2-40B4-BE49-F238E27FC236}">
                <a16:creationId xmlns:a16="http://schemas.microsoft.com/office/drawing/2014/main" id="{A00A57DD-12B3-1808-205C-8A9F24B83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2602" name="Text Box 26">
            <a:extLst>
              <a:ext uri="{FF2B5EF4-FFF2-40B4-BE49-F238E27FC236}">
                <a16:creationId xmlns:a16="http://schemas.microsoft.com/office/drawing/2014/main" id="{C338B04C-E4B3-EC93-1E71-86B924431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2603" name="Text Box 27">
            <a:extLst>
              <a:ext uri="{FF2B5EF4-FFF2-40B4-BE49-F238E27FC236}">
                <a16:creationId xmlns:a16="http://schemas.microsoft.com/office/drawing/2014/main" id="{D8DA81C5-6E31-A961-FE63-1D8233434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2604" name="Text Box 28">
            <a:extLst>
              <a:ext uri="{FF2B5EF4-FFF2-40B4-BE49-F238E27FC236}">
                <a16:creationId xmlns:a16="http://schemas.microsoft.com/office/drawing/2014/main" id="{3FACA2D6-1EA2-B95E-0448-F4F3C9931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2605" name="Text Box 29">
            <a:extLst>
              <a:ext uri="{FF2B5EF4-FFF2-40B4-BE49-F238E27FC236}">
                <a16:creationId xmlns:a16="http://schemas.microsoft.com/office/drawing/2014/main" id="{33292245-5D83-A39A-D85D-AAC68507D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2606" name="Text Box 30">
            <a:extLst>
              <a:ext uri="{FF2B5EF4-FFF2-40B4-BE49-F238E27FC236}">
                <a16:creationId xmlns:a16="http://schemas.microsoft.com/office/drawing/2014/main" id="{DAC2E9D0-8014-BDDB-C2F8-78799DE67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2607" name="Text Box 31">
            <a:extLst>
              <a:ext uri="{FF2B5EF4-FFF2-40B4-BE49-F238E27FC236}">
                <a16:creationId xmlns:a16="http://schemas.microsoft.com/office/drawing/2014/main" id="{461AB855-61E1-05FD-0B34-B0D875E9A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2608" name="Text Box 32">
            <a:extLst>
              <a:ext uri="{FF2B5EF4-FFF2-40B4-BE49-F238E27FC236}">
                <a16:creationId xmlns:a16="http://schemas.microsoft.com/office/drawing/2014/main" id="{957486BC-262E-6D8C-1897-A501038C8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2609" name="Text Box 33">
            <a:extLst>
              <a:ext uri="{FF2B5EF4-FFF2-40B4-BE49-F238E27FC236}">
                <a16:creationId xmlns:a16="http://schemas.microsoft.com/office/drawing/2014/main" id="{48147BC7-7066-8E4A-E942-821E54653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2610" name="Text Box 34">
            <a:extLst>
              <a:ext uri="{FF2B5EF4-FFF2-40B4-BE49-F238E27FC236}">
                <a16:creationId xmlns:a16="http://schemas.microsoft.com/office/drawing/2014/main" id="{4FEC0F7D-05AE-C295-6C2E-FF186DDD0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2611" name="Text Box 35">
            <a:extLst>
              <a:ext uri="{FF2B5EF4-FFF2-40B4-BE49-F238E27FC236}">
                <a16:creationId xmlns:a16="http://schemas.microsoft.com/office/drawing/2014/main" id="{E62E4AFD-0030-CFF4-9577-513AB863B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52612" name="Text Box 36">
            <a:extLst>
              <a:ext uri="{FF2B5EF4-FFF2-40B4-BE49-F238E27FC236}">
                <a16:creationId xmlns:a16="http://schemas.microsoft.com/office/drawing/2014/main" id="{C0A6F212-EB36-8E1B-702B-1AFA590EF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  <p:sp>
        <p:nvSpPr>
          <p:cNvPr id="17444" name="TextBox 36">
            <a:extLst>
              <a:ext uri="{FF2B5EF4-FFF2-40B4-BE49-F238E27FC236}">
                <a16:creationId xmlns:a16="http://schemas.microsoft.com/office/drawing/2014/main" id="{ECB7B201-1877-62D2-830E-38B090806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0"/>
            <a:ext cx="1676400" cy="15700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</a:rPr>
              <a:t>This question counts double!</a:t>
            </a:r>
          </a:p>
        </p:txBody>
      </p:sp>
    </p:spTree>
    <p:extLst>
      <p:ext uri="{BB962C8B-B14F-4D97-AF65-F5344CB8AC3E}">
        <p14:creationId xmlns:p14="http://schemas.microsoft.com/office/powerpoint/2010/main" val="3822630135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 animBg="1"/>
      <p:bldP spid="152581" grpId="0" animBg="1"/>
      <p:bldP spid="152582" grpId="0"/>
      <p:bldP spid="152582" grpId="1"/>
      <p:bldP spid="152583" grpId="0" animBg="1"/>
      <p:bldP spid="152584" grpId="0" animBg="1"/>
      <p:bldP spid="152585" grpId="0" animBg="1"/>
      <p:bldP spid="152586" grpId="0" animBg="1"/>
      <p:bldP spid="152587" grpId="0" animBg="1"/>
      <p:bldP spid="152588" grpId="0" animBg="1"/>
      <p:bldP spid="152589" grpId="0" animBg="1"/>
      <p:bldP spid="152590" grpId="0" animBg="1"/>
      <p:bldP spid="152591" grpId="0" animBg="1"/>
      <p:bldP spid="152592" grpId="0" animBg="1"/>
      <p:bldP spid="152593" grpId="0" animBg="1"/>
      <p:bldP spid="152594" grpId="0" animBg="1"/>
      <p:bldP spid="152595" grpId="0" animBg="1"/>
      <p:bldP spid="152596" grpId="0" animBg="1"/>
      <p:bldP spid="152597" grpId="0" animBg="1"/>
      <p:bldP spid="152598" grpId="0" animBg="1"/>
      <p:bldP spid="152599" grpId="0" animBg="1"/>
      <p:bldP spid="152600" grpId="0" animBg="1"/>
      <p:bldP spid="152601" grpId="0" animBg="1"/>
      <p:bldP spid="152602" grpId="0" animBg="1"/>
      <p:bldP spid="152603" grpId="0" animBg="1"/>
      <p:bldP spid="152604" grpId="0" animBg="1"/>
      <p:bldP spid="152605" grpId="0" animBg="1"/>
      <p:bldP spid="152606" grpId="0" animBg="1"/>
      <p:bldP spid="152607" grpId="0" animBg="1"/>
      <p:bldP spid="152608" grpId="0" animBg="1"/>
      <p:bldP spid="152609" grpId="0" animBg="1"/>
      <p:bldP spid="152610" grpId="0" animBg="1"/>
      <p:bldP spid="152611" grpId="0" animBg="1"/>
      <p:bldP spid="1526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DC826-F7D9-FF87-6705-FD8AFF77C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>
            <a:extLst>
              <a:ext uri="{FF2B5EF4-FFF2-40B4-BE49-F238E27FC236}">
                <a16:creationId xmlns:a16="http://schemas.microsoft.com/office/drawing/2014/main" id="{4E0B6A65-E5EB-0847-36CF-212E58547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>
                <a:solidFill>
                  <a:srgbClr val="FF0000"/>
                </a:solidFill>
              </a:rPr>
              <a:t> </a:t>
            </a:r>
            <a:endParaRPr lang="en-US" altLang="en-US" sz="6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FF0000"/>
                </a:solidFill>
              </a:rPr>
              <a:t>sec</a:t>
            </a:r>
            <a:r>
              <a:rPr lang="en-US" altLang="en-US" sz="960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2F6D06BF-A4B5-111E-3278-ECBD6B802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F41AEE48-FCAB-6B47-A10C-001D7FC7D1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sz="6000" b="1" dirty="0">
                <a:solidFill>
                  <a:srgbClr val="FF0000"/>
                </a:solidFill>
                <a:cs typeface="+mj-cs"/>
              </a:rPr>
              <a:t>Question 6 </a:t>
            </a:r>
          </a:p>
        </p:txBody>
      </p:sp>
      <p:sp>
        <p:nvSpPr>
          <p:cNvPr id="152581" name="Text Box 5">
            <a:extLst>
              <a:ext uri="{FF2B5EF4-FFF2-40B4-BE49-F238E27FC236}">
                <a16:creationId xmlns:a16="http://schemas.microsoft.com/office/drawing/2014/main" id="{24B6F3E0-FCD5-0EDD-58C7-5C5424E6A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2582" name="Text Box 6">
            <a:extLst>
              <a:ext uri="{FF2B5EF4-FFF2-40B4-BE49-F238E27FC236}">
                <a16:creationId xmlns:a16="http://schemas.microsoft.com/office/drawing/2014/main" id="{5A3B4A6D-5185-DE04-BBD4-E5ECA0617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856" y="1967061"/>
            <a:ext cx="59436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Can two constellations collide?</a:t>
            </a:r>
            <a:endParaRPr lang="en-US" altLang="en-US" sz="2400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dirty="0"/>
              <a:t>  	</a:t>
            </a:r>
            <a:r>
              <a:rPr lang="en-US" altLang="en-US" sz="2400" b="1" dirty="0"/>
              <a:t>No, because each constellation is at a different distance from us.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B</a:t>
            </a:r>
            <a:r>
              <a:rPr lang="en-US" altLang="en-US" dirty="0">
                <a:solidFill>
                  <a:srgbClr val="FF0000"/>
                </a:solidFill>
              </a:rPr>
              <a:t> 	</a:t>
            </a:r>
            <a:r>
              <a:rPr lang="en-US" altLang="en-US" sz="2400" b="1" dirty="0">
                <a:solidFill>
                  <a:srgbClr val="FF0000"/>
                </a:solidFill>
              </a:rPr>
              <a:t>No, because they are no real objects.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B05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 	</a:t>
            </a:r>
            <a:r>
              <a:rPr lang="en-US" altLang="en-US" sz="2400" b="1" dirty="0"/>
              <a:t>No, because they are each located at a different direction.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dirty="0"/>
              <a:t>	</a:t>
            </a:r>
            <a:r>
              <a:rPr lang="en-US" altLang="en-US" sz="2400" b="1" dirty="0"/>
              <a:t>Yes, but this only happens once in a hundred million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dirty="0">
                <a:solidFill>
                  <a:srgbClr val="00CC00"/>
                </a:solidFill>
              </a:rPr>
              <a:t> </a:t>
            </a:r>
            <a:r>
              <a:rPr lang="en-US" altLang="en-US" sz="2400" dirty="0"/>
              <a:t>	</a:t>
            </a:r>
            <a:r>
              <a:rPr lang="en-US" altLang="en-US" sz="2400" b="1" dirty="0"/>
              <a:t>Yes, this happens many times a year.</a:t>
            </a:r>
          </a:p>
        </p:txBody>
      </p:sp>
      <p:sp>
        <p:nvSpPr>
          <p:cNvPr id="152583" name="Text Box 7">
            <a:extLst>
              <a:ext uri="{FF2B5EF4-FFF2-40B4-BE49-F238E27FC236}">
                <a16:creationId xmlns:a16="http://schemas.microsoft.com/office/drawing/2014/main" id="{B1A9C6A5-64DA-DDAD-0ED9-33466DE96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2584" name="Text Box 8">
            <a:extLst>
              <a:ext uri="{FF2B5EF4-FFF2-40B4-BE49-F238E27FC236}">
                <a16:creationId xmlns:a16="http://schemas.microsoft.com/office/drawing/2014/main" id="{A53CA486-F966-856E-BA64-95A191B50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B8A46D5D-BF3A-00AB-9F28-55193C918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2586" name="Text Box 10">
            <a:extLst>
              <a:ext uri="{FF2B5EF4-FFF2-40B4-BE49-F238E27FC236}">
                <a16:creationId xmlns:a16="http://schemas.microsoft.com/office/drawing/2014/main" id="{B78CCBC6-9C95-6B1D-6361-35D93946B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2587" name="Text Box 11">
            <a:extLst>
              <a:ext uri="{FF2B5EF4-FFF2-40B4-BE49-F238E27FC236}">
                <a16:creationId xmlns:a16="http://schemas.microsoft.com/office/drawing/2014/main" id="{23F1B06B-7DF9-2482-69E0-0AA866CF6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4EA2FF3E-3128-F48A-C853-75F1EE15A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2589" name="Text Box 13">
            <a:extLst>
              <a:ext uri="{FF2B5EF4-FFF2-40B4-BE49-F238E27FC236}">
                <a16:creationId xmlns:a16="http://schemas.microsoft.com/office/drawing/2014/main" id="{15B22F6A-F5ED-897C-20D0-2EEB17FFE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2590" name="Text Box 14">
            <a:extLst>
              <a:ext uri="{FF2B5EF4-FFF2-40B4-BE49-F238E27FC236}">
                <a16:creationId xmlns:a16="http://schemas.microsoft.com/office/drawing/2014/main" id="{4779ABB5-6129-2E3E-2251-DC06E4204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2591" name="Text Box 15">
            <a:extLst>
              <a:ext uri="{FF2B5EF4-FFF2-40B4-BE49-F238E27FC236}">
                <a16:creationId xmlns:a16="http://schemas.microsoft.com/office/drawing/2014/main" id="{2D19E01F-0EF2-94B5-651B-78E39C9B0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2592" name="Text Box 16">
            <a:extLst>
              <a:ext uri="{FF2B5EF4-FFF2-40B4-BE49-F238E27FC236}">
                <a16:creationId xmlns:a16="http://schemas.microsoft.com/office/drawing/2014/main" id="{7192D84D-7196-A062-9E94-289737F33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2593" name="Text Box 17">
            <a:extLst>
              <a:ext uri="{FF2B5EF4-FFF2-40B4-BE49-F238E27FC236}">
                <a16:creationId xmlns:a16="http://schemas.microsoft.com/office/drawing/2014/main" id="{E35064FE-6DD1-C29F-F7B9-4837C4276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2594" name="Text Box 18">
            <a:extLst>
              <a:ext uri="{FF2B5EF4-FFF2-40B4-BE49-F238E27FC236}">
                <a16:creationId xmlns:a16="http://schemas.microsoft.com/office/drawing/2014/main" id="{2E7F4746-96F3-61C9-C926-051F61CA9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2595" name="Text Box 19">
            <a:extLst>
              <a:ext uri="{FF2B5EF4-FFF2-40B4-BE49-F238E27FC236}">
                <a16:creationId xmlns:a16="http://schemas.microsoft.com/office/drawing/2014/main" id="{39416987-8F7F-1744-CCBE-39A9B83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2596" name="Text Box 20">
            <a:extLst>
              <a:ext uri="{FF2B5EF4-FFF2-40B4-BE49-F238E27FC236}">
                <a16:creationId xmlns:a16="http://schemas.microsoft.com/office/drawing/2014/main" id="{9AF54A88-F8B0-0671-2F81-308C9E276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2597" name="Text Box 21">
            <a:extLst>
              <a:ext uri="{FF2B5EF4-FFF2-40B4-BE49-F238E27FC236}">
                <a16:creationId xmlns:a16="http://schemas.microsoft.com/office/drawing/2014/main" id="{C775C653-D652-BFA5-7C7E-BD4A39E75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2598" name="Text Box 22">
            <a:extLst>
              <a:ext uri="{FF2B5EF4-FFF2-40B4-BE49-F238E27FC236}">
                <a16:creationId xmlns:a16="http://schemas.microsoft.com/office/drawing/2014/main" id="{B2FB197D-1C3C-84E2-D19B-1DB7170EF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2599" name="Text Box 23">
            <a:extLst>
              <a:ext uri="{FF2B5EF4-FFF2-40B4-BE49-F238E27FC236}">
                <a16:creationId xmlns:a16="http://schemas.microsoft.com/office/drawing/2014/main" id="{3BB3E058-F2D7-974C-430C-B14F47332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2600" name="Text Box 24">
            <a:extLst>
              <a:ext uri="{FF2B5EF4-FFF2-40B4-BE49-F238E27FC236}">
                <a16:creationId xmlns:a16="http://schemas.microsoft.com/office/drawing/2014/main" id="{E73ACEE4-B054-D9EC-FD89-CAFC1ABAF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2601" name="Text Box 25">
            <a:extLst>
              <a:ext uri="{FF2B5EF4-FFF2-40B4-BE49-F238E27FC236}">
                <a16:creationId xmlns:a16="http://schemas.microsoft.com/office/drawing/2014/main" id="{EE60BC1D-63A8-7387-7FA4-F646E4B57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2602" name="Text Box 26">
            <a:extLst>
              <a:ext uri="{FF2B5EF4-FFF2-40B4-BE49-F238E27FC236}">
                <a16:creationId xmlns:a16="http://schemas.microsoft.com/office/drawing/2014/main" id="{0B965C49-8706-6679-ED97-1F9015C71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2603" name="Text Box 27">
            <a:extLst>
              <a:ext uri="{FF2B5EF4-FFF2-40B4-BE49-F238E27FC236}">
                <a16:creationId xmlns:a16="http://schemas.microsoft.com/office/drawing/2014/main" id="{58E2BCEE-C98D-9F5B-7958-4FD7D2061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2604" name="Text Box 28">
            <a:extLst>
              <a:ext uri="{FF2B5EF4-FFF2-40B4-BE49-F238E27FC236}">
                <a16:creationId xmlns:a16="http://schemas.microsoft.com/office/drawing/2014/main" id="{F768628E-1980-57A2-9BA7-ECCA9611C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2605" name="Text Box 29">
            <a:extLst>
              <a:ext uri="{FF2B5EF4-FFF2-40B4-BE49-F238E27FC236}">
                <a16:creationId xmlns:a16="http://schemas.microsoft.com/office/drawing/2014/main" id="{09D4C34F-6866-AD4B-9D48-0EFAF52BC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2606" name="Text Box 30">
            <a:extLst>
              <a:ext uri="{FF2B5EF4-FFF2-40B4-BE49-F238E27FC236}">
                <a16:creationId xmlns:a16="http://schemas.microsoft.com/office/drawing/2014/main" id="{48B3F8DF-94E6-DF04-4E60-3AD2157D7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2607" name="Text Box 31">
            <a:extLst>
              <a:ext uri="{FF2B5EF4-FFF2-40B4-BE49-F238E27FC236}">
                <a16:creationId xmlns:a16="http://schemas.microsoft.com/office/drawing/2014/main" id="{6F8C2FC0-3C79-31CC-E6E1-C8B11022C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2608" name="Text Box 32">
            <a:extLst>
              <a:ext uri="{FF2B5EF4-FFF2-40B4-BE49-F238E27FC236}">
                <a16:creationId xmlns:a16="http://schemas.microsoft.com/office/drawing/2014/main" id="{16D81ED5-6CF1-DE1D-53D1-5D4488B3A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2609" name="Text Box 33">
            <a:extLst>
              <a:ext uri="{FF2B5EF4-FFF2-40B4-BE49-F238E27FC236}">
                <a16:creationId xmlns:a16="http://schemas.microsoft.com/office/drawing/2014/main" id="{5F77A34B-73FF-BE3C-938A-903912E18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2610" name="Text Box 34">
            <a:extLst>
              <a:ext uri="{FF2B5EF4-FFF2-40B4-BE49-F238E27FC236}">
                <a16:creationId xmlns:a16="http://schemas.microsoft.com/office/drawing/2014/main" id="{F9E0420A-3A59-9436-D30C-CABB3419D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2611" name="Text Box 35">
            <a:extLst>
              <a:ext uri="{FF2B5EF4-FFF2-40B4-BE49-F238E27FC236}">
                <a16:creationId xmlns:a16="http://schemas.microsoft.com/office/drawing/2014/main" id="{7F790982-3185-E8D1-81A5-71FF01F6B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7444" name="TextBox 36">
            <a:extLst>
              <a:ext uri="{FF2B5EF4-FFF2-40B4-BE49-F238E27FC236}">
                <a16:creationId xmlns:a16="http://schemas.microsoft.com/office/drawing/2014/main" id="{145E1B29-09C0-5663-C43C-7C9415651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" y="0"/>
            <a:ext cx="1676400" cy="157003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8000"/>
                </a:solidFill>
              </a:rPr>
              <a:t>This question counts double!</a:t>
            </a:r>
          </a:p>
        </p:txBody>
      </p:sp>
    </p:spTree>
    <p:extLst>
      <p:ext uri="{BB962C8B-B14F-4D97-AF65-F5344CB8AC3E}">
        <p14:creationId xmlns:p14="http://schemas.microsoft.com/office/powerpoint/2010/main" val="1570029858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 animBg="1"/>
      <p:bldP spid="152579" grpId="0" animBg="1"/>
      <p:bldP spid="152581" grpId="0" animBg="1"/>
      <p:bldP spid="152582" grpId="0"/>
      <p:bldP spid="152582" grpId="1"/>
      <p:bldP spid="152583" grpId="0" animBg="1"/>
      <p:bldP spid="152584" grpId="0" animBg="1"/>
      <p:bldP spid="152585" grpId="0" animBg="1"/>
      <p:bldP spid="152586" grpId="0" animBg="1"/>
      <p:bldP spid="152587" grpId="0" animBg="1"/>
      <p:bldP spid="152588" grpId="0" animBg="1"/>
      <p:bldP spid="152589" grpId="0" animBg="1"/>
      <p:bldP spid="152590" grpId="0" animBg="1"/>
      <p:bldP spid="152591" grpId="0" animBg="1"/>
      <p:bldP spid="152592" grpId="0" animBg="1"/>
      <p:bldP spid="152593" grpId="0" animBg="1"/>
      <p:bldP spid="152594" grpId="0" animBg="1"/>
      <p:bldP spid="152595" grpId="0" animBg="1"/>
      <p:bldP spid="152596" grpId="0" animBg="1"/>
      <p:bldP spid="152597" grpId="0" animBg="1"/>
      <p:bldP spid="152598" grpId="0" animBg="1"/>
      <p:bldP spid="152599" grpId="0" animBg="1"/>
      <p:bldP spid="152600" grpId="0" animBg="1"/>
      <p:bldP spid="152601" grpId="0" animBg="1"/>
      <p:bldP spid="152602" grpId="0" animBg="1"/>
      <p:bldP spid="152603" grpId="0" animBg="1"/>
      <p:bldP spid="152604" grpId="0" animBg="1"/>
      <p:bldP spid="152605" grpId="0" animBg="1"/>
      <p:bldP spid="152606" grpId="0" animBg="1"/>
      <p:bldP spid="152607" grpId="0" animBg="1"/>
      <p:bldP spid="152608" grpId="0" animBg="1"/>
      <p:bldP spid="152609" grpId="0" animBg="1"/>
      <p:bldP spid="152610" grpId="0" animBg="1"/>
      <p:bldP spid="1526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B3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">
            <a:extLst>
              <a:ext uri="{FF2B5EF4-FFF2-40B4-BE49-F238E27FC236}">
                <a16:creationId xmlns:a16="http://schemas.microsoft.com/office/drawing/2014/main" id="{EF637CBF-493F-AB41-B7E6-A13B08987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3941763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2">
            <a:extLst>
              <a:ext uri="{FF2B5EF4-FFF2-40B4-BE49-F238E27FC236}">
                <a16:creationId xmlns:a16="http://schemas.microsoft.com/office/drawing/2014/main" id="{9CA84392-4D9A-C947-909D-077CA5D49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2">
            <a:extLst>
              <a:ext uri="{FF2B5EF4-FFF2-40B4-BE49-F238E27FC236}">
                <a16:creationId xmlns:a16="http://schemas.microsoft.com/office/drawing/2014/main" id="{815D63A2-81CA-9D4F-9451-DA3F5033B9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2500" y="0"/>
            <a:ext cx="7239000" cy="838200"/>
          </a:xfrm>
        </p:spPr>
        <p:txBody>
          <a:bodyPr/>
          <a:lstStyle/>
          <a:p>
            <a:r>
              <a:rPr lang="en-US" altLang="en-US" sz="2800">
                <a:solidFill>
                  <a:srgbClr val="FFFF00"/>
                </a:solidFill>
              </a:rPr>
              <a:t>The Milky Way in Sagittarius</a:t>
            </a:r>
            <a:br>
              <a:rPr lang="en-US" altLang="en-US" sz="4000">
                <a:solidFill>
                  <a:srgbClr val="FFFF00"/>
                </a:solidFill>
              </a:rPr>
            </a:br>
            <a:r>
              <a:rPr lang="en-US" altLang="en-US" sz="2000">
                <a:solidFill>
                  <a:srgbClr val="FFFF00"/>
                </a:solidFill>
              </a:rPr>
              <a:t>(long exposure)</a:t>
            </a:r>
          </a:p>
        </p:txBody>
      </p:sp>
      <p:sp>
        <p:nvSpPr>
          <p:cNvPr id="37893" name="Text Box 4">
            <a:extLst>
              <a:ext uri="{FF2B5EF4-FFF2-40B4-BE49-F238E27FC236}">
                <a16:creationId xmlns:a16="http://schemas.microsoft.com/office/drawing/2014/main" id="{30DC3286-6677-E549-A884-48DCD6621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19100"/>
            <a:ext cx="1039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9.8 mg</a:t>
            </a:r>
            <a:endParaRPr lang="en-US" altLang="en-US" sz="2400"/>
          </a:p>
        </p:txBody>
      </p:sp>
      <p:sp>
        <p:nvSpPr>
          <p:cNvPr id="37894" name="Line 5">
            <a:extLst>
              <a:ext uri="{FF2B5EF4-FFF2-40B4-BE49-F238E27FC236}">
                <a16:creationId xmlns:a16="http://schemas.microsoft.com/office/drawing/2014/main" id="{C8C9D3DE-A92A-614C-AA2D-996794612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" y="808038"/>
            <a:ext cx="11113" cy="8683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Text Box 6">
            <a:extLst>
              <a:ext uri="{FF2B5EF4-FFF2-40B4-BE49-F238E27FC236}">
                <a16:creationId xmlns:a16="http://schemas.microsoft.com/office/drawing/2014/main" id="{13C708DD-5590-1843-AC29-7BEC2CF50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2339975"/>
            <a:ext cx="1192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12.2 mg</a:t>
            </a:r>
            <a:endParaRPr lang="en-US" altLang="en-US" sz="2400"/>
          </a:p>
        </p:txBody>
      </p:sp>
      <p:sp>
        <p:nvSpPr>
          <p:cNvPr id="37896" name="Line 9">
            <a:extLst>
              <a:ext uri="{FF2B5EF4-FFF2-40B4-BE49-F238E27FC236}">
                <a16:creationId xmlns:a16="http://schemas.microsoft.com/office/drawing/2014/main" id="{0F79B669-7199-7943-8AD6-76729A98BD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1789113"/>
            <a:ext cx="2343150" cy="660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12">
            <a:extLst>
              <a:ext uri="{FF2B5EF4-FFF2-40B4-BE49-F238E27FC236}">
                <a16:creationId xmlns:a16="http://schemas.microsoft.com/office/drawing/2014/main" id="{B54CF5FD-FBF0-0049-9768-2449F5D27A3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96000" y="5562600"/>
            <a:ext cx="381000" cy="990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Text Box 13">
            <a:extLst>
              <a:ext uri="{FF2B5EF4-FFF2-40B4-BE49-F238E27FC236}">
                <a16:creationId xmlns:a16="http://schemas.microsoft.com/office/drawing/2014/main" id="{DEC6B50A-1F98-134B-A73B-C9BE2135F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6400800"/>
            <a:ext cx="103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5.6 mg</a:t>
            </a:r>
            <a:endParaRPr lang="en-US" altLang="en-US" sz="2400"/>
          </a:p>
        </p:txBody>
      </p:sp>
      <p:pic>
        <p:nvPicPr>
          <p:cNvPr id="37899" name="Picture 1">
            <a:extLst>
              <a:ext uri="{FF2B5EF4-FFF2-40B4-BE49-F238E27FC236}">
                <a16:creationId xmlns:a16="http://schemas.microsoft.com/office/drawing/2014/main" id="{FD686042-7DF4-2940-8D82-D76FAA110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73525"/>
            <a:ext cx="364490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0" name="Line 8">
            <a:extLst>
              <a:ext uri="{FF2B5EF4-FFF2-40B4-BE49-F238E27FC236}">
                <a16:creationId xmlns:a16="http://schemas.microsoft.com/office/drawing/2014/main" id="{AA211CF7-9030-D049-A208-F8E79D82CE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5740400"/>
            <a:ext cx="1333500" cy="8699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Text Box 6">
            <a:extLst>
              <a:ext uri="{FF2B5EF4-FFF2-40B4-BE49-F238E27FC236}">
                <a16:creationId xmlns:a16="http://schemas.microsoft.com/office/drawing/2014/main" id="{6F0704E6-CD2D-C04D-9CD8-E1B6C5FFD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5" y="4148138"/>
            <a:ext cx="3551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An open cluster in Perseus</a:t>
            </a:r>
          </a:p>
        </p:txBody>
      </p:sp>
      <p:sp>
        <p:nvSpPr>
          <p:cNvPr id="37902" name="Line 11">
            <a:extLst>
              <a:ext uri="{FF2B5EF4-FFF2-40B4-BE49-F238E27FC236}">
                <a16:creationId xmlns:a16="http://schemas.microsoft.com/office/drawing/2014/main" id="{5AE4BA0E-B88D-C843-86B9-C64BB919EC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0" y="5907088"/>
            <a:ext cx="762000" cy="609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Text Box 7">
            <a:extLst>
              <a:ext uri="{FF2B5EF4-FFF2-40B4-BE49-F238E27FC236}">
                <a16:creationId xmlns:a16="http://schemas.microsoft.com/office/drawing/2014/main" id="{0064AA73-AAA2-0149-8302-B31C6AE73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400" y="6381750"/>
            <a:ext cx="679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9.0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04" name="Line 11">
            <a:extLst>
              <a:ext uri="{FF2B5EF4-FFF2-40B4-BE49-F238E27FC236}">
                <a16:creationId xmlns:a16="http://schemas.microsoft.com/office/drawing/2014/main" id="{700DCB6B-0A8F-B048-9369-DE4F804203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5029200"/>
            <a:ext cx="601663" cy="26987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Text Box 7">
            <a:extLst>
              <a:ext uri="{FF2B5EF4-FFF2-40B4-BE49-F238E27FC236}">
                <a16:creationId xmlns:a16="http://schemas.microsoft.com/office/drawing/2014/main" id="{DF6AFFB7-1AEE-CE4F-99AE-01B4D9C25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9763" y="4765675"/>
            <a:ext cx="80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13.2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06" name="Text Box 6">
            <a:extLst>
              <a:ext uri="{FF2B5EF4-FFF2-40B4-BE49-F238E27FC236}">
                <a16:creationId xmlns:a16="http://schemas.microsoft.com/office/drawing/2014/main" id="{76274EBE-EF70-B94B-9413-14982D496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900" y="1485900"/>
            <a:ext cx="1192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16.2 mg</a:t>
            </a:r>
            <a:endParaRPr lang="en-US" altLang="en-US" sz="2400"/>
          </a:p>
        </p:txBody>
      </p:sp>
      <p:sp>
        <p:nvSpPr>
          <p:cNvPr id="37907" name="Line 9">
            <a:extLst>
              <a:ext uri="{FF2B5EF4-FFF2-40B4-BE49-F238E27FC236}">
                <a16:creationId xmlns:a16="http://schemas.microsoft.com/office/drawing/2014/main" id="{529101A7-A16D-BE47-86B1-64B85DD5D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1839913"/>
            <a:ext cx="647700" cy="44608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8" name="Text Box 7">
            <a:extLst>
              <a:ext uri="{FF2B5EF4-FFF2-40B4-BE49-F238E27FC236}">
                <a16:creationId xmlns:a16="http://schemas.microsoft.com/office/drawing/2014/main" id="{97090F28-7E0D-C443-AB44-16ACD5DB8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0950" y="6457950"/>
            <a:ext cx="679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7.1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09" name="Text Box 6">
            <a:extLst>
              <a:ext uri="{FF2B5EF4-FFF2-40B4-BE49-F238E27FC236}">
                <a16:creationId xmlns:a16="http://schemas.microsoft.com/office/drawing/2014/main" id="{19313161-F718-EE44-BE76-5E510D8E4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6465888"/>
            <a:ext cx="2854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Saturn and its moons</a:t>
            </a:r>
          </a:p>
        </p:txBody>
      </p:sp>
      <p:sp>
        <p:nvSpPr>
          <p:cNvPr id="37910" name="Line 11">
            <a:extLst>
              <a:ext uri="{FF2B5EF4-FFF2-40B4-BE49-F238E27FC236}">
                <a16:creationId xmlns:a16="http://schemas.microsoft.com/office/drawing/2014/main" id="{C447CE4D-316D-E14A-A502-4C5CA63938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450" y="5029200"/>
            <a:ext cx="536575" cy="20637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1" name="Text Box 7">
            <a:extLst>
              <a:ext uri="{FF2B5EF4-FFF2-40B4-BE49-F238E27FC236}">
                <a16:creationId xmlns:a16="http://schemas.microsoft.com/office/drawing/2014/main" id="{404A2513-DD58-1543-8DA1-BA27E5F1B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9738"/>
            <a:ext cx="715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Titan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8.4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12" name="Line 11">
            <a:extLst>
              <a:ext uri="{FF2B5EF4-FFF2-40B4-BE49-F238E27FC236}">
                <a16:creationId xmlns:a16="http://schemas.microsoft.com/office/drawing/2014/main" id="{821BD90C-7193-4244-B1B7-3363551094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6096000"/>
            <a:ext cx="217487" cy="36195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Text Box 7">
            <a:extLst>
              <a:ext uri="{FF2B5EF4-FFF2-40B4-BE49-F238E27FC236}">
                <a16:creationId xmlns:a16="http://schemas.microsoft.com/office/drawing/2014/main" id="{1D19E4A7-B0D3-5D4E-952A-200391E86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4779963"/>
            <a:ext cx="9239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Iapetus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11.2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14" name="Line 11">
            <a:extLst>
              <a:ext uri="{FF2B5EF4-FFF2-40B4-BE49-F238E27FC236}">
                <a16:creationId xmlns:a16="http://schemas.microsoft.com/office/drawing/2014/main" id="{0C737F9A-C96D-0B4C-B62C-9073E797C8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81288" y="5351463"/>
            <a:ext cx="323850" cy="3222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5" name="Text Box 7">
            <a:extLst>
              <a:ext uri="{FF2B5EF4-FFF2-40B4-BE49-F238E27FC236}">
                <a16:creationId xmlns:a16="http://schemas.microsoft.com/office/drawing/2014/main" id="{BFDFD638-7D82-1141-9B25-BF89E2476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48200"/>
            <a:ext cx="8112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Dione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10.5</a:t>
            </a:r>
            <a:r>
              <a:rPr lang="en-US" altLang="en-US" sz="1600" baseline="3000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37916" name="TextBox 4">
            <a:extLst>
              <a:ext uri="{FF2B5EF4-FFF2-40B4-BE49-F238E27FC236}">
                <a16:creationId xmlns:a16="http://schemas.microsoft.com/office/drawing/2014/main" id="{AB1DBFFB-CEB3-9644-9FFF-D2FFB97C3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088" y="4800600"/>
            <a:ext cx="16875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Magnitude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limit in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professional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astronomy: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22</a:t>
            </a:r>
            <a:r>
              <a:rPr lang="en-US" altLang="en-US" sz="1600" baseline="30000">
                <a:solidFill>
                  <a:srgbClr val="0070C0"/>
                </a:solidFill>
              </a:rPr>
              <a:t>mg</a:t>
            </a:r>
            <a:r>
              <a:rPr lang="en-US" altLang="en-US" sz="2400">
                <a:solidFill>
                  <a:srgbClr val="0070C0"/>
                </a:solidFill>
              </a:rPr>
              <a:t>-24</a:t>
            </a:r>
            <a:r>
              <a:rPr lang="en-US" altLang="en-US" sz="1600" baseline="30000">
                <a:solidFill>
                  <a:srgbClr val="0070C0"/>
                </a:solidFill>
              </a:rPr>
              <a:t>mg</a:t>
            </a:r>
            <a:endParaRPr lang="en-US" altLang="en-US" sz="24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ACFF8D06-49F5-AE49-8077-24B7A8BD7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>
            <a:extLst>
              <a:ext uri="{FF2B5EF4-FFF2-40B4-BE49-F238E27FC236}">
                <a16:creationId xmlns:a16="http://schemas.microsoft.com/office/drawing/2014/main" id="{215C889E-9F2E-6544-A371-5680C2F0E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59146C99-AB1D-8848-80B5-538E68E76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6083" name="Rectangle 4">
            <a:extLst>
              <a:ext uri="{FF2B5EF4-FFF2-40B4-BE49-F238E27FC236}">
                <a16:creationId xmlns:a16="http://schemas.microsoft.com/office/drawing/2014/main" id="{CF7E4F7B-E1F6-C949-BDA3-B7E8370C5C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7</a:t>
            </a:r>
          </a:p>
        </p:txBody>
      </p:sp>
      <p:sp>
        <p:nvSpPr>
          <p:cNvPr id="109573" name="Text Box 5">
            <a:extLst>
              <a:ext uri="{FF2B5EF4-FFF2-40B4-BE49-F238E27FC236}">
                <a16:creationId xmlns:a16="http://schemas.microsoft.com/office/drawing/2014/main" id="{A4254C5B-D6DF-6646-BE5F-CF5A5B868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D227181D-DD34-3643-AF57-EA5D9713A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0" y="1143000"/>
            <a:ext cx="57531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What is the brightness of the dimmest star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that is barely showing up in long exposure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professional images?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7.0</a:t>
            </a:r>
            <a:r>
              <a:rPr lang="en-US" altLang="en-US" sz="2400" b="1" baseline="40000" dirty="0"/>
              <a:t>mg</a:t>
            </a: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17.0</a:t>
            </a:r>
            <a:r>
              <a:rPr lang="en-US" altLang="en-US" sz="2400" b="1" baseline="40000" dirty="0"/>
              <a:t>mg</a:t>
            </a:r>
            <a:r>
              <a:rPr lang="en-US" altLang="en-US" sz="2400" b="1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23.0</a:t>
            </a:r>
            <a:r>
              <a:rPr lang="en-US" altLang="en-US" sz="2400" b="1" baseline="40000" dirty="0">
                <a:solidFill>
                  <a:srgbClr val="FF0000"/>
                </a:solidFill>
              </a:rPr>
              <a:t>mg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43</a:t>
            </a:r>
            <a:r>
              <a:rPr lang="en-US" altLang="en-US" sz="2400" b="1" baseline="40000" dirty="0"/>
              <a:t>mg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150</a:t>
            </a:r>
            <a:r>
              <a:rPr lang="en-US" altLang="en-US" sz="2400" b="1" baseline="40000" dirty="0"/>
              <a:t>mg</a:t>
            </a:r>
            <a:endParaRPr lang="en-US" altLang="en-US" sz="2400" b="1" dirty="0"/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53AAAB15-2203-4D45-8AA6-0519A5227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7F8AA051-84D3-0649-BD50-756934B12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979CC2E8-AE28-A743-AFC7-F5FE5B2BE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9578" name="Text Box 10">
            <a:extLst>
              <a:ext uri="{FF2B5EF4-FFF2-40B4-BE49-F238E27FC236}">
                <a16:creationId xmlns:a16="http://schemas.microsoft.com/office/drawing/2014/main" id="{91A738F6-1001-1146-93DF-1F5337C05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86E7C25B-BED7-8249-8A52-6DE27AB6B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6E4266E0-7BFC-9A42-BA4D-C950ECC93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1AFB9CF1-186C-614A-A649-D97AF959C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6FD1056E-DF66-C448-8592-5B105E25F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9583" name="Text Box 15">
            <a:extLst>
              <a:ext uri="{FF2B5EF4-FFF2-40B4-BE49-F238E27FC236}">
                <a16:creationId xmlns:a16="http://schemas.microsoft.com/office/drawing/2014/main" id="{E7B41B14-0B22-AA46-8D7A-E76EFD350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9584" name="Text Box 16">
            <a:extLst>
              <a:ext uri="{FF2B5EF4-FFF2-40B4-BE49-F238E27FC236}">
                <a16:creationId xmlns:a16="http://schemas.microsoft.com/office/drawing/2014/main" id="{1E60DCB3-E2DD-2246-BC25-BAFE3B467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9585" name="Text Box 17">
            <a:extLst>
              <a:ext uri="{FF2B5EF4-FFF2-40B4-BE49-F238E27FC236}">
                <a16:creationId xmlns:a16="http://schemas.microsoft.com/office/drawing/2014/main" id="{454BF1CF-5C26-D74C-8389-FAFB63D66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9586" name="Text Box 18">
            <a:extLst>
              <a:ext uri="{FF2B5EF4-FFF2-40B4-BE49-F238E27FC236}">
                <a16:creationId xmlns:a16="http://schemas.microsoft.com/office/drawing/2014/main" id="{21DE57D3-3961-E140-9D99-1E64FA991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9587" name="Text Box 19">
            <a:extLst>
              <a:ext uri="{FF2B5EF4-FFF2-40B4-BE49-F238E27FC236}">
                <a16:creationId xmlns:a16="http://schemas.microsoft.com/office/drawing/2014/main" id="{04A75598-CC53-CF42-9B0E-D2ED7DB58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9588" name="Text Box 20">
            <a:extLst>
              <a:ext uri="{FF2B5EF4-FFF2-40B4-BE49-F238E27FC236}">
                <a16:creationId xmlns:a16="http://schemas.microsoft.com/office/drawing/2014/main" id="{22863ADA-F591-DD48-803A-5C8B5C498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9589" name="Text Box 21">
            <a:extLst>
              <a:ext uri="{FF2B5EF4-FFF2-40B4-BE49-F238E27FC236}">
                <a16:creationId xmlns:a16="http://schemas.microsoft.com/office/drawing/2014/main" id="{52ADD158-13DB-D142-A1DB-91B706B73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9590" name="Text Box 22">
            <a:extLst>
              <a:ext uri="{FF2B5EF4-FFF2-40B4-BE49-F238E27FC236}">
                <a16:creationId xmlns:a16="http://schemas.microsoft.com/office/drawing/2014/main" id="{38CCD0B9-1DF3-B146-8901-FC0946515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9591" name="Text Box 23">
            <a:extLst>
              <a:ext uri="{FF2B5EF4-FFF2-40B4-BE49-F238E27FC236}">
                <a16:creationId xmlns:a16="http://schemas.microsoft.com/office/drawing/2014/main" id="{57102E9A-6E1C-594A-A6C7-B25334231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9592" name="Text Box 24">
            <a:extLst>
              <a:ext uri="{FF2B5EF4-FFF2-40B4-BE49-F238E27FC236}">
                <a16:creationId xmlns:a16="http://schemas.microsoft.com/office/drawing/2014/main" id="{FB48776D-D11F-6E47-829A-EA50D6C05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9593" name="Text Box 25">
            <a:extLst>
              <a:ext uri="{FF2B5EF4-FFF2-40B4-BE49-F238E27FC236}">
                <a16:creationId xmlns:a16="http://schemas.microsoft.com/office/drawing/2014/main" id="{9E0DC5C0-6F63-F040-91D9-44252B995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9594" name="Text Box 26">
            <a:extLst>
              <a:ext uri="{FF2B5EF4-FFF2-40B4-BE49-F238E27FC236}">
                <a16:creationId xmlns:a16="http://schemas.microsoft.com/office/drawing/2014/main" id="{A43DDC6A-3720-744E-B1A0-0875ECA14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9595" name="Text Box 27">
            <a:extLst>
              <a:ext uri="{FF2B5EF4-FFF2-40B4-BE49-F238E27FC236}">
                <a16:creationId xmlns:a16="http://schemas.microsoft.com/office/drawing/2014/main" id="{8E141266-9BD9-634F-AB02-503E9BCD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9596" name="Text Box 28">
            <a:extLst>
              <a:ext uri="{FF2B5EF4-FFF2-40B4-BE49-F238E27FC236}">
                <a16:creationId xmlns:a16="http://schemas.microsoft.com/office/drawing/2014/main" id="{3DED0C02-7638-DA45-A681-0F0428884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9597" name="Text Box 29">
            <a:extLst>
              <a:ext uri="{FF2B5EF4-FFF2-40B4-BE49-F238E27FC236}">
                <a16:creationId xmlns:a16="http://schemas.microsoft.com/office/drawing/2014/main" id="{CE67910C-934A-F649-B5D8-3F50734CB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9598" name="Text Box 30">
            <a:extLst>
              <a:ext uri="{FF2B5EF4-FFF2-40B4-BE49-F238E27FC236}">
                <a16:creationId xmlns:a16="http://schemas.microsoft.com/office/drawing/2014/main" id="{C209E6F4-1D30-0D4A-AA29-BDEDFDEDE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9599" name="Text Box 31">
            <a:extLst>
              <a:ext uri="{FF2B5EF4-FFF2-40B4-BE49-F238E27FC236}">
                <a16:creationId xmlns:a16="http://schemas.microsoft.com/office/drawing/2014/main" id="{00FFC909-9317-634F-A595-ED0EA84CB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9600" name="Text Box 32">
            <a:extLst>
              <a:ext uri="{FF2B5EF4-FFF2-40B4-BE49-F238E27FC236}">
                <a16:creationId xmlns:a16="http://schemas.microsoft.com/office/drawing/2014/main" id="{04EBD0BF-3AF8-8B45-B8C2-B09154123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9601" name="Text Box 33">
            <a:extLst>
              <a:ext uri="{FF2B5EF4-FFF2-40B4-BE49-F238E27FC236}">
                <a16:creationId xmlns:a16="http://schemas.microsoft.com/office/drawing/2014/main" id="{9B09E5EF-9D76-3D49-865E-6523AD18D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9602" name="Text Box 34">
            <a:extLst>
              <a:ext uri="{FF2B5EF4-FFF2-40B4-BE49-F238E27FC236}">
                <a16:creationId xmlns:a16="http://schemas.microsoft.com/office/drawing/2014/main" id="{C646763A-765B-4142-B336-051654009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9603" name="Text Box 35">
            <a:extLst>
              <a:ext uri="{FF2B5EF4-FFF2-40B4-BE49-F238E27FC236}">
                <a16:creationId xmlns:a16="http://schemas.microsoft.com/office/drawing/2014/main" id="{E6A7B3A0-6E22-2545-AB17-C1315A1B5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09604" name="Text Box 36">
            <a:extLst>
              <a:ext uri="{FF2B5EF4-FFF2-40B4-BE49-F238E27FC236}">
                <a16:creationId xmlns:a16="http://schemas.microsoft.com/office/drawing/2014/main" id="{F9C5337B-485F-E74A-9DD1-9CDF86E07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animBg="1"/>
      <p:bldP spid="109571" grpId="0" animBg="1"/>
      <p:bldP spid="109573" grpId="0" animBg="1"/>
      <p:bldP spid="109574" grpId="0"/>
      <p:bldP spid="109574" grpId="1"/>
      <p:bldP spid="109575" grpId="0" animBg="1"/>
      <p:bldP spid="109576" grpId="0" animBg="1"/>
      <p:bldP spid="109577" grpId="0" animBg="1"/>
      <p:bldP spid="109578" grpId="0" animBg="1"/>
      <p:bldP spid="109579" grpId="0" animBg="1"/>
      <p:bldP spid="109580" grpId="0" animBg="1"/>
      <p:bldP spid="109581" grpId="0" animBg="1"/>
      <p:bldP spid="109582" grpId="0" animBg="1"/>
      <p:bldP spid="109583" grpId="0" animBg="1"/>
      <p:bldP spid="109584" grpId="0" animBg="1"/>
      <p:bldP spid="109585" grpId="0" animBg="1"/>
      <p:bldP spid="109586" grpId="0" animBg="1"/>
      <p:bldP spid="109587" grpId="0" animBg="1"/>
      <p:bldP spid="109588" grpId="0" animBg="1"/>
      <p:bldP spid="109589" grpId="0" animBg="1"/>
      <p:bldP spid="109590" grpId="0" animBg="1"/>
      <p:bldP spid="109591" grpId="0" animBg="1"/>
      <p:bldP spid="109592" grpId="0" animBg="1"/>
      <p:bldP spid="109593" grpId="0" animBg="1"/>
      <p:bldP spid="109594" grpId="0" animBg="1"/>
      <p:bldP spid="109595" grpId="0" animBg="1"/>
      <p:bldP spid="109596" grpId="0" animBg="1"/>
      <p:bldP spid="109597" grpId="0" animBg="1"/>
      <p:bldP spid="109598" grpId="0" animBg="1"/>
      <p:bldP spid="109599" grpId="0" animBg="1"/>
      <p:bldP spid="109600" grpId="0" animBg="1"/>
      <p:bldP spid="109601" grpId="0" animBg="1"/>
      <p:bldP spid="109602" grpId="0" animBg="1"/>
      <p:bldP spid="109603" grpId="0" animBg="1"/>
      <p:bldP spid="10960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>
            <a:extLst>
              <a:ext uri="{FF2B5EF4-FFF2-40B4-BE49-F238E27FC236}">
                <a16:creationId xmlns:a16="http://schemas.microsoft.com/office/drawing/2014/main" id="{4E3C9A04-F5B8-F448-AB86-75434C1E2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11619" name="Text Box 3">
            <a:extLst>
              <a:ext uri="{FF2B5EF4-FFF2-40B4-BE49-F238E27FC236}">
                <a16:creationId xmlns:a16="http://schemas.microsoft.com/office/drawing/2014/main" id="{C722B36A-F8B2-074F-A6A5-2F1F85177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4659257E-05FB-654A-96B1-2AEF159E62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8</a:t>
            </a: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CCC9C35E-74F5-DD40-868E-AF5971DD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11622" name="Text Box 6">
            <a:extLst>
              <a:ext uri="{FF2B5EF4-FFF2-40B4-BE49-F238E27FC236}">
                <a16:creationId xmlns:a16="http://schemas.microsoft.com/office/drawing/2014/main" id="{756465BC-E539-A24E-98E3-21C08EF6C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1206500"/>
            <a:ext cx="80772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Do you need a telescope to see Pluto whose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	brightness is a 15</a:t>
            </a:r>
            <a:r>
              <a:rPr lang="en-US" altLang="en-US" sz="2400" b="1" baseline="40000" dirty="0">
                <a:solidFill>
                  <a:schemeClr val="accent2"/>
                </a:solidFill>
              </a:rPr>
              <a:t>mg</a:t>
            </a:r>
            <a:r>
              <a:rPr lang="en-US" altLang="en-US" sz="2400" b="1" dirty="0">
                <a:solidFill>
                  <a:schemeClr val="accent2"/>
                </a:solidFill>
              </a:rPr>
              <a:t>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No, it can be seen by the naked eye.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Yes, but even binoculars will suffice.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Yes,  a small amateur telescope is needed.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A fairly large amateur telescope or a small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	professional telescope is needed.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Pluto is only observable in the largest professional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telescopes in the world.</a:t>
            </a:r>
          </a:p>
        </p:txBody>
      </p:sp>
      <p:sp>
        <p:nvSpPr>
          <p:cNvPr id="111623" name="Text Box 7">
            <a:extLst>
              <a:ext uri="{FF2B5EF4-FFF2-40B4-BE49-F238E27FC236}">
                <a16:creationId xmlns:a16="http://schemas.microsoft.com/office/drawing/2014/main" id="{E00974B5-B782-E84F-9544-C7B2ACE6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11624" name="Text Box 8">
            <a:extLst>
              <a:ext uri="{FF2B5EF4-FFF2-40B4-BE49-F238E27FC236}">
                <a16:creationId xmlns:a16="http://schemas.microsoft.com/office/drawing/2014/main" id="{70CCBC00-E632-F04B-B0F2-52414D5C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11625" name="Text Box 9">
            <a:extLst>
              <a:ext uri="{FF2B5EF4-FFF2-40B4-BE49-F238E27FC236}">
                <a16:creationId xmlns:a16="http://schemas.microsoft.com/office/drawing/2014/main" id="{C42479DA-2DB4-5B49-AFE0-8D022D263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11626" name="Text Box 10">
            <a:extLst>
              <a:ext uri="{FF2B5EF4-FFF2-40B4-BE49-F238E27FC236}">
                <a16:creationId xmlns:a16="http://schemas.microsoft.com/office/drawing/2014/main" id="{628FE34D-43EE-D44A-8CAE-119281003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11627" name="Text Box 11">
            <a:extLst>
              <a:ext uri="{FF2B5EF4-FFF2-40B4-BE49-F238E27FC236}">
                <a16:creationId xmlns:a16="http://schemas.microsoft.com/office/drawing/2014/main" id="{500DFCAB-2EB5-1341-8830-63099B934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11628" name="Text Box 12">
            <a:extLst>
              <a:ext uri="{FF2B5EF4-FFF2-40B4-BE49-F238E27FC236}">
                <a16:creationId xmlns:a16="http://schemas.microsoft.com/office/drawing/2014/main" id="{81B0EE0C-5B69-824F-8FC5-103A0CE4A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452A5EF8-1CC3-AF46-9E46-106A01676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E6D097B3-C482-D347-8A86-AD94601F6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11631" name="Text Box 15">
            <a:extLst>
              <a:ext uri="{FF2B5EF4-FFF2-40B4-BE49-F238E27FC236}">
                <a16:creationId xmlns:a16="http://schemas.microsoft.com/office/drawing/2014/main" id="{C49FBA8C-FAEB-004C-A526-C7CD5135C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11632" name="Text Box 16">
            <a:extLst>
              <a:ext uri="{FF2B5EF4-FFF2-40B4-BE49-F238E27FC236}">
                <a16:creationId xmlns:a16="http://schemas.microsoft.com/office/drawing/2014/main" id="{B68126C6-8880-134E-A1EC-9FE7BFCF7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11633" name="Text Box 17">
            <a:extLst>
              <a:ext uri="{FF2B5EF4-FFF2-40B4-BE49-F238E27FC236}">
                <a16:creationId xmlns:a16="http://schemas.microsoft.com/office/drawing/2014/main" id="{073D5141-8DBF-E24E-BB9E-7E905B705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11634" name="Text Box 18">
            <a:extLst>
              <a:ext uri="{FF2B5EF4-FFF2-40B4-BE49-F238E27FC236}">
                <a16:creationId xmlns:a16="http://schemas.microsoft.com/office/drawing/2014/main" id="{D83C4317-F6B5-8F47-8D5D-A69D9D0CF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11635" name="Text Box 19">
            <a:extLst>
              <a:ext uri="{FF2B5EF4-FFF2-40B4-BE49-F238E27FC236}">
                <a16:creationId xmlns:a16="http://schemas.microsoft.com/office/drawing/2014/main" id="{0C11326C-8175-A747-A08E-24FB332DC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11636" name="Text Box 20">
            <a:extLst>
              <a:ext uri="{FF2B5EF4-FFF2-40B4-BE49-F238E27FC236}">
                <a16:creationId xmlns:a16="http://schemas.microsoft.com/office/drawing/2014/main" id="{91CA7E81-4134-6043-ABA9-37BAFD077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11637" name="Text Box 21">
            <a:extLst>
              <a:ext uri="{FF2B5EF4-FFF2-40B4-BE49-F238E27FC236}">
                <a16:creationId xmlns:a16="http://schemas.microsoft.com/office/drawing/2014/main" id="{B6B5AE62-191A-414A-97D4-812828A75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1638" name="Text Box 22">
            <a:extLst>
              <a:ext uri="{FF2B5EF4-FFF2-40B4-BE49-F238E27FC236}">
                <a16:creationId xmlns:a16="http://schemas.microsoft.com/office/drawing/2014/main" id="{60ADF8A3-03E9-A749-B044-C8E957754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11639" name="Text Box 23">
            <a:extLst>
              <a:ext uri="{FF2B5EF4-FFF2-40B4-BE49-F238E27FC236}">
                <a16:creationId xmlns:a16="http://schemas.microsoft.com/office/drawing/2014/main" id="{BA5D05DC-09B5-E54D-A8FE-FE52CD797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11640" name="Text Box 24">
            <a:extLst>
              <a:ext uri="{FF2B5EF4-FFF2-40B4-BE49-F238E27FC236}">
                <a16:creationId xmlns:a16="http://schemas.microsoft.com/office/drawing/2014/main" id="{E9C141E4-0E07-D348-A453-D44A4BB08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1641" name="Text Box 25">
            <a:extLst>
              <a:ext uri="{FF2B5EF4-FFF2-40B4-BE49-F238E27FC236}">
                <a16:creationId xmlns:a16="http://schemas.microsoft.com/office/drawing/2014/main" id="{1F526A16-52B0-A24D-B8EC-5A4F95160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11642" name="Text Box 26">
            <a:extLst>
              <a:ext uri="{FF2B5EF4-FFF2-40B4-BE49-F238E27FC236}">
                <a16:creationId xmlns:a16="http://schemas.microsoft.com/office/drawing/2014/main" id="{2128564F-4476-1049-A792-536B51424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11643" name="Text Box 27">
            <a:extLst>
              <a:ext uri="{FF2B5EF4-FFF2-40B4-BE49-F238E27FC236}">
                <a16:creationId xmlns:a16="http://schemas.microsoft.com/office/drawing/2014/main" id="{270EE3AB-2D7A-DD47-98D0-F78064C8C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11644" name="Text Box 28">
            <a:extLst>
              <a:ext uri="{FF2B5EF4-FFF2-40B4-BE49-F238E27FC236}">
                <a16:creationId xmlns:a16="http://schemas.microsoft.com/office/drawing/2014/main" id="{2109C2D6-4C3D-A042-81FC-650A430F6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11645" name="Text Box 29">
            <a:extLst>
              <a:ext uri="{FF2B5EF4-FFF2-40B4-BE49-F238E27FC236}">
                <a16:creationId xmlns:a16="http://schemas.microsoft.com/office/drawing/2014/main" id="{22AE0497-21E5-D04D-BBA5-0E5E6521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11646" name="Text Box 30">
            <a:extLst>
              <a:ext uri="{FF2B5EF4-FFF2-40B4-BE49-F238E27FC236}">
                <a16:creationId xmlns:a16="http://schemas.microsoft.com/office/drawing/2014/main" id="{9A352B66-096A-C643-B7C1-073E1FAE1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11647" name="Text Box 31">
            <a:extLst>
              <a:ext uri="{FF2B5EF4-FFF2-40B4-BE49-F238E27FC236}">
                <a16:creationId xmlns:a16="http://schemas.microsoft.com/office/drawing/2014/main" id="{6011410A-EDF9-214F-B33A-92FA7C454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11648" name="Text Box 32">
            <a:extLst>
              <a:ext uri="{FF2B5EF4-FFF2-40B4-BE49-F238E27FC236}">
                <a16:creationId xmlns:a16="http://schemas.microsoft.com/office/drawing/2014/main" id="{DEB67BD6-9A89-6E48-9A07-8156027B3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11649" name="Text Box 33">
            <a:extLst>
              <a:ext uri="{FF2B5EF4-FFF2-40B4-BE49-F238E27FC236}">
                <a16:creationId xmlns:a16="http://schemas.microsoft.com/office/drawing/2014/main" id="{70472121-EE86-B54F-883B-54429AEE7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11650" name="Text Box 34">
            <a:extLst>
              <a:ext uri="{FF2B5EF4-FFF2-40B4-BE49-F238E27FC236}">
                <a16:creationId xmlns:a16="http://schemas.microsoft.com/office/drawing/2014/main" id="{CD1497D7-1463-B543-8A41-BB4BC4DA3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11651" name="Text Box 35">
            <a:extLst>
              <a:ext uri="{FF2B5EF4-FFF2-40B4-BE49-F238E27FC236}">
                <a16:creationId xmlns:a16="http://schemas.microsoft.com/office/drawing/2014/main" id="{AAC294CE-07EB-0A4E-B528-89BB0446B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nimBg="1"/>
      <p:bldP spid="111619" grpId="0" animBg="1"/>
      <p:bldP spid="111621" grpId="0" animBg="1"/>
      <p:bldP spid="111622" grpId="0"/>
      <p:bldP spid="111622" grpId="1"/>
      <p:bldP spid="111623" grpId="0" animBg="1"/>
      <p:bldP spid="111624" grpId="0" animBg="1"/>
      <p:bldP spid="111625" grpId="0" animBg="1"/>
      <p:bldP spid="111626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  <p:bldP spid="111632" grpId="0" animBg="1"/>
      <p:bldP spid="111633" grpId="0" animBg="1"/>
      <p:bldP spid="111634" grpId="0" animBg="1"/>
      <p:bldP spid="111635" grpId="0" animBg="1"/>
      <p:bldP spid="111636" grpId="0" animBg="1"/>
      <p:bldP spid="111637" grpId="0" animBg="1"/>
      <p:bldP spid="111638" grpId="0" animBg="1"/>
      <p:bldP spid="111639" grpId="0" animBg="1"/>
      <p:bldP spid="111640" grpId="0" animBg="1"/>
      <p:bldP spid="111641" grpId="0" animBg="1"/>
      <p:bldP spid="111642" grpId="0" animBg="1"/>
      <p:bldP spid="111643" grpId="0" animBg="1"/>
      <p:bldP spid="111644" grpId="0" animBg="1"/>
      <p:bldP spid="111645" grpId="0" animBg="1"/>
      <p:bldP spid="111646" grpId="0" animBg="1"/>
      <p:bldP spid="111647" grpId="0" animBg="1"/>
      <p:bldP spid="111648" grpId="0" animBg="1"/>
      <p:bldP spid="111649" grpId="0" animBg="1"/>
      <p:bldP spid="111650" grpId="0" animBg="1"/>
      <p:bldP spid="111651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1015</Words>
  <Application>Microsoft Macintosh PowerPoint</Application>
  <PresentationFormat>On-screen Show (4:3)</PresentationFormat>
  <Paragraphs>380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ＭＳ Ｐゴシック</vt:lpstr>
      <vt:lpstr>Arial</vt:lpstr>
      <vt:lpstr>Symbol</vt:lpstr>
      <vt:lpstr>Times</vt:lpstr>
      <vt:lpstr>Blank Presentation</vt:lpstr>
      <vt:lpstr>Setup:</vt:lpstr>
      <vt:lpstr>Review questions coming …</vt:lpstr>
      <vt:lpstr>Question 4 </vt:lpstr>
      <vt:lpstr>Question 5 </vt:lpstr>
      <vt:lpstr>Question 6 </vt:lpstr>
      <vt:lpstr>The Milky Way in Sagittarius (long exposure)</vt:lpstr>
      <vt:lpstr>Questions coming …</vt:lpstr>
      <vt:lpstr>Question 7</vt:lpstr>
      <vt:lpstr>Question 8</vt:lpstr>
      <vt:lpstr>Exercises on magnitudes 1</vt:lpstr>
      <vt:lpstr>Exercises on magnitudes 2</vt:lpstr>
      <vt:lpstr>Questions coming …</vt:lpstr>
      <vt:lpstr>Question 9</vt:lpstr>
      <vt:lpstr>Question 10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Constellations and designations of stars</dc:title>
  <cp:lastModifiedBy>Tibor Torma</cp:lastModifiedBy>
  <cp:revision>88</cp:revision>
  <dcterms:modified xsi:type="dcterms:W3CDTF">2026-09-05T02:46:13Z</dcterms:modified>
</cp:coreProperties>
</file>