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9" r:id="rId2"/>
    <p:sldId id="300" r:id="rId3"/>
    <p:sldId id="316" r:id="rId4"/>
    <p:sldId id="313" r:id="rId5"/>
    <p:sldId id="314" r:id="rId6"/>
    <p:sldId id="296" r:id="rId7"/>
    <p:sldId id="298" r:id="rId8"/>
    <p:sldId id="331" r:id="rId9"/>
    <p:sldId id="332" r:id="rId10"/>
    <p:sldId id="33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02"/>
    <p:restoredTop sz="97830"/>
  </p:normalViewPr>
  <p:slideViewPr>
    <p:cSldViewPr>
      <p:cViewPr varScale="1">
        <p:scale>
          <a:sx n="127" d="100"/>
          <a:sy n="127" d="100"/>
        </p:scale>
        <p:origin x="193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FD339F1C-C7CB-9343-BF7B-E6A58E58E3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A5F8C668-EF93-9D4C-9A81-BDF55D998B04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B43EF29-3723-3E41-9A59-B6F3893738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68DE75A-2C4D-5E42-9CE5-9ED696268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85DF00E-B0E8-3749-892A-27D1FD027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A322243-6E28-9F45-9ED6-7DB2716EF6A1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FA2CE-A60C-8F44-9075-E328F3DE2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ED14F37-89A1-2346-A6EB-07DE81B70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4389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DAFCC3E2-F3C1-154F-81B4-96CB408975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B38D3AD-A71D-6041-902A-2A71C3D6F001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187D851-71D1-644E-A220-2500B1F80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4F2BDE8-60FE-4C4D-B667-479216B38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D4494A7F-3447-5A41-904C-BB14AA2DB3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CC5E8558-41CC-474F-B15B-5635F3644429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0941C18E-89FA-CD43-B04E-92BDDCC06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B07402B2-8126-0F40-9472-2DBFE8F682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EC329804-7CC2-3447-A6F6-B9FED5F114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E31AA08-DEE9-4C45-91D5-609AB21835CD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63FC9BA8-3ADE-AB40-8643-D7ACD06E38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9D347C1-A7CE-0D49-AD7B-28A1C45F0A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519A8159-072C-4A47-8B0A-7997BC9D18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FBBC709-CB6F-3A44-AEBA-6D29AD346BDF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4C11F205-25D2-6743-953C-4595C3D0C2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7218C32-F969-134A-82EC-A97772899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B9659074-8FB4-3947-A272-C46D80FB4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830570B-9F6D-EB40-BEB8-C6AAF06C1B30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46D0ED0-28FF-164F-8B7B-38A98764C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9AD356A-B84E-D241-A2FF-CC9281CAD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07955203-C66A-9243-89B4-1F27A3C1A1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F2D5EB4-2C72-1244-BEF9-E31AB4B1F0F5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919D743B-81D3-8E4F-A508-BF23E71E8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7A803169-31EF-484D-9263-4F077BA803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35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6D935C5-8980-904D-BDE3-7F48405000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A7773C5-C385-DE44-84C6-8F5517FCB5D7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F51B19C-F7D8-4E4D-95F1-991995D834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5829918-C34E-3F44-8F60-5F805D464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143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64AF403B-96FC-7942-9150-95452A018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 descr="OrionDistance">
            <a:extLst>
              <a:ext uri="{FF2B5EF4-FFF2-40B4-BE49-F238E27FC236}">
                <a16:creationId xmlns:a16="http://schemas.microsoft.com/office/drawing/2014/main" id="{98A83A1D-BCB2-CB47-BF92-3AC95140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33850"/>
            <a:ext cx="57150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>
            <a:extLst>
              <a:ext uri="{FF2B5EF4-FFF2-40B4-BE49-F238E27FC236}">
                <a16:creationId xmlns:a16="http://schemas.microsoft.com/office/drawing/2014/main" id="{B0FEF947-D088-F541-ACC8-F7F02CDC2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Constellations and designations of stars</a:t>
            </a:r>
            <a:endParaRPr lang="en-US" altLang="en-US"/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9F861688-8DAD-774D-B800-16A44617D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6800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endParaRPr lang="en-US" altLang="en-US" sz="2400"/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48DF9E19-AB7D-D44B-85B1-FC19B6D49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57150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</a:t>
            </a:r>
            <a:endParaRPr lang="en-US" altLang="en-US" sz="2400"/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409BA50E-B422-D244-AEB0-3A1A765FD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1752600"/>
            <a:ext cx="309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</a:t>
            </a:r>
            <a:endParaRPr lang="en-US" altLang="en-US" sz="2400"/>
          </a:p>
        </p:txBody>
      </p:sp>
      <p:sp>
        <p:nvSpPr>
          <p:cNvPr id="19464" name="Text Box 8">
            <a:extLst>
              <a:ext uri="{FF2B5EF4-FFF2-40B4-BE49-F238E27FC236}">
                <a16:creationId xmlns:a16="http://schemas.microsoft.com/office/drawing/2014/main" id="{1417EF43-9485-AE44-87A0-6ED501F05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198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</a:t>
            </a:r>
            <a:endParaRPr lang="en-US" altLang="en-US" sz="2400"/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A30DBA7D-F698-1A41-BB31-B10F27FD2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62400"/>
            <a:ext cx="334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</a:t>
            </a:r>
            <a:endParaRPr lang="en-US" altLang="en-US" sz="2400"/>
          </a:p>
        </p:txBody>
      </p:sp>
      <p:sp>
        <p:nvSpPr>
          <p:cNvPr id="19466" name="Text Box 10">
            <a:extLst>
              <a:ext uri="{FF2B5EF4-FFF2-40B4-BE49-F238E27FC236}">
                <a16:creationId xmlns:a16="http://schemas.microsoft.com/office/drawing/2014/main" id="{D7C110B6-28E9-024A-917A-A40BF1610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288" y="762000"/>
            <a:ext cx="434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Constellation = random collection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of stars (figure)</a:t>
            </a:r>
            <a:endParaRPr lang="en-US" altLang="en-US" sz="2400"/>
          </a:p>
        </p:txBody>
      </p:sp>
      <p:sp>
        <p:nvSpPr>
          <p:cNvPr id="19467" name="Text Box 11">
            <a:extLst>
              <a:ext uri="{FF2B5EF4-FFF2-40B4-BE49-F238E27FC236}">
                <a16:creationId xmlns:a16="http://schemas.microsoft.com/office/drawing/2014/main" id="{7F02A969-E163-0246-ABB2-11D230186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752600"/>
            <a:ext cx="53975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Stars</a:t>
            </a:r>
            <a:r>
              <a:rPr lang="ja-JP" altLang="en-US" sz="24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400">
                <a:solidFill>
                  <a:srgbClr val="FFFF00"/>
                </a:solidFill>
              </a:rPr>
              <a:t> names: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Greek letter + constellation name</a:t>
            </a:r>
          </a:p>
          <a:p>
            <a:pPr algn="ctr">
              <a:spcBef>
                <a:spcPct val="0"/>
              </a:spcBef>
              <a:buFont typeface="Symbol" pitchFamily="2" charset="2"/>
              <a:buChar char="a"/>
            </a:pPr>
            <a:r>
              <a:rPr lang="en-US" altLang="en-US" sz="2400">
                <a:solidFill>
                  <a:srgbClr val="FFFF00"/>
                </a:solidFill>
              </a:rPr>
              <a:t> Orionis (= Betelgeuse)</a:t>
            </a:r>
          </a:p>
          <a:p>
            <a:pPr algn="ctr">
              <a:spcBef>
                <a:spcPct val="0"/>
              </a:spcBef>
              <a:buFont typeface="Symbol" pitchFamily="2" charset="2"/>
              <a:buNone/>
            </a:pPr>
            <a:r>
              <a:rPr lang="en-US" altLang="en-US" sz="2400">
                <a:solidFill>
                  <a:srgbClr val="FFFF00"/>
                </a:solidFill>
              </a:rPr>
              <a:t> </a:t>
            </a: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</a:t>
            </a:r>
            <a:r>
              <a:rPr lang="en-US" altLang="en-US" sz="2400">
                <a:solidFill>
                  <a:srgbClr val="FFFF00"/>
                </a:solidFill>
              </a:rPr>
              <a:t> Orionis (</a:t>
            </a:r>
            <a:r>
              <a:rPr lang="en-US" altLang="en-US" sz="2400">
                <a:solidFill>
                  <a:srgbClr val="FFFF00"/>
                </a:solidFill>
                <a:sym typeface="Symbol" pitchFamily="2" charset="2"/>
              </a:rPr>
              <a:t></a:t>
            </a:r>
            <a:r>
              <a:rPr lang="en-US" altLang="en-US" sz="2400">
                <a:solidFill>
                  <a:srgbClr val="FFFF00"/>
                </a:solidFill>
              </a:rPr>
              <a:t> No special name) </a:t>
            </a:r>
          </a:p>
          <a:p>
            <a:pPr algn="ctr">
              <a:spcBef>
                <a:spcPct val="0"/>
              </a:spcBef>
              <a:buFont typeface="Symbol" pitchFamily="2" charset="2"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>
                <a:solidFill>
                  <a:srgbClr val="FFFF00"/>
                </a:solidFill>
              </a:rPr>
              <a:t> Canis Majoris (= Sirius)</a:t>
            </a:r>
            <a:endParaRPr lang="en-US" alt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4E3C9A04-F5B8-F448-AB86-75434C1E2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11619" name="Text Box 3">
            <a:extLst>
              <a:ext uri="{FF2B5EF4-FFF2-40B4-BE49-F238E27FC236}">
                <a16:creationId xmlns:a16="http://schemas.microsoft.com/office/drawing/2014/main" id="{C722B36A-F8B2-074F-A6A5-2F1F8517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4659257E-05FB-654A-96B1-2AEF159E6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10 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CCC9C35E-74F5-DD40-868E-AF5971DD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756465BC-E539-A24E-98E3-21C08EF6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5000"/>
            <a:ext cx="80772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much brighter is a 1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than a 6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Only a little (by 5%).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Twice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Five times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A hundred times as bright.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billion times as bright.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E00974B5-B782-E84F-9544-C7B2ACE6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70CCBC00-E632-F04B-B0F2-52414D5C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42479DA-2DB4-5B49-AFE0-8D022D263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11626" name="Text Box 10">
            <a:extLst>
              <a:ext uri="{FF2B5EF4-FFF2-40B4-BE49-F238E27FC236}">
                <a16:creationId xmlns:a16="http://schemas.microsoft.com/office/drawing/2014/main" id="{628FE34D-43EE-D44A-8CAE-11928100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500DFCAB-2EB5-1341-8830-63099B93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1B0EE0C-5B69-824F-8FC5-103A0CE4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452A5EF8-1CC3-AF46-9E46-106A01676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E6D097B3-C482-D347-8A86-AD94601F6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C49FBA8C-FAEB-004C-A526-C7CD5135C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1632" name="Text Box 16">
            <a:extLst>
              <a:ext uri="{FF2B5EF4-FFF2-40B4-BE49-F238E27FC236}">
                <a16:creationId xmlns:a16="http://schemas.microsoft.com/office/drawing/2014/main" id="{B68126C6-8880-134E-A1EC-9FE7BFCF7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11633" name="Text Box 17">
            <a:extLst>
              <a:ext uri="{FF2B5EF4-FFF2-40B4-BE49-F238E27FC236}">
                <a16:creationId xmlns:a16="http://schemas.microsoft.com/office/drawing/2014/main" id="{073D5141-8DBF-E24E-BB9E-7E905B705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11634" name="Text Box 18">
            <a:extLst>
              <a:ext uri="{FF2B5EF4-FFF2-40B4-BE49-F238E27FC236}">
                <a16:creationId xmlns:a16="http://schemas.microsoft.com/office/drawing/2014/main" id="{D83C4317-F6B5-8F47-8D5D-A69D9D0CF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11635" name="Text Box 19">
            <a:extLst>
              <a:ext uri="{FF2B5EF4-FFF2-40B4-BE49-F238E27FC236}">
                <a16:creationId xmlns:a16="http://schemas.microsoft.com/office/drawing/2014/main" id="{0C11326C-8175-A747-A08E-24FB332D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1636" name="Text Box 20">
            <a:extLst>
              <a:ext uri="{FF2B5EF4-FFF2-40B4-BE49-F238E27FC236}">
                <a16:creationId xmlns:a16="http://schemas.microsoft.com/office/drawing/2014/main" id="{91CA7E81-4134-6043-ABA9-37BAFD07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11637" name="Text Box 21">
            <a:extLst>
              <a:ext uri="{FF2B5EF4-FFF2-40B4-BE49-F238E27FC236}">
                <a16:creationId xmlns:a16="http://schemas.microsoft.com/office/drawing/2014/main" id="{B6B5AE62-191A-414A-97D4-812828A75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1638" name="Text Box 22">
            <a:extLst>
              <a:ext uri="{FF2B5EF4-FFF2-40B4-BE49-F238E27FC236}">
                <a16:creationId xmlns:a16="http://schemas.microsoft.com/office/drawing/2014/main" id="{60ADF8A3-03E9-A749-B044-C8E95775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11639" name="Text Box 23">
            <a:extLst>
              <a:ext uri="{FF2B5EF4-FFF2-40B4-BE49-F238E27FC236}">
                <a16:creationId xmlns:a16="http://schemas.microsoft.com/office/drawing/2014/main" id="{BA5D05DC-09B5-E54D-A8FE-FE52CD797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1640" name="Text Box 24">
            <a:extLst>
              <a:ext uri="{FF2B5EF4-FFF2-40B4-BE49-F238E27FC236}">
                <a16:creationId xmlns:a16="http://schemas.microsoft.com/office/drawing/2014/main" id="{E9C141E4-0E07-D348-A453-D44A4BB08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1641" name="Text Box 25">
            <a:extLst>
              <a:ext uri="{FF2B5EF4-FFF2-40B4-BE49-F238E27FC236}">
                <a16:creationId xmlns:a16="http://schemas.microsoft.com/office/drawing/2014/main" id="{1F526A16-52B0-A24D-B8EC-5A4F9516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1642" name="Text Box 26">
            <a:extLst>
              <a:ext uri="{FF2B5EF4-FFF2-40B4-BE49-F238E27FC236}">
                <a16:creationId xmlns:a16="http://schemas.microsoft.com/office/drawing/2014/main" id="{2128564F-4476-1049-A792-536B5142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11643" name="Text Box 27">
            <a:extLst>
              <a:ext uri="{FF2B5EF4-FFF2-40B4-BE49-F238E27FC236}">
                <a16:creationId xmlns:a16="http://schemas.microsoft.com/office/drawing/2014/main" id="{270EE3AB-2D7A-DD47-98D0-F78064C8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11644" name="Text Box 28">
            <a:extLst>
              <a:ext uri="{FF2B5EF4-FFF2-40B4-BE49-F238E27FC236}">
                <a16:creationId xmlns:a16="http://schemas.microsoft.com/office/drawing/2014/main" id="{2109C2D6-4C3D-A042-81FC-650A430F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11645" name="Text Box 29">
            <a:extLst>
              <a:ext uri="{FF2B5EF4-FFF2-40B4-BE49-F238E27FC236}">
                <a16:creationId xmlns:a16="http://schemas.microsoft.com/office/drawing/2014/main" id="{22AE0497-21E5-D04D-BBA5-0E5E6521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11646" name="Text Box 30">
            <a:extLst>
              <a:ext uri="{FF2B5EF4-FFF2-40B4-BE49-F238E27FC236}">
                <a16:creationId xmlns:a16="http://schemas.microsoft.com/office/drawing/2014/main" id="{9A352B66-096A-C643-B7C1-073E1FAE1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11647" name="Text Box 31">
            <a:extLst>
              <a:ext uri="{FF2B5EF4-FFF2-40B4-BE49-F238E27FC236}">
                <a16:creationId xmlns:a16="http://schemas.microsoft.com/office/drawing/2014/main" id="{6011410A-EDF9-214F-B33A-92FA7C454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11648" name="Text Box 32">
            <a:extLst>
              <a:ext uri="{FF2B5EF4-FFF2-40B4-BE49-F238E27FC236}">
                <a16:creationId xmlns:a16="http://schemas.microsoft.com/office/drawing/2014/main" id="{DEB67BD6-9A89-6E48-9A07-8156027B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11649" name="Text Box 33">
            <a:extLst>
              <a:ext uri="{FF2B5EF4-FFF2-40B4-BE49-F238E27FC236}">
                <a16:creationId xmlns:a16="http://schemas.microsoft.com/office/drawing/2014/main" id="{70472121-EE86-B54F-883B-54429AEE7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11650" name="Text Box 34">
            <a:extLst>
              <a:ext uri="{FF2B5EF4-FFF2-40B4-BE49-F238E27FC236}">
                <a16:creationId xmlns:a16="http://schemas.microsoft.com/office/drawing/2014/main" id="{CD1497D7-1463-B543-8A41-BB4BC4DA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11651" name="Text Box 35">
            <a:extLst>
              <a:ext uri="{FF2B5EF4-FFF2-40B4-BE49-F238E27FC236}">
                <a16:creationId xmlns:a16="http://schemas.microsoft.com/office/drawing/2014/main" id="{AAC294CE-07EB-0A4E-B528-89BB0446B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  <p:extLst>
      <p:ext uri="{BB962C8B-B14F-4D97-AF65-F5344CB8AC3E}">
        <p14:creationId xmlns:p14="http://schemas.microsoft.com/office/powerpoint/2010/main" val="775334434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19" grpId="0" animBg="1"/>
      <p:bldP spid="111621" grpId="0" animBg="1"/>
      <p:bldP spid="111622" grpId="0"/>
      <p:bldP spid="111622" grpId="1"/>
      <p:bldP spid="111623" grpId="0" animBg="1"/>
      <p:bldP spid="111624" grpId="0" animBg="1"/>
      <p:bldP spid="111625" grpId="0" animBg="1"/>
      <p:bldP spid="111626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  <p:bldP spid="111635" grpId="0" animBg="1"/>
      <p:bldP spid="111636" grpId="0" animBg="1"/>
      <p:bldP spid="111637" grpId="0" animBg="1"/>
      <p:bldP spid="111638" grpId="0" animBg="1"/>
      <p:bldP spid="111639" grpId="0" animBg="1"/>
      <p:bldP spid="111640" grpId="0" animBg="1"/>
      <p:bldP spid="111641" grpId="0" animBg="1"/>
      <p:bldP spid="111642" grpId="0" animBg="1"/>
      <p:bldP spid="111643" grpId="0" animBg="1"/>
      <p:bldP spid="111644" grpId="0" animBg="1"/>
      <p:bldP spid="111645" grpId="0" animBg="1"/>
      <p:bldP spid="111646" grpId="0" animBg="1"/>
      <p:bldP spid="111647" grpId="0" animBg="1"/>
      <p:bldP spid="111648" grpId="0" animBg="1"/>
      <p:bldP spid="111649" grpId="0" animBg="1"/>
      <p:bldP spid="111650" grpId="0" animBg="1"/>
      <p:bldP spid="1116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BBFAD5-D8DF-5C4E-9742-F90F5F710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626" y="152400"/>
            <a:ext cx="3429000" cy="609600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B0F0"/>
                </a:solidFill>
              </a:rPr>
              <a:t>More star names - examples</a:t>
            </a:r>
            <a:endParaRPr lang="en-US" altLang="en-US" dirty="0">
              <a:solidFill>
                <a:srgbClr val="00B0F0"/>
              </a:solidFill>
            </a:endParaRP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09D30515-EEDE-9C48-84D9-87D0375A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34290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Find:</a:t>
            </a:r>
            <a:r>
              <a:rPr lang="en-US" altLang="en-US" sz="2400" dirty="0">
                <a:solidFill>
                  <a:srgbClr val="66FFFF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Char char="b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</a:rPr>
              <a:t>Leporis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m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</a:rPr>
              <a:t>Geminorum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b"/>
            </a:pPr>
            <a:r>
              <a:rPr lang="en-US" altLang="en-US" sz="2400" dirty="0">
                <a:solidFill>
                  <a:srgbClr val="FFFF00"/>
                </a:solidFill>
              </a:rPr>
              <a:t> Tauri</a:t>
            </a:r>
            <a:endParaRPr lang="en-US" altLang="en-US" sz="2400" dirty="0">
              <a:solidFill>
                <a:srgbClr val="66FFFF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A few distances:</a:t>
            </a:r>
            <a:r>
              <a:rPr lang="en-US" altLang="en-US" sz="2400" dirty="0">
                <a:solidFill>
                  <a:srgbClr val="66FFFF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Char char="a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- 9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400" dirty="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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- 500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400" dirty="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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- 1,800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e"/>
            </a:pPr>
            <a:r>
              <a:rPr lang="en-US" altLang="en-US" sz="2000" dirty="0">
                <a:solidFill>
                  <a:srgbClr val="FFFF00"/>
                </a:solidFill>
              </a:rPr>
              <a:t> 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- 430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66FFFF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000" dirty="0">
                <a:solidFill>
                  <a:srgbClr val="66FFFF"/>
                </a:solidFill>
              </a:rPr>
              <a:t>95% of the 5,000 naked-eye stars are at 50 to 500 </a:t>
            </a:r>
            <a:r>
              <a:rPr lang="en-US" altLang="en-US" sz="2000" dirty="0" err="1">
                <a:solidFill>
                  <a:srgbClr val="66FFFF"/>
                </a:solidFill>
              </a:rPr>
              <a:t>ly</a:t>
            </a:r>
            <a:r>
              <a:rPr lang="en-US" altLang="en-US" sz="2000" dirty="0">
                <a:solidFill>
                  <a:srgbClr val="66FFFF"/>
                </a:solidFill>
              </a:rPr>
              <a:t>: </a:t>
            </a: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000" dirty="0">
                <a:solidFill>
                  <a:srgbClr val="66FFFF"/>
                </a:solidFill>
              </a:rPr>
              <a:t>   in the </a:t>
            </a:r>
            <a:r>
              <a:rPr lang="en-US" altLang="en-US" sz="2000" i="1" dirty="0">
                <a:solidFill>
                  <a:srgbClr val="66FFFF"/>
                </a:solidFill>
              </a:rPr>
              <a:t>solar neighborhood</a:t>
            </a:r>
            <a:r>
              <a:rPr lang="en-US" altLang="en-US" sz="2000" dirty="0">
                <a:solidFill>
                  <a:srgbClr val="66FFFF"/>
                </a:solidFill>
              </a:rPr>
              <a:t>.</a:t>
            </a:r>
            <a:endParaRPr lang="en-US" altLang="en-US" sz="2400" dirty="0">
              <a:solidFill>
                <a:srgbClr val="66FFFF"/>
              </a:solidFill>
            </a:endParaRPr>
          </a:p>
        </p:txBody>
      </p:sp>
      <p:pic>
        <p:nvPicPr>
          <p:cNvPr id="21508" name="Picture 1">
            <a:extLst>
              <a:ext uri="{FF2B5EF4-FFF2-40B4-BE49-F238E27FC236}">
                <a16:creationId xmlns:a16="http://schemas.microsoft.com/office/drawing/2014/main" id="{5054A833-FFDE-304E-9DCA-C5279E306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0"/>
            <a:ext cx="541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DCF0831-C13E-AC44-A885-C6A2D444DA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C020D66-0BED-6547-BD22-B5BA7110C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C971C5EA-262C-0F41-AA4E-2F93011D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F895126-620F-F74D-9B36-5183B7B0B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id="{EA2B640E-0B30-FB47-A3BC-4B0B9F17D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99334" name="Text Box 6">
            <a:extLst>
              <a:ext uri="{FF2B5EF4-FFF2-40B4-BE49-F238E27FC236}">
                <a16:creationId xmlns:a16="http://schemas.microsoft.com/office/drawing/2014/main" id="{0A10AA4D-9AF6-BC41-B28B-B620203E8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19200"/>
            <a:ext cx="5725478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</a:t>
            </a:r>
            <a:r>
              <a:rPr lang="en-US" altLang="en-US" sz="2400" b="1" dirty="0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</a:t>
            </a:r>
            <a:r>
              <a:rPr lang="en-US" altLang="en-US" sz="2400" b="1" dirty="0">
                <a:solidFill>
                  <a:schemeClr val="accent2"/>
                </a:solidFill>
              </a:rPr>
              <a:t> Canis </a:t>
            </a:r>
            <a:r>
              <a:rPr lang="en-US" altLang="en-US" sz="2400" b="1" dirty="0" err="1">
                <a:solidFill>
                  <a:schemeClr val="accent2"/>
                </a:solidFill>
              </a:rPr>
              <a:t>Maioris</a:t>
            </a:r>
            <a:r>
              <a:rPr lang="en-US" altLang="en-US" sz="2400" b="1" dirty="0">
                <a:solidFill>
                  <a:schemeClr val="accent2"/>
                </a:solidFill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The name of a bright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name of a planet.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name of a constellation.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name of a moon revolving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around the planet </a:t>
            </a:r>
            <a:r>
              <a:rPr lang="en-US" altLang="en-US" sz="2400" b="1" dirty="0"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 b="1" dirty="0"/>
              <a:t> Canis </a:t>
            </a:r>
            <a:r>
              <a:rPr lang="en-US" altLang="en-US" sz="2400" b="1" dirty="0" err="1"/>
              <a:t>Maioris</a:t>
            </a:r>
            <a:r>
              <a:rPr lang="en-US" altLang="en-US" sz="2400" b="1" dirty="0"/>
              <a:t>.</a:t>
            </a:r>
          </a:p>
        </p:txBody>
      </p:sp>
      <p:sp>
        <p:nvSpPr>
          <p:cNvPr id="99335" name="Text Box 7">
            <a:extLst>
              <a:ext uri="{FF2B5EF4-FFF2-40B4-BE49-F238E27FC236}">
                <a16:creationId xmlns:a16="http://schemas.microsoft.com/office/drawing/2014/main" id="{9C941C92-058F-694C-B2C9-3A65D12ED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99336" name="Text Box 8">
            <a:extLst>
              <a:ext uri="{FF2B5EF4-FFF2-40B4-BE49-F238E27FC236}">
                <a16:creationId xmlns:a16="http://schemas.microsoft.com/office/drawing/2014/main" id="{E0C18A00-90AD-6542-8024-A4E89B5CE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99337" name="Text Box 9">
            <a:extLst>
              <a:ext uri="{FF2B5EF4-FFF2-40B4-BE49-F238E27FC236}">
                <a16:creationId xmlns:a16="http://schemas.microsoft.com/office/drawing/2014/main" id="{83106594-4683-B749-8C3B-42B5AC936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99338" name="Text Box 10">
            <a:extLst>
              <a:ext uri="{FF2B5EF4-FFF2-40B4-BE49-F238E27FC236}">
                <a16:creationId xmlns:a16="http://schemas.microsoft.com/office/drawing/2014/main" id="{BBB20584-7209-1343-A994-C3481B026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99339" name="Text Box 11">
            <a:extLst>
              <a:ext uri="{FF2B5EF4-FFF2-40B4-BE49-F238E27FC236}">
                <a16:creationId xmlns:a16="http://schemas.microsoft.com/office/drawing/2014/main" id="{30252EB9-E562-D647-ABDB-A25753C5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99340" name="Text Box 12">
            <a:extLst>
              <a:ext uri="{FF2B5EF4-FFF2-40B4-BE49-F238E27FC236}">
                <a16:creationId xmlns:a16="http://schemas.microsoft.com/office/drawing/2014/main" id="{212E1964-EE25-154B-8982-FC85D3CB4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99341" name="Text Box 13">
            <a:extLst>
              <a:ext uri="{FF2B5EF4-FFF2-40B4-BE49-F238E27FC236}">
                <a16:creationId xmlns:a16="http://schemas.microsoft.com/office/drawing/2014/main" id="{BBE02D43-2197-CC4A-9F7E-97620DDFD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99342" name="Text Box 14">
            <a:extLst>
              <a:ext uri="{FF2B5EF4-FFF2-40B4-BE49-F238E27FC236}">
                <a16:creationId xmlns:a16="http://schemas.microsoft.com/office/drawing/2014/main" id="{A35917A0-43EA-1549-A8D6-A93825516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9343" name="Text Box 15">
            <a:extLst>
              <a:ext uri="{FF2B5EF4-FFF2-40B4-BE49-F238E27FC236}">
                <a16:creationId xmlns:a16="http://schemas.microsoft.com/office/drawing/2014/main" id="{6063F082-B1D4-0F4D-B390-86E9841F9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99344" name="Text Box 16">
            <a:extLst>
              <a:ext uri="{FF2B5EF4-FFF2-40B4-BE49-F238E27FC236}">
                <a16:creationId xmlns:a16="http://schemas.microsoft.com/office/drawing/2014/main" id="{45A02CEB-733B-514B-ACB1-9F1447D46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99345" name="Text Box 17">
            <a:extLst>
              <a:ext uri="{FF2B5EF4-FFF2-40B4-BE49-F238E27FC236}">
                <a16:creationId xmlns:a16="http://schemas.microsoft.com/office/drawing/2014/main" id="{89E70AE2-F0DB-0949-B106-88A3A1488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99346" name="Text Box 18">
            <a:extLst>
              <a:ext uri="{FF2B5EF4-FFF2-40B4-BE49-F238E27FC236}">
                <a16:creationId xmlns:a16="http://schemas.microsoft.com/office/drawing/2014/main" id="{46E187A2-1A62-4544-87A1-073D72B32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99347" name="Text Box 19">
            <a:extLst>
              <a:ext uri="{FF2B5EF4-FFF2-40B4-BE49-F238E27FC236}">
                <a16:creationId xmlns:a16="http://schemas.microsoft.com/office/drawing/2014/main" id="{F3EF8628-241A-B64E-BFAA-6B9173410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9348" name="Text Box 20">
            <a:extLst>
              <a:ext uri="{FF2B5EF4-FFF2-40B4-BE49-F238E27FC236}">
                <a16:creationId xmlns:a16="http://schemas.microsoft.com/office/drawing/2014/main" id="{10572B00-0DC7-A343-855C-FF1B84E1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9349" name="Text Box 21">
            <a:extLst>
              <a:ext uri="{FF2B5EF4-FFF2-40B4-BE49-F238E27FC236}">
                <a16:creationId xmlns:a16="http://schemas.microsoft.com/office/drawing/2014/main" id="{945D615A-08D0-034A-AAB1-31A50AAD4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9350" name="Text Box 22">
            <a:extLst>
              <a:ext uri="{FF2B5EF4-FFF2-40B4-BE49-F238E27FC236}">
                <a16:creationId xmlns:a16="http://schemas.microsoft.com/office/drawing/2014/main" id="{801C5C0D-7E32-2C49-9B93-400D4501E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9351" name="Text Box 23">
            <a:extLst>
              <a:ext uri="{FF2B5EF4-FFF2-40B4-BE49-F238E27FC236}">
                <a16:creationId xmlns:a16="http://schemas.microsoft.com/office/drawing/2014/main" id="{F6FB04B5-2D16-7046-8E03-7B6671639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99352" name="Text Box 24">
            <a:extLst>
              <a:ext uri="{FF2B5EF4-FFF2-40B4-BE49-F238E27FC236}">
                <a16:creationId xmlns:a16="http://schemas.microsoft.com/office/drawing/2014/main" id="{EF53ACEE-9E41-794B-85AF-9912FC9C3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99353" name="Text Box 25">
            <a:extLst>
              <a:ext uri="{FF2B5EF4-FFF2-40B4-BE49-F238E27FC236}">
                <a16:creationId xmlns:a16="http://schemas.microsoft.com/office/drawing/2014/main" id="{E9B51ECB-8FC7-C742-980D-5B51B65B7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99354" name="Text Box 26">
            <a:extLst>
              <a:ext uri="{FF2B5EF4-FFF2-40B4-BE49-F238E27FC236}">
                <a16:creationId xmlns:a16="http://schemas.microsoft.com/office/drawing/2014/main" id="{3B037E3C-10CC-5B40-96B8-F8C708EA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99355" name="Text Box 27">
            <a:extLst>
              <a:ext uri="{FF2B5EF4-FFF2-40B4-BE49-F238E27FC236}">
                <a16:creationId xmlns:a16="http://schemas.microsoft.com/office/drawing/2014/main" id="{AD5F50CA-FBBC-814A-8F51-A85B93B4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99356" name="Text Box 28">
            <a:extLst>
              <a:ext uri="{FF2B5EF4-FFF2-40B4-BE49-F238E27FC236}">
                <a16:creationId xmlns:a16="http://schemas.microsoft.com/office/drawing/2014/main" id="{4A52E605-46EA-6C4E-9BE5-174E4C808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99357" name="Text Box 29">
            <a:extLst>
              <a:ext uri="{FF2B5EF4-FFF2-40B4-BE49-F238E27FC236}">
                <a16:creationId xmlns:a16="http://schemas.microsoft.com/office/drawing/2014/main" id="{AACBC159-ACDB-8444-90D0-BBF677C75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99358" name="Text Box 30">
            <a:extLst>
              <a:ext uri="{FF2B5EF4-FFF2-40B4-BE49-F238E27FC236}">
                <a16:creationId xmlns:a16="http://schemas.microsoft.com/office/drawing/2014/main" id="{BB262F56-266D-574B-A9FA-199FA1222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99359" name="Text Box 31">
            <a:extLst>
              <a:ext uri="{FF2B5EF4-FFF2-40B4-BE49-F238E27FC236}">
                <a16:creationId xmlns:a16="http://schemas.microsoft.com/office/drawing/2014/main" id="{FB2409DD-35D0-CB46-8606-2A62ED3D5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99360" name="Text Box 32">
            <a:extLst>
              <a:ext uri="{FF2B5EF4-FFF2-40B4-BE49-F238E27FC236}">
                <a16:creationId xmlns:a16="http://schemas.microsoft.com/office/drawing/2014/main" id="{976FE09F-75B5-924A-A11B-B77BBB8FF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99361" name="Text Box 33">
            <a:extLst>
              <a:ext uri="{FF2B5EF4-FFF2-40B4-BE49-F238E27FC236}">
                <a16:creationId xmlns:a16="http://schemas.microsoft.com/office/drawing/2014/main" id="{A9177090-FCE5-4E41-A7EC-C87BB8BED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99362" name="Text Box 34">
            <a:extLst>
              <a:ext uri="{FF2B5EF4-FFF2-40B4-BE49-F238E27FC236}">
                <a16:creationId xmlns:a16="http://schemas.microsoft.com/office/drawing/2014/main" id="{020344CB-783D-A74D-8C63-4D7D070CE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99363" name="Text Box 35">
            <a:extLst>
              <a:ext uri="{FF2B5EF4-FFF2-40B4-BE49-F238E27FC236}">
                <a16:creationId xmlns:a16="http://schemas.microsoft.com/office/drawing/2014/main" id="{74CC852C-F34E-4842-BBC9-0FBE5470C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99364" name="Text Box 36">
            <a:extLst>
              <a:ext uri="{FF2B5EF4-FFF2-40B4-BE49-F238E27FC236}">
                <a16:creationId xmlns:a16="http://schemas.microsoft.com/office/drawing/2014/main" id="{DFDFA0E6-D79C-2146-9162-43CDBBF65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/>
      <p:bldP spid="99331" grpId="0" animBg="1"/>
      <p:bldP spid="99333" grpId="0" animBg="1"/>
      <p:bldP spid="99334" grpId="0"/>
      <p:bldP spid="99334" grpId="1"/>
      <p:bldP spid="99335" grpId="0" animBg="1"/>
      <p:bldP spid="99336" grpId="0" animBg="1"/>
      <p:bldP spid="99337" grpId="0" animBg="1"/>
      <p:bldP spid="99338" grpId="0" animBg="1"/>
      <p:bldP spid="99339" grpId="0" animBg="1"/>
      <p:bldP spid="99340" grpId="0" animBg="1"/>
      <p:bldP spid="99341" grpId="0" animBg="1"/>
      <p:bldP spid="99342" grpId="0" animBg="1"/>
      <p:bldP spid="99343" grpId="0" animBg="1"/>
      <p:bldP spid="99344" grpId="0" animBg="1"/>
      <p:bldP spid="99345" grpId="0" animBg="1"/>
      <p:bldP spid="99346" grpId="0" animBg="1"/>
      <p:bldP spid="99347" grpId="0" animBg="1"/>
      <p:bldP spid="99348" grpId="0" animBg="1"/>
      <p:bldP spid="99349" grpId="0" animBg="1"/>
      <p:bldP spid="99350" grpId="0" animBg="1"/>
      <p:bldP spid="99351" grpId="0" animBg="1"/>
      <p:bldP spid="99352" grpId="0" animBg="1"/>
      <p:bldP spid="99353" grpId="0" animBg="1"/>
      <p:bldP spid="99354" grpId="0" animBg="1"/>
      <p:bldP spid="99355" grpId="0" animBg="1"/>
      <p:bldP spid="99356" grpId="0" animBg="1"/>
      <p:bldP spid="99357" grpId="0" animBg="1"/>
      <p:bldP spid="99358" grpId="0" animBg="1"/>
      <p:bldP spid="99359" grpId="0" animBg="1"/>
      <p:bldP spid="99360" grpId="0" animBg="1"/>
      <p:bldP spid="99361" grpId="0" animBg="1"/>
      <p:bldP spid="99362" grpId="0" animBg="1"/>
      <p:bldP spid="99363" grpId="0" animBg="1"/>
      <p:bldP spid="993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>
            <a:extLst>
              <a:ext uri="{FF2B5EF4-FFF2-40B4-BE49-F238E27FC236}">
                <a16:creationId xmlns:a16="http://schemas.microsoft.com/office/drawing/2014/main" id="{051A480E-9474-784D-9BE8-66A44F900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1379" name="Text Box 3">
            <a:extLst>
              <a:ext uri="{FF2B5EF4-FFF2-40B4-BE49-F238E27FC236}">
                <a16:creationId xmlns:a16="http://schemas.microsoft.com/office/drawing/2014/main" id="{B981138C-2405-2F4B-8EC6-734CDDEA5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55D5C47F-C2D0-8948-B352-FECA1848C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</a:t>
            </a: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59C4CE43-4E3E-BE4F-A06B-FFC823D26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1382" name="Text Box 6">
            <a:extLst>
              <a:ext uri="{FF2B5EF4-FFF2-40B4-BE49-F238E27FC236}">
                <a16:creationId xmlns:a16="http://schemas.microsoft.com/office/drawing/2014/main" id="{CB81971E-E34C-D643-B27C-1898B2AA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00200"/>
            <a:ext cx="825367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The Pleiades (the </a:t>
            </a:r>
            <a:r>
              <a:rPr lang="ja-JP" altLang="en-US" sz="2400" b="1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400" b="1" dirty="0">
                <a:solidFill>
                  <a:schemeClr val="accent2"/>
                </a:solidFill>
              </a:rPr>
              <a:t>Seven Sisters</a:t>
            </a:r>
            <a:r>
              <a:rPr lang="ja-JP" altLang="en-US" sz="2400" b="1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400" b="1" dirty="0">
                <a:solidFill>
                  <a:schemeClr val="accent2"/>
                </a:solidFill>
              </a:rPr>
              <a:t>) is 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A constellation.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A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Not a constellation, but it is a star cluster inside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	the constellation of Taurus.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constellation, which is the same thing as a star cluster.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collection of seven random stars, unrelated to each other.</a:t>
            </a:r>
          </a:p>
        </p:txBody>
      </p:sp>
      <p:sp>
        <p:nvSpPr>
          <p:cNvPr id="101383" name="Text Box 7">
            <a:extLst>
              <a:ext uri="{FF2B5EF4-FFF2-40B4-BE49-F238E27FC236}">
                <a16:creationId xmlns:a16="http://schemas.microsoft.com/office/drawing/2014/main" id="{31D802F5-B823-CF4A-A72F-17296BC9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1384" name="Text Box 8">
            <a:extLst>
              <a:ext uri="{FF2B5EF4-FFF2-40B4-BE49-F238E27FC236}">
                <a16:creationId xmlns:a16="http://schemas.microsoft.com/office/drawing/2014/main" id="{7929AF04-7CD3-F947-8C93-6FADEF74D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1385" name="Text Box 9">
            <a:extLst>
              <a:ext uri="{FF2B5EF4-FFF2-40B4-BE49-F238E27FC236}">
                <a16:creationId xmlns:a16="http://schemas.microsoft.com/office/drawing/2014/main" id="{D803E142-900F-064E-BDD7-B58212571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1386" name="Text Box 10">
            <a:extLst>
              <a:ext uri="{FF2B5EF4-FFF2-40B4-BE49-F238E27FC236}">
                <a16:creationId xmlns:a16="http://schemas.microsoft.com/office/drawing/2014/main" id="{087E37A2-5830-BF43-ADEB-42C4687EE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1387" name="Text Box 11">
            <a:extLst>
              <a:ext uri="{FF2B5EF4-FFF2-40B4-BE49-F238E27FC236}">
                <a16:creationId xmlns:a16="http://schemas.microsoft.com/office/drawing/2014/main" id="{B00EF055-F5FD-344C-99E6-A5400CF59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1388" name="Text Box 12">
            <a:extLst>
              <a:ext uri="{FF2B5EF4-FFF2-40B4-BE49-F238E27FC236}">
                <a16:creationId xmlns:a16="http://schemas.microsoft.com/office/drawing/2014/main" id="{3AAA4602-9C48-7249-BFE4-8C7DE5479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1389" name="Text Box 13">
            <a:extLst>
              <a:ext uri="{FF2B5EF4-FFF2-40B4-BE49-F238E27FC236}">
                <a16:creationId xmlns:a16="http://schemas.microsoft.com/office/drawing/2014/main" id="{E4FDC3A5-69A5-B74D-940C-97CB09A28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1390" name="Text Box 14">
            <a:extLst>
              <a:ext uri="{FF2B5EF4-FFF2-40B4-BE49-F238E27FC236}">
                <a16:creationId xmlns:a16="http://schemas.microsoft.com/office/drawing/2014/main" id="{354306C3-E8ED-BC4D-93D6-BEE78FC78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1391" name="Text Box 15">
            <a:extLst>
              <a:ext uri="{FF2B5EF4-FFF2-40B4-BE49-F238E27FC236}">
                <a16:creationId xmlns:a16="http://schemas.microsoft.com/office/drawing/2014/main" id="{8A18989B-5ACB-EA4A-986C-DAF063E83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1392" name="Text Box 16">
            <a:extLst>
              <a:ext uri="{FF2B5EF4-FFF2-40B4-BE49-F238E27FC236}">
                <a16:creationId xmlns:a16="http://schemas.microsoft.com/office/drawing/2014/main" id="{A1B2DABC-E5EC-5A4E-93D2-0972E5204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1393" name="Text Box 17">
            <a:extLst>
              <a:ext uri="{FF2B5EF4-FFF2-40B4-BE49-F238E27FC236}">
                <a16:creationId xmlns:a16="http://schemas.microsoft.com/office/drawing/2014/main" id="{E09CB033-6CA5-B842-85E0-F14F52DAB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1394" name="Text Box 18">
            <a:extLst>
              <a:ext uri="{FF2B5EF4-FFF2-40B4-BE49-F238E27FC236}">
                <a16:creationId xmlns:a16="http://schemas.microsoft.com/office/drawing/2014/main" id="{E0B8D2FD-B86D-0540-A48F-BA65058BA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1395" name="Text Box 19">
            <a:extLst>
              <a:ext uri="{FF2B5EF4-FFF2-40B4-BE49-F238E27FC236}">
                <a16:creationId xmlns:a16="http://schemas.microsoft.com/office/drawing/2014/main" id="{376B104F-652B-DE47-9FEE-F6664FEC2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1396" name="Text Box 20">
            <a:extLst>
              <a:ext uri="{FF2B5EF4-FFF2-40B4-BE49-F238E27FC236}">
                <a16:creationId xmlns:a16="http://schemas.microsoft.com/office/drawing/2014/main" id="{9B2F8228-5F0D-404A-A6A5-0154FE04D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1397" name="Text Box 21">
            <a:extLst>
              <a:ext uri="{FF2B5EF4-FFF2-40B4-BE49-F238E27FC236}">
                <a16:creationId xmlns:a16="http://schemas.microsoft.com/office/drawing/2014/main" id="{95B10CF5-A3B2-8E45-98FA-20BA8DEED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1398" name="Text Box 22">
            <a:extLst>
              <a:ext uri="{FF2B5EF4-FFF2-40B4-BE49-F238E27FC236}">
                <a16:creationId xmlns:a16="http://schemas.microsoft.com/office/drawing/2014/main" id="{029CF915-0E81-B046-ADFA-BE829EE43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1399" name="Text Box 23">
            <a:extLst>
              <a:ext uri="{FF2B5EF4-FFF2-40B4-BE49-F238E27FC236}">
                <a16:creationId xmlns:a16="http://schemas.microsoft.com/office/drawing/2014/main" id="{F54A426A-56AD-C94C-B9F9-F8AA96469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1400" name="Text Box 24">
            <a:extLst>
              <a:ext uri="{FF2B5EF4-FFF2-40B4-BE49-F238E27FC236}">
                <a16:creationId xmlns:a16="http://schemas.microsoft.com/office/drawing/2014/main" id="{E636496B-C62E-1B42-95C8-01D664D4D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1401" name="Text Box 25">
            <a:extLst>
              <a:ext uri="{FF2B5EF4-FFF2-40B4-BE49-F238E27FC236}">
                <a16:creationId xmlns:a16="http://schemas.microsoft.com/office/drawing/2014/main" id="{6921832A-0728-3745-A5B8-0CF9201C9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1402" name="Text Box 26">
            <a:extLst>
              <a:ext uri="{FF2B5EF4-FFF2-40B4-BE49-F238E27FC236}">
                <a16:creationId xmlns:a16="http://schemas.microsoft.com/office/drawing/2014/main" id="{F9BA4C06-0C6D-1947-9D64-E166C1C06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1403" name="Text Box 27">
            <a:extLst>
              <a:ext uri="{FF2B5EF4-FFF2-40B4-BE49-F238E27FC236}">
                <a16:creationId xmlns:a16="http://schemas.microsoft.com/office/drawing/2014/main" id="{A728134F-A217-3048-984A-AA414BA86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1404" name="Text Box 28">
            <a:extLst>
              <a:ext uri="{FF2B5EF4-FFF2-40B4-BE49-F238E27FC236}">
                <a16:creationId xmlns:a16="http://schemas.microsoft.com/office/drawing/2014/main" id="{4DBEC347-F8DC-A544-8113-6D89D4165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1405" name="Text Box 29">
            <a:extLst>
              <a:ext uri="{FF2B5EF4-FFF2-40B4-BE49-F238E27FC236}">
                <a16:creationId xmlns:a16="http://schemas.microsoft.com/office/drawing/2014/main" id="{10EF4CAB-FB05-2E4D-A058-DF8908D73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1406" name="Text Box 30">
            <a:extLst>
              <a:ext uri="{FF2B5EF4-FFF2-40B4-BE49-F238E27FC236}">
                <a16:creationId xmlns:a16="http://schemas.microsoft.com/office/drawing/2014/main" id="{1D5BB66F-8271-574B-8340-1316CC7E5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1407" name="Text Box 31">
            <a:extLst>
              <a:ext uri="{FF2B5EF4-FFF2-40B4-BE49-F238E27FC236}">
                <a16:creationId xmlns:a16="http://schemas.microsoft.com/office/drawing/2014/main" id="{6EF7E20E-472B-9D49-B08E-D816EED2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1408" name="Text Box 32">
            <a:extLst>
              <a:ext uri="{FF2B5EF4-FFF2-40B4-BE49-F238E27FC236}">
                <a16:creationId xmlns:a16="http://schemas.microsoft.com/office/drawing/2014/main" id="{5F1FA4C3-9E05-E640-983A-6EDD601A4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1409" name="Text Box 33">
            <a:extLst>
              <a:ext uri="{FF2B5EF4-FFF2-40B4-BE49-F238E27FC236}">
                <a16:creationId xmlns:a16="http://schemas.microsoft.com/office/drawing/2014/main" id="{12AB7EF8-4CF9-7440-8BE5-47C6DA3D0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1410" name="Text Box 34">
            <a:extLst>
              <a:ext uri="{FF2B5EF4-FFF2-40B4-BE49-F238E27FC236}">
                <a16:creationId xmlns:a16="http://schemas.microsoft.com/office/drawing/2014/main" id="{02392E5C-1DAA-F74A-A2AC-F946B803E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1411" name="Text Box 35">
            <a:extLst>
              <a:ext uri="{FF2B5EF4-FFF2-40B4-BE49-F238E27FC236}">
                <a16:creationId xmlns:a16="http://schemas.microsoft.com/office/drawing/2014/main" id="{4C9AEEB6-EBB1-1D4A-A619-D318FF6A7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animBg="1"/>
      <p:bldP spid="101379" grpId="0" animBg="1"/>
      <p:bldP spid="101381" grpId="0" animBg="1"/>
      <p:bldP spid="101382" grpId="0"/>
      <p:bldP spid="101382" grpId="1"/>
      <p:bldP spid="101383" grpId="0" animBg="1"/>
      <p:bldP spid="101384" grpId="0" animBg="1"/>
      <p:bldP spid="101385" grpId="0" animBg="1"/>
      <p:bldP spid="101386" grpId="0" animBg="1"/>
      <p:bldP spid="101387" grpId="0" animBg="1"/>
      <p:bldP spid="101388" grpId="0" animBg="1"/>
      <p:bldP spid="101389" grpId="0" animBg="1"/>
      <p:bldP spid="101390" grpId="0" animBg="1"/>
      <p:bldP spid="101391" grpId="0" animBg="1"/>
      <p:bldP spid="101392" grpId="0" animBg="1"/>
      <p:bldP spid="101393" grpId="0" animBg="1"/>
      <p:bldP spid="101394" grpId="0" animBg="1"/>
      <p:bldP spid="101395" grpId="0" animBg="1"/>
      <p:bldP spid="101396" grpId="0" animBg="1"/>
      <p:bldP spid="101397" grpId="0" animBg="1"/>
      <p:bldP spid="101398" grpId="0" animBg="1"/>
      <p:bldP spid="101399" grpId="0" animBg="1"/>
      <p:bldP spid="101400" grpId="0" animBg="1"/>
      <p:bldP spid="101401" grpId="0" animBg="1"/>
      <p:bldP spid="101402" grpId="0" animBg="1"/>
      <p:bldP spid="101403" grpId="0" animBg="1"/>
      <p:bldP spid="101404" grpId="0" animBg="1"/>
      <p:bldP spid="101405" grpId="0" animBg="1"/>
      <p:bldP spid="101406" grpId="0" animBg="1"/>
      <p:bldP spid="101407" grpId="0" animBg="1"/>
      <p:bldP spid="101408" grpId="0" animBg="1"/>
      <p:bldP spid="101409" grpId="0" animBg="1"/>
      <p:bldP spid="101410" grpId="0" animBg="1"/>
      <p:bldP spid="1014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A911655-A275-0F44-9241-58AE93DEB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40088" y="622300"/>
            <a:ext cx="2057400" cy="1143000"/>
          </a:xfrm>
        </p:spPr>
        <p:txBody>
          <a:bodyPr/>
          <a:lstStyle/>
          <a:p>
            <a:r>
              <a:rPr lang="en-US" altLang="en-US" sz="2800">
                <a:solidFill>
                  <a:srgbClr val="00B0F0"/>
                </a:solidFill>
              </a:rPr>
              <a:t>(Hipparchos</a:t>
            </a:r>
            <a:br>
              <a:rPr lang="en-US" altLang="en-US" sz="2800">
                <a:solidFill>
                  <a:srgbClr val="00B0F0"/>
                </a:solidFill>
              </a:rPr>
            </a:br>
            <a:r>
              <a:rPr lang="en-US" altLang="en-US" sz="2800">
                <a:solidFill>
                  <a:srgbClr val="00B0F0"/>
                </a:solidFill>
              </a:rPr>
              <a:t>~ 170 BC)</a:t>
            </a:r>
            <a:endParaRPr lang="en-US" altLang="en-US"/>
          </a:p>
        </p:txBody>
      </p:sp>
      <p:sp>
        <p:nvSpPr>
          <p:cNvPr id="33795" name="Line 3">
            <a:extLst>
              <a:ext uri="{FF2B5EF4-FFF2-40B4-BE49-F238E27FC236}">
                <a16:creationId xmlns:a16="http://schemas.microsoft.com/office/drawing/2014/main" id="{13280704-483E-4D44-98E3-9471B09190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486400"/>
            <a:ext cx="1143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73CBC327-AEAC-0443-92BE-D48CE0F3A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5410200"/>
            <a:ext cx="10668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381703A3-E3C6-6043-897F-42AC31D4B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106363"/>
            <a:ext cx="8066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Understand brightness of stars: the magnitude scale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3798" name="Picture 6">
            <a:extLst>
              <a:ext uri="{FF2B5EF4-FFF2-40B4-BE49-F238E27FC236}">
                <a16:creationId xmlns:a16="http://schemas.microsoft.com/office/drawing/2014/main" id="{C1A627D5-8256-7A44-ADD6-C5877945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746125"/>
            <a:ext cx="2963862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7">
            <a:extLst>
              <a:ext uri="{FF2B5EF4-FFF2-40B4-BE49-F238E27FC236}">
                <a16:creationId xmlns:a16="http://schemas.microsoft.com/office/drawing/2014/main" id="{3CCCDE93-DBC9-6D45-A814-6D01DD859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216650"/>
            <a:ext cx="278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first magnitude star: m = 1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0" name="Line 8">
            <a:extLst>
              <a:ext uri="{FF2B5EF4-FFF2-40B4-BE49-F238E27FC236}">
                <a16:creationId xmlns:a16="http://schemas.microsoft.com/office/drawing/2014/main" id="{D6DFEDF6-0A30-D942-9473-23B0417317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5715000"/>
            <a:ext cx="45720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C91DDE58-F8F3-8B43-983B-1412E7D37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650" y="5715000"/>
            <a:ext cx="303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second magnitude star: m = 2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2" name="Line 10">
            <a:extLst>
              <a:ext uri="{FF2B5EF4-FFF2-40B4-BE49-F238E27FC236}">
                <a16:creationId xmlns:a16="http://schemas.microsoft.com/office/drawing/2014/main" id="{DFFA28D7-80A5-A047-95BE-31E252C35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4191000"/>
            <a:ext cx="2046288" cy="1676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B84BA060-B1BB-9344-B2F9-7E18A790A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025" y="5029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third magnitude star: m = 3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4" name="Line 12">
            <a:extLst>
              <a:ext uri="{FF2B5EF4-FFF2-40B4-BE49-F238E27FC236}">
                <a16:creationId xmlns:a16="http://schemas.microsoft.com/office/drawing/2014/main" id="{606C5A75-DD9E-5446-829B-F1BDBFDCFD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038600"/>
            <a:ext cx="1527175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4E9C0D17-C622-874E-800F-FB039FE5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43400"/>
            <a:ext cx="28209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fifth magnitude star: m = 5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just visible to the naked eye</a:t>
            </a:r>
          </a:p>
        </p:txBody>
      </p:sp>
      <p:sp>
        <p:nvSpPr>
          <p:cNvPr id="33806" name="Line 14">
            <a:extLst>
              <a:ext uri="{FF2B5EF4-FFF2-40B4-BE49-F238E27FC236}">
                <a16:creationId xmlns:a16="http://schemas.microsoft.com/office/drawing/2014/main" id="{342C4E95-6943-334F-9A7C-5ABD8B33B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1600" y="3657600"/>
            <a:ext cx="776288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07" name="Picture 15">
            <a:extLst>
              <a:ext uri="{FF2B5EF4-FFF2-40B4-BE49-F238E27FC236}">
                <a16:creationId xmlns:a16="http://schemas.microsoft.com/office/drawing/2014/main" id="{7B295F13-738F-8C4E-90FD-95F944AA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974725"/>
            <a:ext cx="38465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8" name="Text Box 16">
            <a:extLst>
              <a:ext uri="{FF2B5EF4-FFF2-40B4-BE49-F238E27FC236}">
                <a16:creationId xmlns:a16="http://schemas.microsoft.com/office/drawing/2014/main" id="{BD5F692B-CA7C-6040-8CDA-9201A763A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638" y="2589213"/>
            <a:ext cx="2147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The Andromeda Galaxy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m = 3</a:t>
            </a:r>
            <a:r>
              <a:rPr lang="en-US" altLang="en-US" sz="1600" baseline="40000">
                <a:solidFill>
                  <a:srgbClr val="FF0000"/>
                </a:solidFill>
              </a:rPr>
              <a:t>mg </a:t>
            </a:r>
            <a:r>
              <a:rPr lang="en-US" altLang="en-US" sz="2400"/>
              <a:t> </a:t>
            </a:r>
            <a:r>
              <a:rPr lang="en-US" altLang="en-US" sz="1600">
                <a:solidFill>
                  <a:srgbClr val="FF0000"/>
                </a:solidFill>
              </a:rPr>
              <a:t>in total</a:t>
            </a:r>
          </a:p>
        </p:txBody>
      </p:sp>
      <p:sp>
        <p:nvSpPr>
          <p:cNvPr id="33809" name="Text Box 17">
            <a:extLst>
              <a:ext uri="{FF2B5EF4-FFF2-40B4-BE49-F238E27FC236}">
                <a16:creationId xmlns:a16="http://schemas.microsoft.com/office/drawing/2014/main" id="{C59FC909-9AE8-C447-A2F2-9741DBC1E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088" y="1960563"/>
            <a:ext cx="189388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10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amateur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0" name="Line 18">
            <a:extLst>
              <a:ext uri="{FF2B5EF4-FFF2-40B4-BE49-F238E27FC236}">
                <a16:creationId xmlns:a16="http://schemas.microsoft.com/office/drawing/2014/main" id="{63ADF7B1-C41A-A94A-988C-E6CC124BA9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2057400"/>
            <a:ext cx="990600" cy="377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Text Box 19">
            <a:extLst>
              <a:ext uri="{FF2B5EF4-FFF2-40B4-BE49-F238E27FC236}">
                <a16:creationId xmlns:a16="http://schemas.microsoft.com/office/drawing/2014/main" id="{ADFC486D-9C0A-D14A-BD83-78754C90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2968625"/>
            <a:ext cx="21256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17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professional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E0385212-8984-6A4A-94F1-8CC97D013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7488" y="2362200"/>
            <a:ext cx="457200" cy="9286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Text Box 21">
            <a:extLst>
              <a:ext uri="{FF2B5EF4-FFF2-40B4-BE49-F238E27FC236}">
                <a16:creationId xmlns:a16="http://schemas.microsoft.com/office/drawing/2014/main" id="{41875F03-1EDD-1742-99C5-B9347D678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2895600" cy="24812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66FFFF"/>
                </a:solidFill>
              </a:rPr>
              <a:t>Magnitudes</a:t>
            </a:r>
            <a:r>
              <a:rPr lang="en-US" altLang="en-US" sz="2400">
                <a:solidFill>
                  <a:srgbClr val="66FFFF"/>
                </a:solidFill>
              </a:rPr>
              <a:t> mean </a:t>
            </a:r>
            <a:r>
              <a:rPr lang="en-US" altLang="en-US" sz="2400" b="1">
                <a:solidFill>
                  <a:srgbClr val="66FFFF"/>
                </a:solidFill>
              </a:rPr>
              <a:t>brightness</a:t>
            </a:r>
            <a:r>
              <a:rPr lang="en-US" altLang="en-US" sz="2400">
                <a:solidFill>
                  <a:srgbClr val="66FFFF"/>
                </a:solidFill>
              </a:rPr>
              <a:t>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The larger the number,      the fainter the object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One magnitude difference means a lot dimmer (2.5 times)</a:t>
            </a:r>
            <a:endParaRPr lang="en-US" altLang="en-US" sz="2400"/>
          </a:p>
        </p:txBody>
      </p:sp>
      <p:sp>
        <p:nvSpPr>
          <p:cNvPr id="33814" name="Text Box 22">
            <a:extLst>
              <a:ext uri="{FF2B5EF4-FFF2-40B4-BE49-F238E27FC236}">
                <a16:creationId xmlns:a16="http://schemas.microsoft.com/office/drawing/2014/main" id="{5D9BD192-6827-E846-8363-0D497E27F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6172200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m = -2.5 × lg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endParaRPr lang="en-US" altLang="en-US" sz="2400" dirty="0"/>
          </a:p>
        </p:txBody>
      </p:sp>
      <p:sp>
        <p:nvSpPr>
          <p:cNvPr id="33815" name="Text Box 24">
            <a:extLst>
              <a:ext uri="{FF2B5EF4-FFF2-40B4-BE49-F238E27FC236}">
                <a16:creationId xmlns:a16="http://schemas.microsoft.com/office/drawing/2014/main" id="{89F4EAD7-A9DD-4740-AF43-1FD0ABFA3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3246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6" name="Text Box 25">
            <a:extLst>
              <a:ext uri="{FF2B5EF4-FFF2-40B4-BE49-F238E27FC236}">
                <a16:creationId xmlns:a16="http://schemas.microsoft.com/office/drawing/2014/main" id="{4AF4920E-E64C-424C-8F2C-90DFAEE8B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6448" y="601402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__</a:t>
            </a:r>
          </a:p>
        </p:txBody>
      </p:sp>
      <p:sp>
        <p:nvSpPr>
          <p:cNvPr id="33817" name="Text Box 26">
            <a:extLst>
              <a:ext uri="{FF2B5EF4-FFF2-40B4-BE49-F238E27FC236}">
                <a16:creationId xmlns:a16="http://schemas.microsoft.com/office/drawing/2014/main" id="{6BBA04F1-B209-E74F-B7CE-0A55BF0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507163"/>
            <a:ext cx="506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CC00"/>
                </a:solidFill>
              </a:rPr>
              <a:t>Vega</a:t>
            </a:r>
          </a:p>
        </p:txBody>
      </p:sp>
      <p:sp>
        <p:nvSpPr>
          <p:cNvPr id="33818" name="Text Box 29">
            <a:extLst>
              <a:ext uri="{FF2B5EF4-FFF2-40B4-BE49-F238E27FC236}">
                <a16:creationId xmlns:a16="http://schemas.microsoft.com/office/drawing/2014/main" id="{73AD8080-E871-904D-A40D-67A53B97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0198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9" name="Oval 30">
            <a:extLst>
              <a:ext uri="{FF2B5EF4-FFF2-40B4-BE49-F238E27FC236}">
                <a16:creationId xmlns:a16="http://schemas.microsoft.com/office/drawing/2014/main" id="{0E612148-DDFC-4741-8F2A-87FA66824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19800"/>
            <a:ext cx="2590800" cy="838200"/>
          </a:xfrm>
          <a:prstGeom prst="ellips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8392250-38FA-4646-B551-DEFA4176B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239000" cy="838200"/>
          </a:xfrm>
        </p:spPr>
        <p:txBody>
          <a:bodyPr/>
          <a:lstStyle/>
          <a:p>
            <a:r>
              <a:rPr lang="en-US" altLang="en-US" sz="4000">
                <a:solidFill>
                  <a:srgbClr val="FF0000"/>
                </a:solidFill>
              </a:rPr>
              <a:t>Example: stars in the Big Dipper</a:t>
            </a:r>
            <a:endParaRPr lang="en-US" altLang="en-US" sz="4000"/>
          </a:p>
        </p:txBody>
      </p:sp>
      <p:pic>
        <p:nvPicPr>
          <p:cNvPr id="35843" name="Picture 3" descr="BigDipperSmall_275x198">
            <a:extLst>
              <a:ext uri="{FF2B5EF4-FFF2-40B4-BE49-F238E27FC236}">
                <a16:creationId xmlns:a16="http://schemas.microsoft.com/office/drawing/2014/main" id="{646213F7-6860-B043-9E29-DE3951E30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68400"/>
            <a:ext cx="71628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>
            <a:extLst>
              <a:ext uri="{FF2B5EF4-FFF2-40B4-BE49-F238E27FC236}">
                <a16:creationId xmlns:a16="http://schemas.microsoft.com/office/drawing/2014/main" id="{80E50086-0771-434E-AEF0-BE706E2DD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956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1.9 mg</a:t>
            </a:r>
            <a:endParaRPr lang="en-US" altLang="en-US" sz="2400"/>
          </a:p>
        </p:txBody>
      </p:sp>
      <p:sp>
        <p:nvSpPr>
          <p:cNvPr id="35845" name="Line 5">
            <a:extLst>
              <a:ext uri="{FF2B5EF4-FFF2-40B4-BE49-F238E27FC236}">
                <a16:creationId xmlns:a16="http://schemas.microsoft.com/office/drawing/2014/main" id="{1ABF2E55-708D-794C-8277-E1E949BFE9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" y="2362200"/>
            <a:ext cx="1295400" cy="533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A5717F15-D55E-E240-B516-D36EED4FA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624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2.2 mg</a:t>
            </a:r>
            <a:endParaRPr lang="en-US" altLang="en-US" sz="2400"/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83205895-C70E-7940-83AE-D7DE05E02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6096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4.0 mg</a:t>
            </a:r>
            <a:endParaRPr lang="en-US" altLang="en-US" sz="2400"/>
          </a:p>
        </p:txBody>
      </p:sp>
      <p:sp>
        <p:nvSpPr>
          <p:cNvPr id="35848" name="Line 8">
            <a:extLst>
              <a:ext uri="{FF2B5EF4-FFF2-40B4-BE49-F238E27FC236}">
                <a16:creationId xmlns:a16="http://schemas.microsoft.com/office/drawing/2014/main" id="{EDA54658-687D-9647-A0C4-CBD03BBE3F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9000" y="914400"/>
            <a:ext cx="4114800" cy="1676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9">
            <a:extLst>
              <a:ext uri="{FF2B5EF4-FFF2-40B4-BE49-F238E27FC236}">
                <a16:creationId xmlns:a16="http://schemas.microsoft.com/office/drawing/2014/main" id="{9C79E28A-2803-324F-82DE-1E36A09AA1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2743200"/>
            <a:ext cx="2438400" cy="1219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Text Box 10">
            <a:extLst>
              <a:ext uri="{FF2B5EF4-FFF2-40B4-BE49-F238E27FC236}">
                <a16:creationId xmlns:a16="http://schemas.microsoft.com/office/drawing/2014/main" id="{BCB5D662-0513-F749-AE6D-BEF167AEC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3340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3.3 mg</a:t>
            </a:r>
            <a:endParaRPr lang="en-US" altLang="en-US" sz="2400"/>
          </a:p>
        </p:txBody>
      </p:sp>
      <p:sp>
        <p:nvSpPr>
          <p:cNvPr id="35851" name="Line 11">
            <a:extLst>
              <a:ext uri="{FF2B5EF4-FFF2-40B4-BE49-F238E27FC236}">
                <a16:creationId xmlns:a16="http://schemas.microsoft.com/office/drawing/2014/main" id="{8A94D26D-2F1F-5641-A227-6B74E61AF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4191000"/>
            <a:ext cx="3505200" cy="1143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>
            <a:extLst>
              <a:ext uri="{FF2B5EF4-FFF2-40B4-BE49-F238E27FC236}">
                <a16:creationId xmlns:a16="http://schemas.microsoft.com/office/drawing/2014/main" id="{387B7A1C-4FEA-7547-8A02-BBE9E0F8E4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5562600"/>
            <a:ext cx="381000" cy="990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Text Box 13">
            <a:extLst>
              <a:ext uri="{FF2B5EF4-FFF2-40B4-BE49-F238E27FC236}">
                <a16:creationId xmlns:a16="http://schemas.microsoft.com/office/drawing/2014/main" id="{87EB2C1C-5E29-F540-96B9-7CD917BD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64008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5.6 mg</a:t>
            </a:r>
            <a:endParaRPr lang="en-US" alt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5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215C889E-9F2E-6544-A371-5680C2F0E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59146C99-AB1D-8848-80B5-538E68E7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3" name="Rectangle 4">
            <a:extLst>
              <a:ext uri="{FF2B5EF4-FFF2-40B4-BE49-F238E27FC236}">
                <a16:creationId xmlns:a16="http://schemas.microsoft.com/office/drawing/2014/main" id="{CF7E4F7B-E1F6-C949-BDA3-B7E8370C5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9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A4254C5B-D6DF-6646-BE5F-CF5A5B86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D227181D-DD34-3643-AF57-EA5D9713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828800"/>
            <a:ext cx="625748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one is brighter, a 2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or a 5</a:t>
            </a:r>
            <a:r>
              <a:rPr lang="en-US" altLang="en-US" sz="2400" b="1" baseline="3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The 2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</a:t>
            </a:r>
            <a:r>
              <a:rPr lang="en-US" altLang="en-US" sz="2400" b="1" dirty="0">
                <a:solidFill>
                  <a:srgbClr val="FF0000"/>
                </a:solidFill>
              </a:rPr>
              <a:t> star is brighter.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5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They are equally bright.</a:t>
            </a:r>
            <a:endParaRPr lang="en-US" altLang="en-US" sz="2400" b="1" baseline="40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Cannot tell from these numbers.</a:t>
            </a:r>
            <a:endParaRPr lang="en-US" altLang="en-US" sz="2400" b="1" baseline="40000" dirty="0"/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53AAAB15-2203-4D45-8AA6-0519A5227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7F8AA051-84D3-0649-BD50-756934B12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979CC2E8-AE28-A743-AFC7-F5FE5B2BE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91A738F6-1001-1146-93DF-1F5337C05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86E7C25B-BED7-8249-8A52-6DE27AB6B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6E4266E0-7BFC-9A42-BA4D-C950ECC9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1AFB9CF1-186C-614A-A649-D97AF959C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6FD1056E-DF66-C448-8592-5B105E25F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E7B41B14-0B22-AA46-8D7A-E76EFD350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E60DCB3-E2DD-2246-BC25-BAFE3B467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454BF1CF-5C26-D74C-8389-FAFB63D66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21DE57D3-3961-E140-9D99-1E64FA99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04A75598-CC53-CF42-9B0E-D2ED7DB5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22863ADA-F591-DD48-803A-5C8B5C498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52ADD158-13DB-D142-A1DB-91B706B73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38CCD0B9-1DF3-B146-8901-FC0946515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57102E9A-6E1C-594A-A6C7-B25334231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FB48776D-D11F-6E47-829A-EA50D6C05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9E0DC5C0-6F63-F040-91D9-44252B995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A43DDC6A-3720-744E-B1A0-0875ECA1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8E141266-9BD9-634F-AB02-503E9BC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3DED0C02-7638-DA45-A681-0F0428884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E67910C-934A-F649-B5D8-3F50734C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C209E6F4-1D30-0D4A-AA29-BDEDFDEDE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00FFC909-9317-634F-A595-ED0EA84CB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04EBD0BF-3AF8-8B45-B8C2-B09154123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9B09E5EF-9D76-3D49-865E-6523AD18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C646763A-765B-4142-B336-051654009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E6A7B3A0-6E22-2545-AB17-C1315A1B5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9604" name="Text Box 36">
            <a:extLst>
              <a:ext uri="{FF2B5EF4-FFF2-40B4-BE49-F238E27FC236}">
                <a16:creationId xmlns:a16="http://schemas.microsoft.com/office/drawing/2014/main" id="{F9C5337B-485F-E74A-9DD1-9CDF86E07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  <p:extLst>
      <p:ext uri="{BB962C8B-B14F-4D97-AF65-F5344CB8AC3E}">
        <p14:creationId xmlns:p14="http://schemas.microsoft.com/office/powerpoint/2010/main" val="2390912856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  <p:bldP spid="109604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656</Words>
  <Application>Microsoft Macintosh PowerPoint</Application>
  <PresentationFormat>On-screen Show (4:3)</PresentationFormat>
  <Paragraphs>235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Symbol</vt:lpstr>
      <vt:lpstr>Times</vt:lpstr>
      <vt:lpstr>Blank Presentation</vt:lpstr>
      <vt:lpstr>Constellations and designations of stars</vt:lpstr>
      <vt:lpstr>More star names - examples</vt:lpstr>
      <vt:lpstr>Questions coming …</vt:lpstr>
      <vt:lpstr>Question 7</vt:lpstr>
      <vt:lpstr>Question 8</vt:lpstr>
      <vt:lpstr>(Hipparchos ~ 170 BC)</vt:lpstr>
      <vt:lpstr>Example: stars in the Big Dipper</vt:lpstr>
      <vt:lpstr>Questions coming …</vt:lpstr>
      <vt:lpstr>Question 9</vt:lpstr>
      <vt:lpstr>Question 10 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79</cp:revision>
  <dcterms:modified xsi:type="dcterms:W3CDTF">2026-09-01T03:22:39Z</dcterms:modified>
</cp:coreProperties>
</file>