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90" r:id="rId2"/>
    <p:sldId id="292" r:id="rId3"/>
    <p:sldId id="286" r:id="rId4"/>
    <p:sldId id="285" r:id="rId5"/>
    <p:sldId id="395" r:id="rId6"/>
    <p:sldId id="338" r:id="rId7"/>
    <p:sldId id="339" r:id="rId8"/>
    <p:sldId id="305" r:id="rId9"/>
    <p:sldId id="306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7847"/>
  </p:normalViewPr>
  <p:slideViewPr>
    <p:cSldViewPr>
      <p:cViewPr varScale="1">
        <p:scale>
          <a:sx n="128" d="100"/>
          <a:sy n="128" d="100"/>
        </p:scale>
        <p:origin x="2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C16A-F3C0-D244-AFDE-39A98ECE2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4EBC-0E57-6A49-9637-897786164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60EFCF8-E533-1642-B292-2A393803D99F}" type="datetimeFigureOut">
              <a:rPr lang="en-US"/>
              <a:pPr>
                <a:defRPr/>
              </a:pPr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6E75-D676-3146-AFED-E15703881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3C47-A75B-B141-B772-AFBB8C111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97099-B601-9F45-B348-9F6BE6DA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E72C2-4B82-BA4B-82D6-8BDE7BC62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DC070F-54D2-DB4F-BCA2-4D8B5A6113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05776C-8030-2E44-86E4-B96D06CAA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FA1453-7C0F-4849-B8DA-926444B83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F4363-A53B-7E41-A414-22D29BF30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AE028F-EFAC-BC42-B4E6-69A088C94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B33AF2-29AC-3343-BD72-D998D7D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957E40A-B5FE-D347-B7A9-CC478E425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5D90DD0-624D-0043-BF89-58F11496491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8B40661-6669-F844-90BD-A690B2142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11ECAC4-52DE-074F-960D-A40342FE7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1B127BC-E0A0-B342-9C05-EF28C342A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9E09AB1-ECF5-134C-A76D-05FA5492977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F89E1A7-5AD1-DD48-ACEE-B15BEE752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64371FF-9014-9E4D-96DA-7EB8F6EC3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F3A0AB75-F78D-0D41-B76B-7A62C06FC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F0A9C2-D25A-194B-A43B-6EA70E85E61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EFF41FE-A7F8-AC44-9FDE-80F27A14B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62F4630-C870-7E49-9B52-0E059F195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D614920-7424-1540-949C-71E548EEB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86BDF92-9609-C940-A71C-5393E0EDA32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05DD800-7485-2A4E-BA3E-D076E4F46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4F1924E-6063-DB44-A5D6-9714C49A7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331FB9C-AB4F-6D42-BC31-B63155BED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3A90F2-A2B4-4A41-903D-9F9151E1B76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D444B4-8F45-FB4B-9349-FFD73277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B1924-E9AE-584C-83B1-15252AC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E0B9CA4-29E7-6946-9B52-50F798572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2A73B1-5164-BE44-9ED7-6D492DA293C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7289391-2606-C54E-BE83-4136D771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C8C88AD-B4EF-0449-8AE0-94815E99D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41328B4-6720-8849-B0A1-3474D6A10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8DAC-3DBF-A44A-B9C0-84FF0028C0C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14953DC-5419-7F4E-A87F-0B951347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B2DF25D-5FEC-3343-BA17-049FE8038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3B6F825-66A4-D547-BE14-9D0B22835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D7CF707-64C8-4F43-8D77-A9ECF387550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9362596-B18C-564E-B7B8-96E7DA13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03470B-2566-A447-9F7F-64D3A5204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5B3E7A0-F6DE-B04C-A33B-F2550E0E9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3D6AAF4-ADB9-E14A-9400-2E49C51BB2C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4264B702-7705-D540-9D3D-8635C9A3D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C0DC0BC6-4232-D84D-B3BA-61E620840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FBED3E8-FCC8-F042-B34A-3CA96259A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C45EEDD-9C28-7D49-BCCC-40255D52316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D59F3361-9BF5-8A44-9969-7B51D10EE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77C48173-76A5-8640-860A-6B9AD2588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590A40B0-2F9D-4C4F-88AF-7DF4E232D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7F02B0B-3542-B546-B387-6CCE0359C63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C18A3F0-52D4-6A45-8CF9-E3B0777CA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09C1C0-6EC7-A242-A89F-C58DB76B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DD240E4-A857-8847-86CC-7B5548CD9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3BDEF74-F3E9-454D-9804-D4A26E06105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E897B2E-5B9A-5348-83F5-C91911B7C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7D6892F-F5D8-714B-BC1A-43BA916D1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89552-AE21-A84C-8267-2582058C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86121-D1A2-E447-8413-D0390183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AD3AF-770D-BC47-A503-93EF283A7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DE4A-7273-CA44-82AA-4C8BCA600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F37C4-A81D-6F4D-ACC6-D6A04FA0A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BC067-63C5-AF45-804D-B3D1641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218C4-DFAB-844F-83FB-D77E8C42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A253-02F8-AF4E-81D5-FB06D24B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97DD2-177B-1847-B131-886383CD8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BBFDB-48D5-C246-987A-1329CD90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CFC58-5306-D745-AB28-3B61CF38D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49A-FB96-3C48-8E42-DE6A0C73E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3889-DE1D-1341-AD6B-7C7A5E62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9CDB-3DDC-534B-8C62-BEA8C7E8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D1D42-B812-5742-8014-797BD6153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AE69-5835-EC4F-B711-FC869D994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25659-4D75-2244-8A69-A5B746D4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6430B-70AD-6440-A1AB-A5A0B681D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5D375-3FB3-B347-9FE0-7DD7FCD2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8D41-7352-A844-8CF5-67C1E2AD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71678-C066-2E42-B1E2-B2CA67C1C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DF0B3-5395-2343-8314-4B60EEC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0D6F-F866-0042-9F30-68B5A9316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31F2-5845-D84B-AEEE-28C21FC8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58E7E-6C80-E649-A057-54514BA3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55D185-96D4-3947-ABA2-C610F1689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AA922A-3071-2A49-8170-9236877B0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A41C2-5705-6946-81B9-5088006AE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3109B-9693-2D4D-8593-686293365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0E26-F0D5-7247-9F6D-33A9A88F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5BE46-A3E7-8E4B-B308-C4BD015A3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C882F-28A0-0F48-997E-EB16C359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16BCD-97A0-3B4F-A626-44069E6D0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DF709A-2C5B-DC4C-B065-64932E91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51FEA-0C70-6345-8002-64124140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7D8D-3943-B54B-A722-0D6E86E44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EFCA7-D358-F04A-A042-98285B8E3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D20F8-F118-F34C-AB73-7560EDF5F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75ACB-395D-E54E-A72A-44CFE020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3CA6-F860-7941-B9F3-6D6B9EC5A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0C85F-C2CA-B44A-8DE7-4293B91B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5F46F-4629-CD43-9CDA-30CF97424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EAD9-2966-9C43-9428-57F3C995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B92B-CC0E-9841-B234-6FCED3F48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7D491-4100-0D4E-BC2C-BB46D6AE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178B7-530B-E74C-B95D-4D0C98A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F1C0F-36E5-E143-853D-F412F04AA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2F573-FB26-DD4A-BB64-671AFBDDE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E822B4-A82E-CB47-B227-FB4A953CE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F8AD2-F7C5-BC43-83D6-9AA051CC3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667164"/>
            <a:ext cx="4176568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next Monday!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4" y="4312183"/>
            <a:ext cx="2766865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 are 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876C287-694F-134B-947E-37B7C6CA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9D22946-70B1-274D-963C-A0F4F835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575ADBF5-56C8-B443-AA17-C2209230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DF717196-ED54-2549-84EC-990F2F550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05C1642B-A566-3A4C-B6A2-211E93E2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2224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Planetary nebula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E90D02E4-C875-BF40-B9FB-DC85DBE3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56610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One star in the middle of colorful gas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A87F89C7-A76A-2B40-9A08-683FB0D0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50434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Old star loosing its atmosphere to space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47F04738-396E-E446-A38F-8191B3BA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42" name="Rectangle 13">
            <a:extLst>
              <a:ext uri="{FF2B5EF4-FFF2-40B4-BE49-F238E27FC236}">
                <a16:creationId xmlns:a16="http://schemas.microsoft.com/office/drawing/2014/main" id="{1AE24404-3B59-0145-812E-940ED439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43" name="Rectangle 14">
            <a:extLst>
              <a:ext uri="{FF2B5EF4-FFF2-40B4-BE49-F238E27FC236}">
                <a16:creationId xmlns:a16="http://schemas.microsoft.com/office/drawing/2014/main" id="{8995346A-3C93-DD48-94C5-05283E51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E81661FF-334B-4343-BC8D-C1170E4B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1733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0" name="Rectangle 16">
            <a:extLst>
              <a:ext uri="{FF2B5EF4-FFF2-40B4-BE49-F238E27FC236}">
                <a16:creationId xmlns:a16="http://schemas.microsoft.com/office/drawing/2014/main" id="{59826F52-C5E1-1D4A-B733-C97E09A6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3603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scattered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1" name="Rectangle 17">
            <a:extLst>
              <a:ext uri="{FF2B5EF4-FFF2-40B4-BE49-F238E27FC236}">
                <a16:creationId xmlns:a16="http://schemas.microsoft.com/office/drawing/2014/main" id="{FEC5DF8A-46D0-B347-946C-864D0B08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47434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Loose disintegrating cluster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of ~ 1,000 young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inside the Galaxy</a:t>
            </a:r>
          </a:p>
        </p:txBody>
      </p:sp>
      <p:sp>
        <p:nvSpPr>
          <p:cNvPr id="69647" name="Rectangle 18">
            <a:extLst>
              <a:ext uri="{FF2B5EF4-FFF2-40B4-BE49-F238E27FC236}">
                <a16:creationId xmlns:a16="http://schemas.microsoft.com/office/drawing/2014/main" id="{1417BA51-17F2-3845-B652-FF2BE841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48" name="Rectangle 19">
            <a:extLst>
              <a:ext uri="{FF2B5EF4-FFF2-40B4-BE49-F238E27FC236}">
                <a16:creationId xmlns:a16="http://schemas.microsoft.com/office/drawing/2014/main" id="{6496EC04-E856-174C-AD40-6ACD62E6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49" name="Rectangle 20">
            <a:extLst>
              <a:ext uri="{FF2B5EF4-FFF2-40B4-BE49-F238E27FC236}">
                <a16:creationId xmlns:a16="http://schemas.microsoft.com/office/drawing/2014/main" id="{E1E0CCDD-1A75-ED41-8422-659D089D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5" name="Rectangle 21">
            <a:extLst>
              <a:ext uri="{FF2B5EF4-FFF2-40B4-BE49-F238E27FC236}">
                <a16:creationId xmlns:a16="http://schemas.microsoft.com/office/drawing/2014/main" id="{97CE0D4F-933F-F14B-B75C-AB4F7567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Galaxy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6" name="Rectangle 22">
            <a:extLst>
              <a:ext uri="{FF2B5EF4-FFF2-40B4-BE49-F238E27FC236}">
                <a16:creationId xmlns:a16="http://schemas.microsoft.com/office/drawing/2014/main" id="{DA5A3C70-8AE1-BC47-84AA-0BB6E3FC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86400"/>
            <a:ext cx="51355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Lens-shaped star system with dark lane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7" name="Rectangle 23">
            <a:extLst>
              <a:ext uri="{FF2B5EF4-FFF2-40B4-BE49-F238E27FC236}">
                <a16:creationId xmlns:a16="http://schemas.microsoft.com/office/drawing/2014/main" id="{FF797769-81B6-EE46-A4A3-D100EA42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465455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Star system of 100 billion stars like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the Milky Way Galaxy</a:t>
            </a:r>
          </a:p>
        </p:txBody>
      </p:sp>
      <p:pic>
        <p:nvPicPr>
          <p:cNvPr id="69653" name="Picture 24" descr="M52">
            <a:extLst>
              <a:ext uri="{FF2B5EF4-FFF2-40B4-BE49-F238E27FC236}">
                <a16:creationId xmlns:a16="http://schemas.microsoft.com/office/drawing/2014/main" id="{BB519391-2533-4842-82B9-9DEF177E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4" name="Picture 25" descr="M76">
            <a:extLst>
              <a:ext uri="{FF2B5EF4-FFF2-40B4-BE49-F238E27FC236}">
                <a16:creationId xmlns:a16="http://schemas.microsoft.com/office/drawing/2014/main" id="{BAFEB4B1-54CE-C341-AD14-3E111211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31051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26" descr="NGC891">
            <a:extLst>
              <a:ext uri="{FF2B5EF4-FFF2-40B4-BE49-F238E27FC236}">
                <a16:creationId xmlns:a16="http://schemas.microsoft.com/office/drawing/2014/main" id="{9AE3C4B7-36EF-9643-91AD-15C1738C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1563"/>
            <a:ext cx="32766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 autoUpdateAnimBg="0"/>
      <p:bldP spid="93194" grpId="0" animBg="1"/>
      <p:bldP spid="93195" grpId="0" animBg="1"/>
      <p:bldP spid="93199" grpId="0" animBg="1" autoUpdateAnimBg="0"/>
      <p:bldP spid="93200" grpId="0" animBg="1"/>
      <p:bldP spid="93201" grpId="0" animBg="1"/>
      <p:bldP spid="93205" grpId="0" animBg="1" autoUpdateAnimBg="0"/>
      <p:bldP spid="93206" grpId="0" animBg="1"/>
      <p:bldP spid="932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AD3D770-F376-B04C-838D-19B074FF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002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5D57444-C14E-D845-B577-84883420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192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807AB103-4B65-AD43-9B9C-F63A5309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3E6C7783-82C2-8944-A1F3-9698ADF0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3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6CB30CD2-2CF7-7542-9889-463638AC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1733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92873638-D654-FD42-B695-3B336157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3603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scattered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6E1C4751-5A31-664C-8C92-21627C4A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00200"/>
            <a:ext cx="490378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Loose disintegrating cluster of ~ 1,000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young stars inside the Galaxy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C1EEE686-C882-CB46-96F6-26234DAC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087165A8-FB2B-7241-9852-FF7DD9372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A2E5495C-7134-534E-AEA2-B4144B04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49B0F80A-4DC1-8549-8316-8E70CEFB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5207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nebula: HII region +  dust clouds</a:t>
            </a:r>
          </a:p>
        </p:txBody>
      </p:sp>
      <p:sp>
        <p:nvSpPr>
          <p:cNvPr id="95245" name="Rectangle 13">
            <a:extLst>
              <a:ext uri="{FF2B5EF4-FFF2-40B4-BE49-F238E27FC236}">
                <a16:creationId xmlns:a16="http://schemas.microsoft.com/office/drawing/2014/main" id="{35161881-36E0-4546-A5DF-22CB69B96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5780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Glowing gas, dark dust clouds in front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6" name="Rectangle 14">
            <a:extLst>
              <a:ext uri="{FF2B5EF4-FFF2-40B4-BE49-F238E27FC236}">
                <a16:creationId xmlns:a16="http://schemas.microsoft.com/office/drawing/2014/main" id="{A9B51EE9-E459-DC4B-BE63-8C7D2DB6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3810000"/>
            <a:ext cx="44513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Hot interstellar hydrogen with dust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blocking some of the 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A star formation region.</a:t>
            </a:r>
          </a:p>
        </p:txBody>
      </p:sp>
      <p:sp>
        <p:nvSpPr>
          <p:cNvPr id="71695" name="Rectangle 15">
            <a:extLst>
              <a:ext uri="{FF2B5EF4-FFF2-40B4-BE49-F238E27FC236}">
                <a16:creationId xmlns:a16="http://schemas.microsoft.com/office/drawing/2014/main" id="{53293988-E102-634E-9188-283D3185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86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96" name="Rectangle 16">
            <a:extLst>
              <a:ext uri="{FF2B5EF4-FFF2-40B4-BE49-F238E27FC236}">
                <a16:creationId xmlns:a16="http://schemas.microsoft.com/office/drawing/2014/main" id="{F07D8B36-D5D3-6C46-92A7-632D6A2D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97" name="Rectangle 17">
            <a:extLst>
              <a:ext uri="{FF2B5EF4-FFF2-40B4-BE49-F238E27FC236}">
                <a16:creationId xmlns:a16="http://schemas.microsoft.com/office/drawing/2014/main" id="{6A8FAA32-850E-144C-8837-ABF869CE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0" name="Rectangle 18">
            <a:extLst>
              <a:ext uri="{FF2B5EF4-FFF2-40B4-BE49-F238E27FC236}">
                <a16:creationId xmlns:a16="http://schemas.microsoft.com/office/drawing/2014/main" id="{85A9E71B-10D7-D64C-970B-3A021307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4724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 with reflection nebula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1" name="Rectangle 19">
            <a:extLst>
              <a:ext uri="{FF2B5EF4-FFF2-40B4-BE49-F238E27FC236}">
                <a16:creationId xmlns:a16="http://schemas.microsoft.com/office/drawing/2014/main" id="{CB686E4D-B4E7-2343-98FB-79BE975E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5486400"/>
            <a:ext cx="4027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Blue cloud around bright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2" name="Rectangle 20">
            <a:extLst>
              <a:ext uri="{FF2B5EF4-FFF2-40B4-BE49-F238E27FC236}">
                <a16:creationId xmlns:a16="http://schemas.microsoft.com/office/drawing/2014/main" id="{E3E75156-65B6-6B43-9173-B919584C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5867400"/>
            <a:ext cx="6651625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Loose disintegrating cluster of ~ 1,000 young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inside the Galaxy, light reflected on interstellar dust.</a:t>
            </a:r>
          </a:p>
        </p:txBody>
      </p:sp>
      <p:pic>
        <p:nvPicPr>
          <p:cNvPr id="71701" name="Picture 24" descr="m11wp">
            <a:extLst>
              <a:ext uri="{FF2B5EF4-FFF2-40B4-BE49-F238E27FC236}">
                <a16:creationId xmlns:a16="http://schemas.microsoft.com/office/drawing/2014/main" id="{CCDE9896-AA74-7145-9129-F320695E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9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25" descr="M020">
            <a:extLst>
              <a:ext uri="{FF2B5EF4-FFF2-40B4-BE49-F238E27FC236}">
                <a16:creationId xmlns:a16="http://schemas.microsoft.com/office/drawing/2014/main" id="{1E8EAC5C-7ACF-A341-A93E-13B81197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568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6">
            <a:extLst>
              <a:ext uri="{FF2B5EF4-FFF2-40B4-BE49-F238E27FC236}">
                <a16:creationId xmlns:a16="http://schemas.microsoft.com/office/drawing/2014/main" id="{E25B7C27-0BA9-1849-8782-902DF502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0950"/>
            <a:ext cx="2514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 autoUpdateAnimBg="0"/>
      <p:bldP spid="95239" grpId="0" animBg="1"/>
      <p:bldP spid="95240" grpId="0" animBg="1"/>
      <p:bldP spid="95244" grpId="0" animBg="1" autoUpdateAnimBg="0"/>
      <p:bldP spid="95245" grpId="0" animBg="1"/>
      <p:bldP spid="95246" grpId="0" animBg="1"/>
      <p:bldP spid="95250" grpId="0" animBg="1" autoUpdateAnimBg="0"/>
      <p:bldP spid="95251" grpId="0" animBg="1"/>
      <p:bldP spid="95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9">
            <a:extLst>
              <a:ext uri="{FF2B5EF4-FFF2-40B4-BE49-F238E27FC236}">
                <a16:creationId xmlns:a16="http://schemas.microsoft.com/office/drawing/2014/main" id="{38724B94-10EA-0D4D-8654-F52F76E4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05400"/>
            <a:ext cx="2343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9D4C03DD-9DEF-1946-B17C-17DF233A8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4</a:t>
            </a:r>
          </a:p>
        </p:txBody>
      </p:sp>
      <p:sp>
        <p:nvSpPr>
          <p:cNvPr id="73732" name="Rectangle 9">
            <a:extLst>
              <a:ext uri="{FF2B5EF4-FFF2-40B4-BE49-F238E27FC236}">
                <a16:creationId xmlns:a16="http://schemas.microsoft.com/office/drawing/2014/main" id="{F8E123E0-8C3E-E54E-B10B-69453A7A0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1828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73733" name="Rectangle 10">
            <a:extLst>
              <a:ext uri="{FF2B5EF4-FFF2-40B4-BE49-F238E27FC236}">
                <a16:creationId xmlns:a16="http://schemas.microsoft.com/office/drawing/2014/main" id="{BDD17BA7-5D4D-0649-A95A-2B399A7D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3734" name="Rectangle 11">
            <a:extLst>
              <a:ext uri="{FF2B5EF4-FFF2-40B4-BE49-F238E27FC236}">
                <a16:creationId xmlns:a16="http://schemas.microsoft.com/office/drawing/2014/main" id="{477A8387-B67E-3946-874B-B1820197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92" name="Rectangle 12">
            <a:extLst>
              <a:ext uri="{FF2B5EF4-FFF2-40B4-BE49-F238E27FC236}">
                <a16:creationId xmlns:a16="http://schemas.microsoft.com/office/drawing/2014/main" id="{FAF955B9-8C82-8C4F-B859-AF795710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562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Supernova remnant</a:t>
            </a:r>
          </a:p>
        </p:txBody>
      </p:sp>
      <p:sp>
        <p:nvSpPr>
          <p:cNvPr id="97293" name="Rectangle 13">
            <a:extLst>
              <a:ext uri="{FF2B5EF4-FFF2-40B4-BE49-F238E27FC236}">
                <a16:creationId xmlns:a16="http://schemas.microsoft.com/office/drawing/2014/main" id="{458BA2D0-242C-204A-86C5-00EE1031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38242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Looks like result of explosion</a:t>
            </a:r>
          </a:p>
        </p:txBody>
      </p:sp>
      <p:sp>
        <p:nvSpPr>
          <p:cNvPr id="97294" name="Rectangle 14">
            <a:extLst>
              <a:ext uri="{FF2B5EF4-FFF2-40B4-BE49-F238E27FC236}">
                <a16:creationId xmlns:a16="http://schemas.microsoft.com/office/drawing/2014/main" id="{451F2C5D-F910-874F-A7E2-673A92F2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172561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Star blew up</a:t>
            </a:r>
          </a:p>
        </p:txBody>
      </p:sp>
      <p:sp>
        <p:nvSpPr>
          <p:cNvPr id="73738" name="Rectangle 15">
            <a:extLst>
              <a:ext uri="{FF2B5EF4-FFF2-40B4-BE49-F238E27FC236}">
                <a16:creationId xmlns:a16="http://schemas.microsoft.com/office/drawing/2014/main" id="{62CA4E6F-B6A5-5C40-8A47-0DC1AA8C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1828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97296" name="Rectangle 16">
            <a:extLst>
              <a:ext uri="{FF2B5EF4-FFF2-40B4-BE49-F238E27FC236}">
                <a16:creationId xmlns:a16="http://schemas.microsoft.com/office/drawing/2014/main" id="{22B4A7CE-EE75-664E-B6AE-8B399E73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38862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Lens-shaped star system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spiral arms</a:t>
            </a:r>
          </a:p>
        </p:txBody>
      </p:sp>
      <p:sp>
        <p:nvSpPr>
          <p:cNvPr id="73740" name="Rectangle 17">
            <a:extLst>
              <a:ext uri="{FF2B5EF4-FFF2-40B4-BE49-F238E27FC236}">
                <a16:creationId xmlns:a16="http://schemas.microsoft.com/office/drawing/2014/main" id="{B64C0257-247F-804B-A307-08768E5B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98" name="Rectangle 18">
            <a:extLst>
              <a:ext uri="{FF2B5EF4-FFF2-40B4-BE49-F238E27FC236}">
                <a16:creationId xmlns:a16="http://schemas.microsoft.com/office/drawing/2014/main" id="{31506CEF-D45D-B147-AC81-A9102B75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Galaxy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300" name="Rectangle 20">
            <a:extLst>
              <a:ext uri="{FF2B5EF4-FFF2-40B4-BE49-F238E27FC236}">
                <a16:creationId xmlns:a16="http://schemas.microsoft.com/office/drawing/2014/main" id="{ED22839D-FE19-6B43-A5AF-CA31661E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396875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Star system of 100 billion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like the Milky Way Galaxy</a:t>
            </a:r>
          </a:p>
        </p:txBody>
      </p:sp>
      <p:pic>
        <p:nvPicPr>
          <p:cNvPr id="73743" name="Picture 26" descr="7331">
            <a:extLst>
              <a:ext uri="{FF2B5EF4-FFF2-40B4-BE49-F238E27FC236}">
                <a16:creationId xmlns:a16="http://schemas.microsoft.com/office/drawing/2014/main" id="{59A42EB1-FC9C-6E45-843E-E16DE85D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181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29" descr="NGC6960_6992(Veil)Small">
            <a:extLst>
              <a:ext uri="{FF2B5EF4-FFF2-40B4-BE49-F238E27FC236}">
                <a16:creationId xmlns:a16="http://schemas.microsoft.com/office/drawing/2014/main" id="{6D0F4501-DA33-CD42-918B-3AEF55B9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 autoUpdateAnimBg="0"/>
      <p:bldP spid="97293" grpId="0" animBg="1"/>
      <p:bldP spid="97294" grpId="0" animBg="1"/>
      <p:bldP spid="97296" grpId="0" animBg="1" autoUpdateAnimBg="0"/>
      <p:bldP spid="97298" grpId="0" animBg="1" autoUpdateAnimBg="0"/>
      <p:bldP spid="97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585E71E-BF9F-134F-BDAA-C8EDFE8B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66242A-0527-284A-83FC-DE4AD0E9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131B67B3-37BA-7447-92BB-DC1C63F3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8E7B51D5-88A5-CD49-851C-EF34C65E0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5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67DE97C9-45D9-684F-B866-76FBAFFB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550343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Planetary nebula in front of an open cluster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A2D66CA2-8A55-364E-AE44-3A08C0E1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7575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Many scattered stars + One star in the middle of colorful gas</a:t>
            </a:r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8D16EA41-2D20-5D40-A27D-9F3314A04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44" y="1833383"/>
            <a:ext cx="871555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Loose disintegrating cluster of ~ 1,000 young stars inside the Galaxy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+ Old star loosing its atmosphere to space (unrelated,1400&amp;5000ly)</a:t>
            </a:r>
          </a:p>
        </p:txBody>
      </p:sp>
      <p:pic>
        <p:nvPicPr>
          <p:cNvPr id="75785" name="Picture 23" descr="m46_wilmilan_big">
            <a:extLst>
              <a:ext uri="{FF2B5EF4-FFF2-40B4-BE49-F238E27FC236}">
                <a16:creationId xmlns:a16="http://schemas.microsoft.com/office/drawing/2014/main" id="{AD4EA944-6FDE-C04A-B2F2-331A56A3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5288"/>
            <a:ext cx="599916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25" descr="NGC2438">
            <a:extLst>
              <a:ext uri="{FF2B5EF4-FFF2-40B4-BE49-F238E27FC236}">
                <a16:creationId xmlns:a16="http://schemas.microsoft.com/office/drawing/2014/main" id="{531F9674-49BF-4F42-BFCA-DA070F88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0488"/>
            <a:ext cx="2819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26">
            <a:extLst>
              <a:ext uri="{FF2B5EF4-FFF2-40B4-BE49-F238E27FC236}">
                <a16:creationId xmlns:a16="http://schemas.microsoft.com/office/drawing/2014/main" id="{F8F92E27-3A89-5E4F-AD7E-3E162FA8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3124200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Insert:</a:t>
            </a:r>
            <a:endParaRPr lang="en-US" altLang="en-US" sz="2400"/>
          </a:p>
        </p:txBody>
      </p:sp>
      <p:sp>
        <p:nvSpPr>
          <p:cNvPr id="75788" name="Line 27">
            <a:extLst>
              <a:ext uri="{FF2B5EF4-FFF2-40B4-BE49-F238E27FC236}">
                <a16:creationId xmlns:a16="http://schemas.microsoft.com/office/drawing/2014/main" id="{11A367F5-419F-B34D-8781-F31A3F16E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352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28">
            <a:extLst>
              <a:ext uri="{FF2B5EF4-FFF2-40B4-BE49-F238E27FC236}">
                <a16:creationId xmlns:a16="http://schemas.microsoft.com/office/drawing/2014/main" id="{AF826980-B8B8-F04E-AB39-3B4049438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814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 autoUpdateAnimBg="0"/>
      <p:bldP spid="99335" grpId="0" animBg="1"/>
      <p:bldP spid="99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FE09A8-6302-9448-A6BF-E8EA47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75"/>
            <a:ext cx="68262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b="1" dirty="0">
                <a:solidFill>
                  <a:srgbClr val="66FFFF"/>
                </a:solidFill>
              </a:rPr>
              <a:t>Stars</a:t>
            </a:r>
            <a:r>
              <a:rPr lang="en-US" altLang="en-US" sz="2400" dirty="0">
                <a:solidFill>
                  <a:srgbClr val="FFFF00"/>
                </a:solidFill>
              </a:rPr>
              <a:t> (in constellations)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Everything you see is part of the Galaxy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The glow of the Milky 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Star clusters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open clusters (young, unstable)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globular clusters (old, rich)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Planetary nebulae </a:t>
            </a:r>
            <a:r>
              <a:rPr lang="en-US" altLang="en-US" sz="1800" dirty="0">
                <a:solidFill>
                  <a:srgbClr val="FFFF00"/>
                </a:solidFill>
              </a:rPr>
              <a:t>(dying stars’ last breath)</a:t>
            </a:r>
            <a:endParaRPr lang="en-US" altLang="en-US" sz="18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Supernova remnants </a:t>
            </a:r>
            <a:r>
              <a:rPr lang="en-US" altLang="en-US" sz="1800" dirty="0">
                <a:solidFill>
                  <a:srgbClr val="FFFF00"/>
                </a:solidFill>
              </a:rPr>
              <a:t>(star blew up)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Diffuse nebulae </a:t>
            </a:r>
            <a:r>
              <a:rPr lang="en-US" altLang="en-US" sz="1800" dirty="0">
                <a:solidFill>
                  <a:srgbClr val="FFFF00"/>
                </a:solidFill>
              </a:rPr>
              <a:t>(glowing interstellar gas / star formation region)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Except: other </a:t>
            </a:r>
            <a:r>
              <a:rPr lang="en-US" altLang="en-US" sz="2400" dirty="0">
                <a:solidFill>
                  <a:srgbClr val="66FFFF"/>
                </a:solidFill>
              </a:rPr>
              <a:t>galaxies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         </a:t>
            </a:r>
            <a:r>
              <a:rPr lang="en-US" altLang="en-US" sz="1800" i="1" dirty="0">
                <a:solidFill>
                  <a:schemeClr val="accent1"/>
                </a:solidFill>
              </a:rPr>
              <a:t>Only 3 other galaxies to the naked eye: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Andromeda Galaxy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Small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Large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0734768-1B9B-7C4F-AA38-9F7DC874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31" y="1698446"/>
            <a:ext cx="188166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Messier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Catalog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M1 through M110</a:t>
            </a:r>
            <a:endParaRPr lang="en-US" altLang="x-none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3755DEE-CE9C-4247-B65B-4E631F8C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03225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All outside the Solar System,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 remember?</a:t>
            </a:r>
            <a:endParaRPr lang="en-US" altLang="en-US" sz="2400"/>
          </a:p>
        </p:txBody>
      </p:sp>
      <p:sp>
        <p:nvSpPr>
          <p:cNvPr id="27653" name="Oval 9">
            <a:extLst>
              <a:ext uri="{FF2B5EF4-FFF2-40B4-BE49-F238E27FC236}">
                <a16:creationId xmlns:a16="http://schemas.microsoft.com/office/drawing/2014/main" id="{0B04D2FE-67CA-EC41-BD87-12E4422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"/>
            <a:ext cx="2667000" cy="6858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45E4B8DE-67D5-3C40-A427-C3A0BE9A1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What is in the sky? – the cheat sheet</a:t>
            </a:r>
            <a:endParaRPr lang="en-US" dirty="0">
              <a:cs typeface="+mj-cs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DB2F48BB-5314-CF49-83C0-24E6A7F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54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 ly</a:t>
            </a:r>
            <a:endParaRPr lang="en-US" altLang="en-US" sz="2400"/>
          </a:p>
        </p:txBody>
      </p:sp>
      <p:sp>
        <p:nvSpPr>
          <p:cNvPr id="27656" name="Text Box 6">
            <a:extLst>
              <a:ext uri="{FF2B5EF4-FFF2-40B4-BE49-F238E27FC236}">
                <a16:creationId xmlns:a16="http://schemas.microsoft.com/office/drawing/2014/main" id="{F82EAD81-8482-5F40-A1F9-3906B7F8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067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57" name="Text Box 6">
            <a:extLst>
              <a:ext uri="{FF2B5EF4-FFF2-40B4-BE49-F238E27FC236}">
                <a16:creationId xmlns:a16="http://schemas.microsoft.com/office/drawing/2014/main" id="{2C025F9A-4533-CC4E-8E1C-848D1ECF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8" name="Text Box 6">
            <a:extLst>
              <a:ext uri="{FF2B5EF4-FFF2-40B4-BE49-F238E27FC236}">
                <a16:creationId xmlns:a16="http://schemas.microsoft.com/office/drawing/2014/main" id="{FAC56A40-473E-C947-9988-3176EF6D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0525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9" name="Text Box 6">
            <a:extLst>
              <a:ext uri="{FF2B5EF4-FFF2-40B4-BE49-F238E27FC236}">
                <a16:creationId xmlns:a16="http://schemas.microsoft.com/office/drawing/2014/main" id="{7CFEF5A0-DD41-B94D-8032-F99223C9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465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60" name="Text Box 6">
            <a:extLst>
              <a:ext uri="{FF2B5EF4-FFF2-40B4-BE49-F238E27FC236}">
                <a16:creationId xmlns:a16="http://schemas.microsoft.com/office/drawing/2014/main" id="{D9CF580A-E719-414F-AFF9-ADFB69F9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987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CA5F-93AD-2F4C-8F1E-3A71E4C0DE92}"/>
              </a:ext>
            </a:extLst>
          </p:cNvPr>
          <p:cNvSpPr txBox="1"/>
          <p:nvPr/>
        </p:nvSpPr>
        <p:spPr>
          <a:xfrm>
            <a:off x="6652731" y="281964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(Charles Messier 1774)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09E8-E63F-9743-8A7A-20E73DE2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31" y="3151008"/>
            <a:ext cx="1046648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671AB2D-7546-9246-BBAC-F822CDCD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438"/>
            <a:ext cx="33528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36DC98EA-6356-9B47-85AE-E06C92CB7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562600" cy="990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cs typeface="+mj-cs"/>
              </a:rPr>
              <a:t>M 31 </a:t>
            </a:r>
            <a:r>
              <a:rPr lang="mr-IN" sz="36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600" b="1" dirty="0">
                <a:solidFill>
                  <a:srgbClr val="FF0000"/>
                </a:solidFill>
                <a:cs typeface="+mj-cs"/>
              </a:rPr>
              <a:t> the </a:t>
            </a:r>
            <a:br>
              <a:rPr lang="en-US" sz="3600" b="1" dirty="0">
                <a:solidFill>
                  <a:srgbClr val="FF0000"/>
                </a:solidFill>
                <a:cs typeface="+mj-cs"/>
              </a:rPr>
            </a:br>
            <a:r>
              <a:rPr lang="en-US" sz="3600" b="1" dirty="0">
                <a:solidFill>
                  <a:srgbClr val="FF0000"/>
                </a:solidFill>
                <a:cs typeface="+mj-cs"/>
              </a:rPr>
              <a:t>Andromeda galaxy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74B1464B-769D-D543-AE54-2BEBAB8DA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2743200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C936F182-A829-E540-8172-BB94D3C7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143000"/>
            <a:ext cx="37734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8">
            <a:extLst>
              <a:ext uri="{FF2B5EF4-FFF2-40B4-BE49-F238E27FC236}">
                <a16:creationId xmlns:a16="http://schemas.microsoft.com/office/drawing/2014/main" id="{83E5404B-CA02-EE47-B7E8-D3DEF995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52688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(20 hours)</a:t>
            </a:r>
          </a:p>
        </p:txBody>
      </p:sp>
      <p:pic>
        <p:nvPicPr>
          <p:cNvPr id="50183" name="Picture 9">
            <a:extLst>
              <a:ext uri="{FF2B5EF4-FFF2-40B4-BE49-F238E27FC236}">
                <a16:creationId xmlns:a16="http://schemas.microsoft.com/office/drawing/2014/main" id="{A368F1C1-E00C-6947-8713-8D01C954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971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10">
            <a:extLst>
              <a:ext uri="{FF2B5EF4-FFF2-40B4-BE49-F238E27FC236}">
                <a16:creationId xmlns:a16="http://schemas.microsoft.com/office/drawing/2014/main" id="{1DD70F73-47FF-D54E-BC0F-B9F00399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91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galaxy</a:t>
            </a:r>
            <a:r>
              <a:rPr lang="en-US" altLang="en-US" sz="2400">
                <a:solidFill>
                  <a:srgbClr val="66FFFF"/>
                </a:solidFill>
              </a:rPr>
              <a:t> </a:t>
            </a:r>
          </a:p>
        </p:txBody>
      </p:sp>
      <p:sp>
        <p:nvSpPr>
          <p:cNvPr id="50185" name="Text Box 4">
            <a:extLst>
              <a:ext uri="{FF2B5EF4-FFF2-40B4-BE49-F238E27FC236}">
                <a16:creationId xmlns:a16="http://schemas.microsoft.com/office/drawing/2014/main" id="{0D89DC76-3D18-754E-88B3-16F2F3D12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0325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50186" name="Text Box 5">
            <a:extLst>
              <a:ext uri="{FF2B5EF4-FFF2-40B4-BE49-F238E27FC236}">
                <a16:creationId xmlns:a16="http://schemas.microsoft.com/office/drawing/2014/main" id="{41F203FA-49F2-B643-8ABE-ABB5729D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033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>
            <a:extLst>
              <a:ext uri="{FF2B5EF4-FFF2-40B4-BE49-F238E27FC236}">
                <a16:creationId xmlns:a16="http://schemas.microsoft.com/office/drawing/2014/main" id="{06467A3C-6039-394E-8242-F6E848C2FF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All is part of the Galaxy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94E48FB5-1AC9-E746-88EC-A2EC5DDE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62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All these are part of </a:t>
            </a:r>
            <a:r>
              <a:rPr lang="en-US" altLang="en-US" sz="2400" b="1" i="1" u="sng">
                <a:solidFill>
                  <a:srgbClr val="FF0000"/>
                </a:solidFill>
              </a:rPr>
              <a:t>our Galaxy</a:t>
            </a:r>
            <a:r>
              <a:rPr lang="en-US" altLang="en-US" sz="2400" b="1">
                <a:solidFill>
                  <a:srgbClr val="FF0000"/>
                </a:solidFill>
              </a:rPr>
              <a:t>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Stars (</a:t>
            </a:r>
            <a:r>
              <a:rPr lang="en-US" altLang="en-US" sz="1600" b="1">
                <a:solidFill>
                  <a:srgbClr val="66FFFF"/>
                </a:solidFill>
              </a:rPr>
              <a:t>with planets, moons, comets, …)</a:t>
            </a:r>
            <a:endParaRPr lang="en-US" altLang="en-US" sz="2000" b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Star clusters (</a:t>
            </a:r>
            <a:r>
              <a:rPr lang="en-US" altLang="en-US" sz="1600" b="1">
                <a:solidFill>
                  <a:srgbClr val="66FFFF"/>
                </a:solidFill>
              </a:rPr>
              <a:t>open and globular</a:t>
            </a:r>
            <a:r>
              <a:rPr lang="en-US" altLang="en-US" sz="2000" b="1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Special stars (</a:t>
            </a:r>
            <a:r>
              <a:rPr lang="en-US" altLang="en-US" sz="1600" b="1">
                <a:solidFill>
                  <a:srgbClr val="66FFFF"/>
                </a:solidFill>
              </a:rPr>
              <a:t>such as one with planetary nebulae</a:t>
            </a:r>
            <a:r>
              <a:rPr lang="en-US" altLang="en-US" sz="2000" b="1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Shiny and dark gas clouds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The light of the Milky Way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9885627C-B19E-7F4D-B257-6FBA55DD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289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>
            <a:extLst>
              <a:ext uri="{FF2B5EF4-FFF2-40B4-BE49-F238E27FC236}">
                <a16:creationId xmlns:a16="http://schemas.microsoft.com/office/drawing/2014/main" id="{F34CC26C-BDE7-6D47-A350-6B05714D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0339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472A2478-C5E5-ED47-9B7E-43440A06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57200"/>
            <a:ext cx="2478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huge 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FF00"/>
                </a:solidFill>
              </a:rPr>
              <a:t>star city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endParaRPr lang="en-US" altLang="ja-JP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of 100 billion stars</a:t>
            </a:r>
            <a:endParaRPr lang="en-US" altLang="en-US" sz="2400"/>
          </a:p>
        </p:txBody>
      </p:sp>
      <p:sp>
        <p:nvSpPr>
          <p:cNvPr id="52231" name="Text Box 6">
            <a:extLst>
              <a:ext uri="{FF2B5EF4-FFF2-40B4-BE49-F238E27FC236}">
                <a16:creationId xmlns:a16="http://schemas.microsoft.com/office/drawing/2014/main" id="{978EA64E-F84A-2843-9D99-D434B1FE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5867400"/>
            <a:ext cx="629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Everything we see in the sky is part of our Galaxy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- except other galaxies</a:t>
            </a:r>
            <a:r>
              <a:rPr lang="en-US" altLang="en-US" sz="2400"/>
              <a:t> </a:t>
            </a:r>
            <a:r>
              <a:rPr lang="en-US" altLang="en-US" sz="1400"/>
              <a:t>(</a:t>
            </a:r>
            <a:r>
              <a:rPr lang="en-US" altLang="en-US" sz="1400">
                <a:solidFill>
                  <a:srgbClr val="FF3300"/>
                </a:solidFill>
              </a:rPr>
              <a:t>(spirals or not)</a:t>
            </a:r>
            <a:endParaRPr lang="en-US" altLang="en-US" sz="2400"/>
          </a:p>
        </p:txBody>
      </p:sp>
      <p:sp>
        <p:nvSpPr>
          <p:cNvPr id="52232" name="Line 7">
            <a:extLst>
              <a:ext uri="{FF2B5EF4-FFF2-40B4-BE49-F238E27FC236}">
                <a16:creationId xmlns:a16="http://schemas.microsoft.com/office/drawing/2014/main" id="{5B6B481B-C701-5641-9940-1B5A89A07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1000"/>
            <a:ext cx="28956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8">
            <a:extLst>
              <a:ext uri="{FF2B5EF4-FFF2-40B4-BE49-F238E27FC236}">
                <a16:creationId xmlns:a16="http://schemas.microsoft.com/office/drawing/2014/main" id="{F40FBEFD-1EF7-4640-9F44-518E18D6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981200"/>
            <a:ext cx="10668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9">
            <a:extLst>
              <a:ext uri="{FF2B5EF4-FFF2-40B4-BE49-F238E27FC236}">
                <a16:creationId xmlns:a16="http://schemas.microsoft.com/office/drawing/2014/main" id="{1A4DF039-7CDB-6147-85C8-8E2E8BCEB0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981200"/>
            <a:ext cx="2514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0">
            <a:extLst>
              <a:ext uri="{FF2B5EF4-FFF2-40B4-BE49-F238E27FC236}">
                <a16:creationId xmlns:a16="http://schemas.microsoft.com/office/drawing/2014/main" id="{29EFA93D-29E0-DD42-8389-D012FE8F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752600"/>
            <a:ext cx="322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3300"/>
                </a:solidFill>
              </a:rPr>
              <a:t>You are here: Sun and the Solar System</a:t>
            </a: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2A28EA-6044-144C-96A1-5B9FF426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22098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634DD592-5098-EE43-B34B-3859EA9E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1EE4BD6B-B8E0-4040-8B0A-51AA1009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BAB044F2-6561-EC41-B5AA-672AA3A20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DDDE9D4D-91A0-8B48-8ABA-A6A075C1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4B2F41E9-80A6-C944-88ED-4BC4C625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74788"/>
            <a:ext cx="66548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following, observed in the sky, may possibly not belong to our Galaxy?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An open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globular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planetary nebula.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field star.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None of these.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C0A8A4EF-219B-8A49-B50D-30C0E8F5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AC70692B-A822-1E4C-AE25-25CD332C2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3ABCEBB9-3B27-574D-A865-F7066A80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7327AB6C-D97F-1B46-A74C-4F08593B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382147F2-7764-AF40-BCBF-3FE046F5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2951B10B-4625-3449-9291-46151F46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22156769-BD4E-8D4B-938D-23D636C9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8B5902E-F98C-1D43-BFE3-0E82E2FB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6E4CA656-BC8F-8045-952E-3E5A2BBC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CF601C7F-E208-8E49-AEC1-6469170F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F89452C2-C75D-5C47-8E47-BBC412D9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9F656D97-DE73-EF4D-AF9B-472F0B18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AE7EA039-514F-0E41-8116-D78D8FF3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28360152-954E-F947-9A59-2DC8AC4F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BE85D24A-2C40-0042-B793-34642D29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A7F7AE16-53E5-AA45-869B-C2D6A061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953D9649-1B8C-F540-AF2F-BA5940BD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D14363C3-9FB5-2740-A25D-21F68C24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ED87FC16-045A-5941-A611-C080CFED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F86BBD72-9C9C-044B-A6EC-FE2C4E25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2F9C063-122E-1B41-8BFD-21D6EBEA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A25C181A-0FEF-6540-96DB-849F77B1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257AB288-0601-0D4F-A32D-332A0CF0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FAEDC4CE-BC13-7A4D-B3F7-8D7FB7B0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696AA274-EE1D-EB42-968E-17E7ADE7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FFFF2038-E1A3-6349-A530-A445A906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0531BF20-C6DF-B64D-B14E-C3101EC9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D3B169AC-6D14-FC46-B83D-D7DD93C5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CC178F43-71FC-724A-B4B4-0759B17E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90DC4A57-A497-5A45-B9A4-B7970676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A9F64772-66AE-2F49-8DE6-AB722CA4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931990F-92B7-5E48-A14D-791789A3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EDC9CEB-264B-2A4D-91F1-D1751C74B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AEE0B164-4968-2B4C-953E-84DD5031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167C90B-F26C-5B4D-921F-8FA20A46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6629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instrument do you need to ‘see’ the spiral arms of the Andromeda Galaxy?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None: only your eyes.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pair of binoculars suffice.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An amateur telescope at least.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very large, professional size telescope.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 camera on a telescope.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185EE3AD-06A5-9F4B-997D-4FE367A2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0A8F72A-F563-7B45-BD41-11B130FE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9493B014-4645-354B-962D-E321CFD6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F3AAB3E-79DE-364F-A57D-6AF43169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83C5A3D3-D36D-B840-8F93-B59250D8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B150DD48-4111-4C40-A845-4A52227F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BCC5C494-CFB1-A74E-AD7E-7E7BB192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38776B1E-EA3D-2140-A584-71EAD225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8F771071-BCF3-AD45-B1C0-722EABA0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1CAC57E4-8838-7849-A62F-448F33C0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5533B078-08B7-FE4F-9163-B4DF4ED8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7FB9DE44-F9FD-BF43-B9EA-D2F9F332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F09BC3B3-F2C9-BB49-93E7-690F5A1C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705FAEA2-E035-1E47-8769-E742E52C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2A5E1443-314A-0444-8AD9-17DDFB2B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44A7095C-4D20-1747-8C36-2EA154E98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1FCC4C6F-8F0C-4748-AC9E-976B25FB3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EDD8EF05-CB6A-5B4A-B76C-3CCCAA69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BDDC36D-53BB-FD46-873D-3D82A79A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4C7BC144-4192-6A41-96A2-1EE7A6B2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4246A5E-F432-DF41-9C00-DFBAB465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103045C8-0137-094B-A40D-1AD755DE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E1A2B488-B4BA-AE4A-B295-680A164F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DE96DC17-239A-FC4E-B975-C6B50043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E0C6F1B-45E8-4449-A918-DE3E3B66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CC317C4A-AA57-3940-82FD-0F553DCB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5886E9ED-14FC-EA4A-98AB-207DF6CB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CDF6C085-95CA-294A-AD81-22CE7844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832F3B9C-E90C-224E-A0FD-6588E3DF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29AE357E-172B-A54D-8AB7-ABC8E443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5234405-54E8-D643-BF38-E61F0B0D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Exercises: recognize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677F56-4D6A-E04A-BD93-3364204B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deep-sky objects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6E420EA-9DD9-ED42-8B1C-0D0FA7E69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09800"/>
            <a:ext cx="83550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You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FFFF00"/>
                </a:solidFill>
              </a:rPr>
              <a:t>ll need to answer: </a:t>
            </a:r>
            <a:r>
              <a:rPr lang="en-US" altLang="ja-JP" sz="2400" i="1">
                <a:solidFill>
                  <a:srgbClr val="FF8AD8"/>
                </a:solidFill>
              </a:rPr>
              <a:t>which</a:t>
            </a:r>
            <a:r>
              <a:rPr lang="en-US" altLang="ja-JP" sz="2400">
                <a:solidFill>
                  <a:srgbClr val="FFFF00"/>
                </a:solidFill>
              </a:rPr>
              <a:t> of these five types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of deep-sky objects we are looking at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 i="1">
                <a:solidFill>
                  <a:srgbClr val="FF8AD8"/>
                </a:solidFill>
              </a:rPr>
              <a:t>how we know</a:t>
            </a:r>
            <a:r>
              <a:rPr lang="en-US" altLang="en-US" sz="2400">
                <a:solidFill>
                  <a:srgbClr val="FF8AD8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and </a:t>
            </a:r>
            <a:r>
              <a:rPr lang="en-US" altLang="en-US" sz="2400" i="1">
                <a:solidFill>
                  <a:srgbClr val="FF8AD8"/>
                </a:solidFill>
              </a:rPr>
              <a:t>what it is</a:t>
            </a:r>
            <a:r>
              <a:rPr lang="en-US" altLang="en-US" sz="2400">
                <a:solidFill>
                  <a:srgbClr val="FFFF00"/>
                </a:solidFill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open cluster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globular cluster</a:t>
            </a: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galaxy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planetary nebula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diffuse nebula: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	reflection nebula, HII region, dust cloud, or a combination 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>
            <a:extLst>
              <a:ext uri="{FF2B5EF4-FFF2-40B4-BE49-F238E27FC236}">
                <a16:creationId xmlns:a16="http://schemas.microsoft.com/office/drawing/2014/main" id="{2486A6DD-0A81-8447-9BEB-CE952711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7587" name="Rectangle 15">
            <a:extLst>
              <a:ext uri="{FF2B5EF4-FFF2-40B4-BE49-F238E27FC236}">
                <a16:creationId xmlns:a16="http://schemas.microsoft.com/office/drawing/2014/main" id="{9E211436-2757-6841-8D8C-BB4943D3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588" name="Rectangle 14">
            <a:extLst>
              <a:ext uri="{FF2B5EF4-FFF2-40B4-BE49-F238E27FC236}">
                <a16:creationId xmlns:a16="http://schemas.microsoft.com/office/drawing/2014/main" id="{BBF74D49-51CE-B340-8A20-47CB0AB1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30CFCA0-8094-7D4A-86EC-5B4D13375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1</a:t>
            </a:r>
          </a:p>
        </p:txBody>
      </p:sp>
      <p:pic>
        <p:nvPicPr>
          <p:cNvPr id="67590" name="Picture 5">
            <a:extLst>
              <a:ext uri="{FF2B5EF4-FFF2-40B4-BE49-F238E27FC236}">
                <a16:creationId xmlns:a16="http://schemas.microsoft.com/office/drawing/2014/main" id="{8DFE8D67-EE1C-014C-9A7F-D09732B1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870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>
            <a:extLst>
              <a:ext uri="{FF2B5EF4-FFF2-40B4-BE49-F238E27FC236}">
                <a16:creationId xmlns:a16="http://schemas.microsoft.com/office/drawing/2014/main" id="{11F78B66-D0FE-7248-9CF5-C743BF87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2562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Supernova remnant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67592" name="Picture 7" descr="M15">
            <a:extLst>
              <a:ext uri="{FF2B5EF4-FFF2-40B4-BE49-F238E27FC236}">
                <a16:creationId xmlns:a16="http://schemas.microsoft.com/office/drawing/2014/main" id="{33EDACBB-D535-934D-B0AA-7A07723A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Bubble">
            <a:extLst>
              <a:ext uri="{FF2B5EF4-FFF2-40B4-BE49-F238E27FC236}">
                <a16:creationId xmlns:a16="http://schemas.microsoft.com/office/drawing/2014/main" id="{DD1D31BB-95CF-E14F-B144-8E4A737D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013"/>
            <a:ext cx="3048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>
            <a:extLst>
              <a:ext uri="{FF2B5EF4-FFF2-40B4-BE49-F238E27FC236}">
                <a16:creationId xmlns:a16="http://schemas.microsoft.com/office/drawing/2014/main" id="{B2356C74-9071-A048-A251-34736BB1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47386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Looks like result of explosion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D9A4E24F-C9A6-C049-9454-1E573B27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8844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A star blew up</a:t>
            </a:r>
          </a:p>
        </p:txBody>
      </p:sp>
      <p:sp>
        <p:nvSpPr>
          <p:cNvPr id="67596" name="Rectangle 17">
            <a:extLst>
              <a:ext uri="{FF2B5EF4-FFF2-40B4-BE49-F238E27FC236}">
                <a16:creationId xmlns:a16="http://schemas.microsoft.com/office/drawing/2014/main" id="{10A22CDB-9097-534F-AE37-1FD7AC52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7597" name="Rectangle 18">
            <a:extLst>
              <a:ext uri="{FF2B5EF4-FFF2-40B4-BE49-F238E27FC236}">
                <a16:creationId xmlns:a16="http://schemas.microsoft.com/office/drawing/2014/main" id="{E239EDFB-4976-FF46-83F2-62AB08F9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598" name="Rectangle 19">
            <a:extLst>
              <a:ext uri="{FF2B5EF4-FFF2-40B4-BE49-F238E27FC236}">
                <a16:creationId xmlns:a16="http://schemas.microsoft.com/office/drawing/2014/main" id="{75AE8456-D8B0-EA49-8978-230DB0AD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BBF9823A-F2CC-BF41-98E5-01F43E75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21558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Globular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7" name="Rectangle 21">
            <a:extLst>
              <a:ext uri="{FF2B5EF4-FFF2-40B4-BE49-F238E27FC236}">
                <a16:creationId xmlns:a16="http://schemas.microsoft.com/office/drawing/2014/main" id="{C1FB8C37-44EF-1544-A9DB-F6908321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43989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stars in sphere shape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2E17C08E-0C97-3642-837E-C2765624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506253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Cluster of &gt; 100,000 stars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the Galaxy</a:t>
            </a:r>
          </a:p>
        </p:txBody>
      </p:sp>
      <p:sp>
        <p:nvSpPr>
          <p:cNvPr id="67602" name="Rectangle 23">
            <a:extLst>
              <a:ext uri="{FF2B5EF4-FFF2-40B4-BE49-F238E27FC236}">
                <a16:creationId xmlns:a16="http://schemas.microsoft.com/office/drawing/2014/main" id="{1C26AB0F-56F2-524D-A705-413D6C10B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1722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67603" name="Rectangle 24">
            <a:extLst>
              <a:ext uri="{FF2B5EF4-FFF2-40B4-BE49-F238E27FC236}">
                <a16:creationId xmlns:a16="http://schemas.microsoft.com/office/drawing/2014/main" id="{7A77D8CC-41FE-CD49-9D19-0A128837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604" name="Rectangle 25">
            <a:extLst>
              <a:ext uri="{FF2B5EF4-FFF2-40B4-BE49-F238E27FC236}">
                <a16:creationId xmlns:a16="http://schemas.microsoft.com/office/drawing/2014/main" id="{CAE09271-4425-9B40-B85A-A1CD0BC7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62" name="Rectangle 26">
            <a:extLst>
              <a:ext uri="{FF2B5EF4-FFF2-40B4-BE49-F238E27FC236}">
                <a16:creationId xmlns:a16="http://schemas.microsoft.com/office/drawing/2014/main" id="{6576ECCB-20C8-7F4F-80F9-C6D859BC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33401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 (HII zone)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63" name="Rectangle 27">
            <a:extLst>
              <a:ext uri="{FF2B5EF4-FFF2-40B4-BE49-F238E27FC236}">
                <a16:creationId xmlns:a16="http://schemas.microsoft.com/office/drawing/2014/main" id="{CA34519F-CFF7-B94B-B0EA-C12B924F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5410200"/>
            <a:ext cx="4891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Glowing gas illuminated by blue stars </a:t>
            </a:r>
          </a:p>
        </p:txBody>
      </p:sp>
      <p:sp>
        <p:nvSpPr>
          <p:cNvPr id="65564" name="Rectangle 28">
            <a:extLst>
              <a:ext uri="{FF2B5EF4-FFF2-40B4-BE49-F238E27FC236}">
                <a16:creationId xmlns:a16="http://schemas.microsoft.com/office/drawing/2014/main" id="{8119A1FA-2655-C943-AD66-DA637886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448468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Hot interstellar hydrogen gas cloud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 surrounds young hot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 autoUpdateAnimBg="0"/>
      <p:bldP spid="65548" grpId="0" animBg="1"/>
      <p:bldP spid="65549" grpId="0" animBg="1"/>
      <p:bldP spid="65556" grpId="0" animBg="1" autoUpdateAnimBg="0"/>
      <p:bldP spid="65557" grpId="0" animBg="1"/>
      <p:bldP spid="65558" grpId="0" animBg="1"/>
      <p:bldP spid="65562" grpId="0" animBg="1" autoUpdateAnimBg="0"/>
      <p:bldP spid="65563" grpId="0" animBg="1"/>
      <p:bldP spid="6556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2202</TotalTime>
  <Words>1120</Words>
  <Application>Microsoft Macintosh PowerPoint</Application>
  <PresentationFormat>On-screen Show (4:3)</PresentationFormat>
  <Paragraphs>271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</vt:lpstr>
      <vt:lpstr>Blank Presentation</vt:lpstr>
      <vt:lpstr>Setup:</vt:lpstr>
      <vt:lpstr>What is in the sky? – the cheat sheet</vt:lpstr>
      <vt:lpstr>M 31 – the  Andromeda galaxy</vt:lpstr>
      <vt:lpstr>All is part of the Galaxy</vt:lpstr>
      <vt:lpstr>Questions coming …</vt:lpstr>
      <vt:lpstr>Question 4</vt:lpstr>
      <vt:lpstr>Question 5</vt:lpstr>
      <vt:lpstr>Exercises: recognize</vt:lpstr>
      <vt:lpstr>Exercise 1</vt:lpstr>
      <vt:lpstr>Exercise 2</vt:lpstr>
      <vt:lpstr>Exercise 3</vt:lpstr>
      <vt:lpstr>Exercise 4</vt:lpstr>
      <vt:lpstr>Exercise 5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427</cp:revision>
  <dcterms:created xsi:type="dcterms:W3CDTF">2003-01-08T03:11:45Z</dcterms:created>
  <dcterms:modified xsi:type="dcterms:W3CDTF">2025-09-09T03:37:04Z</dcterms:modified>
</cp:coreProperties>
</file>