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90" r:id="rId2"/>
    <p:sldId id="280" r:id="rId3"/>
    <p:sldId id="327" r:id="rId4"/>
    <p:sldId id="313" r:id="rId5"/>
    <p:sldId id="314" r:id="rId6"/>
    <p:sldId id="331" r:id="rId7"/>
    <p:sldId id="292" r:id="rId8"/>
    <p:sldId id="294" r:id="rId9"/>
    <p:sldId id="592" r:id="rId10"/>
    <p:sldId id="329" r:id="rId11"/>
    <p:sldId id="330" r:id="rId12"/>
    <p:sldId id="282" r:id="rId13"/>
    <p:sldId id="283" r:id="rId14"/>
    <p:sldId id="591" r:id="rId15"/>
    <p:sldId id="332" r:id="rId16"/>
    <p:sldId id="333" r:id="rId17"/>
    <p:sldId id="281" r:id="rId18"/>
    <p:sldId id="303" r:id="rId19"/>
    <p:sldId id="284" r:id="rId20"/>
    <p:sldId id="298" r:id="rId21"/>
    <p:sldId id="391" r:id="rId22"/>
    <p:sldId id="392" r:id="rId23"/>
    <p:sldId id="393" r:id="rId24"/>
    <p:sldId id="299" r:id="rId25"/>
    <p:sldId id="34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5"/>
    <p:restoredTop sz="97847"/>
  </p:normalViewPr>
  <p:slideViewPr>
    <p:cSldViewPr>
      <p:cViewPr varScale="1">
        <p:scale>
          <a:sx n="198" d="100"/>
          <a:sy n="198" d="100"/>
        </p:scale>
        <p:origin x="208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A1C16A-F3C0-D244-AFDE-39A98ECE2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64EBC-0E57-6A49-9637-897786164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60EFCF8-E533-1642-B292-2A393803D99F}" type="datetimeFigureOut">
              <a:rPr lang="en-US"/>
              <a:pPr>
                <a:defRPr/>
              </a:pPr>
              <a:t>9/3/25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96E75-D676-3146-AFED-E15703881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03C47-A75B-B141-B772-AFBB8C111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B97099-B601-9F45-B348-9F6BE6DA3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8E72C2-4B82-BA4B-82D6-8BDE7BC621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DC070F-54D2-DB4F-BCA2-4D8B5A6113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605776C-8030-2E44-86E4-B96D06CAA3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EFA1453-7C0F-4849-B8DA-926444B83B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4F4363-A53B-7E41-A414-22D29BF30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2AE028F-EFAC-BC42-B4E6-69A088C94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B33AF2-29AC-3343-BD72-D998D7D50B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13FFC72-02AF-3941-8752-64D70CDE8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D745F3C-A422-F844-B3C5-AAC29EAC0E7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CCACA65F-2AB7-0B46-BBEE-73D9A5E68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3471DCCD-7550-6246-B76F-9AD0B3EA6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8D20F64-B28C-8F48-B7D8-9A27843B9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39BA3F6-4788-6F4D-BB03-B45AFEB0F55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429426EE-9A3E-0B4F-A06F-586672643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86723FA4-C51D-E24E-849C-8255C60D4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B662133-570C-2A4E-8F56-8F8ADBFAE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417D2EF-4BB8-EE4B-8F9F-5C10FC7A618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03592FC-9371-634F-96FE-6745338E2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998673E-1543-334A-973F-E319DA71F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927F2E0-A660-6F47-AD4A-DF0D87424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5D8F227-DA42-C147-A26F-188D2048829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AEF411A-CBB1-3640-AD88-A663A06DB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B4E45AB-0B7D-AD43-9AF9-741F2B5C2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D919403-4998-2C48-8912-A828CCF3B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5F345E-3011-2242-A7E0-8BFD8A00360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7DA82B8-BC95-A94E-B98C-9145BBFDF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AC196E4-4B5D-7F42-9D58-CECFD03EB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73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3C6DA05-0816-D740-9E69-061DED903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5354F7C-42C8-5F45-842E-278192BA814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BC696D6-2ABA-8544-87C5-A0979FF55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2C637598-2028-1E47-8469-1C0FA93C6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7DBB183-017F-ED49-8A58-776B6873C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5B0D6B2-7055-9F46-9805-2D82ED94CCD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44DC487E-0C70-B648-BDA7-544185883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50E2E8D4-5C21-9844-A53B-3D406A73B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D6EAFDA-73D6-BF4C-B6DB-3AEF1DDB7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D9977C8-E82F-1D45-8F25-232C99D7BBA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B77CEE6-2B7C-D04F-88CB-505218E4B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76B9EC5-7DF0-3049-83FE-41E5BED8D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76695A7-1F0F-7B4D-B7DB-93888F870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A6A2CBB-C24E-D24E-A110-543F44EEE49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384E3BF-99EB-DA4C-8480-A9A6FD94E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3C27911-CCF4-6A4C-BE97-1A0A8C450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B9018EB3-132C-F742-9BD3-4DE74A3C3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6146F50-45BF-DD43-8DE9-F8F476A2E41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C57B91E-914C-784B-9A55-6340EE583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69D94E2-6F3C-E043-BFE4-1635A1390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B80EBDB-19D6-2241-AA43-738601D24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7C2B86D-A7FF-FF47-B08A-C6AA125FF9D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F7D1DE2-8CEA-5448-B8FB-4B40FC2FD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6414D68-5366-8B4A-BBDD-4CC1DAE65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3D4959AD-3DEE-F74F-A064-A0A2ECE34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7555946-A5D3-9B4A-B971-954CBE18737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69358A7-A23E-BB4E-8AF9-D80918B43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16EA18C-EE71-EE4B-902C-51FC2BF08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730AC9E-4D4B-654B-A785-E78D1B263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A871A1F-4364-224A-9032-B6984B744D74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BC53747-F50F-164A-93A2-6528A8ACD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3ADB947-41E5-3342-B859-39B4F9688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783C374-1A81-D942-9451-5E0800EF1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9B71F82-7639-3940-8A17-2C6EED2FA438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84548F60-7BD0-DA47-8BA4-1A056DC9C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56BBF493-6549-C141-A195-0854C86C0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210E8628-2F4A-D04D-845B-927C20606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1548A86-4500-5843-8189-C20EC28605E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F6A2DCA5-A4B6-174B-9044-1CA9FB6CC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905E937A-3387-D64A-8946-71DDA2162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921824C-A11F-D246-852D-F3134A2E0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E71E39D-1EC7-7B45-8877-0D80CCE8ED0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6BDD9C0-001F-2640-BAB9-09548A503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8DD6E67-4D46-F841-B36E-E5ADCA5B3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D8107FAD-AB0A-814E-A9C9-AAA36784E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489AF24-1F36-1443-A2EF-5F4428A5C353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3490" name="Rectangle 1026">
            <a:extLst>
              <a:ext uri="{FF2B5EF4-FFF2-40B4-BE49-F238E27FC236}">
                <a16:creationId xmlns:a16="http://schemas.microsoft.com/office/drawing/2014/main" id="{A935F7DB-2FC0-FA4C-8897-A2704DF7A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1FA1EDBC-97ED-D441-A69A-80C25E0E6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D919403-4998-2C48-8912-A828CCF3B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5F345E-3011-2242-A7E0-8BFD8A00360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7DA82B8-BC95-A94E-B98C-9145BBFDF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AC196E4-4B5D-7F42-9D58-CECFD03EB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E71B6C6C-3F09-E146-87AD-6F4F5D9FF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75BB559-9005-E948-BCEE-01D15929810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DFDF7EE-6740-7746-8485-05C31D8D0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35E8579-E661-B44A-8E2F-569A27E52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BC7EF5C0-103A-834C-A785-9D8BABAC3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9286952-C1F1-5B4F-886D-0119A1C7711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A0624C5D-A063-2446-91DB-CA82F2787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F96BEE0D-CCE0-6D46-804B-25B1BE0F8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EE680271-EFDF-4042-BB44-04E010674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F170135-23DF-5840-8B77-B0EBF8266D3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5D61074C-B8F9-C84E-BA54-11A1BE705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AF5D0E41-3DB4-E245-B412-1A60EC973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8331FB9C-AB4F-6D42-BC31-B63155BED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03A90F2-A2B4-4A41-903D-9F9151E1B76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CD444B4-8F45-FB4B-9349-FFD732771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9BB1924-E9AE-584C-83B1-15252AC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2F042C98-E30F-6A4E-B98A-08F65611A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C10515C-4ABD-174A-9CE8-B5F3D25A0D5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C35B6A1-4332-0541-82BE-FA54685B5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FA65B8D-FAD9-3746-AA6A-59E3AC639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D919403-4998-2C48-8912-A828CCF3B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5F345E-3011-2242-A7E0-8BFD8A00360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7DA82B8-BC95-A94E-B98C-9145BBFDF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AC196E4-4B5D-7F42-9D58-CECFD03EB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2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89552-AE21-A84C-8267-2582058C3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86121-D1A2-E447-8413-D0390183A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AD3AF-770D-BC47-A503-93EF283A7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0DE4A-7273-CA44-82AA-4C8BCA600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F37C4-A81D-6F4D-ACC6-D6A04FA0A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BC067-63C5-AF45-804D-B3D164124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2218C4-DFAB-844F-83FB-D77E8C42C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A253-02F8-AF4E-81D5-FB06D24B4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97DD2-177B-1847-B131-886383CD8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5BBFDB-48D5-C246-987A-1329CD90E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CFC58-5306-D745-AB28-3B61CF38D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8649A-FB96-3C48-8E42-DE6A0C73E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73889-DE1D-1341-AD6B-7C7A5E62A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89CDB-3DDC-534B-8C62-BEA8C7E83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D1D42-B812-5742-8014-797BD6153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EAE69-5835-EC4F-B711-FC869D994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00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C25659-4D75-2244-8A69-A5B746D4E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6430B-70AD-6440-A1AB-A5A0B681D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5D375-3FB3-B347-9FE0-7DD7FCD27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8D41-7352-A844-8CF5-67C1E2AD0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6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71678-C066-2E42-B1E2-B2CA67C1C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DF0B3-5395-2343-8314-4B60EEC7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50D6F-F866-0042-9F30-68B5A9316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31F2-5845-D84B-AEEE-28C21FC8A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458E7E-6C80-E649-A057-54514BA3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55D185-96D4-3947-ABA2-C610F1689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AA922A-3071-2A49-8170-9236877B0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A41C2-5705-6946-81B9-5088006AE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23109B-9693-2D4D-8593-686293365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DC0E26-F0D5-7247-9F6D-33A9A88FA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05BE46-A3E7-8E4B-B308-C4BD015A3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C882F-28A0-0F48-997E-EB16C3591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216BCD-97A0-3B4F-A626-44069E6D0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DF709A-2C5B-DC4C-B065-64932E91E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951FEA-0C70-6345-8002-641241403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47D8D-3943-B54B-A722-0D6E86E44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EFCA7-D358-F04A-A042-98285B8E3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D20F8-F118-F34C-AB73-7560EDF5F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75ACB-395D-E54E-A72A-44CFE020B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23CA6-F860-7941-B9F3-6D6B9EC5A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6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0C85F-C2CA-B44A-8DE7-4293B91BF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F5F46F-4629-CD43-9CDA-30CF97424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8EAD9-2966-9C43-9428-57F3C995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AB92B-CC0E-9841-B234-6FCED3F48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84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97D491-4100-0D4E-BC2C-BB46D6AE7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2178B7-530B-E74C-B95D-4D0C98AAE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F1C0F-36E5-E143-853D-F412F04AA3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C2F573-FB26-DD4A-BB64-671AFBDDE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E822B4-A82E-CB47-B227-FB4A953CE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F8AD2-F7C5-BC43-83D6-9AA051CC3C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Box 1">
            <a:extLst>
              <a:ext uri="{FF2B5EF4-FFF2-40B4-BE49-F238E27FC236}">
                <a16:creationId xmlns:a16="http://schemas.microsoft.com/office/drawing/2014/main" id="{61912578-328B-3346-BDD1-718C53F4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2667164"/>
            <a:ext cx="4176568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Don’t forget:  you’ll need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 new scantron for class next Wednesday!</a:t>
            </a:r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19" y="5291021"/>
            <a:ext cx="4984750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</a:t>
            </a:r>
            <a:r>
              <a:rPr lang="en-US" altLang="en-US" sz="2000" i="1" dirty="0"/>
              <a:t>, The Universe,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 – 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(skip the math)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71D4486-019C-1046-8C8E-88238C6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34" y="4312183"/>
            <a:ext cx="2766865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Labs are 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No class on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258BBC4C-28E2-D647-B8C5-2B4E83A7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C171A4ED-D05B-C344-844A-8DD9F38E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85828FB3-3D50-974A-B2B1-E37602F9B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493AC9E7-FCDB-604A-AB99-4C8DD1E9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2504BCE4-4A1C-A04A-B96A-A8A30F5A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239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is </a:t>
            </a:r>
            <a:r>
              <a:rPr lang="en-US" altLang="en-US" sz="2400" b="1" i="1" u="sng" dirty="0">
                <a:solidFill>
                  <a:schemeClr val="accent2"/>
                </a:solidFill>
              </a:rPr>
              <a:t>not</a:t>
            </a:r>
            <a:r>
              <a:rPr lang="en-US" altLang="en-US" sz="2400" b="1" dirty="0">
                <a:solidFill>
                  <a:schemeClr val="accent2"/>
                </a:solidFill>
              </a:rPr>
              <a:t> a deep-sky object?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star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 </a:t>
            </a:r>
            <a:r>
              <a:rPr lang="en-US" altLang="en-US" sz="2400" b="1" dirty="0">
                <a:solidFill>
                  <a:srgbClr val="FF0000"/>
                </a:solidFill>
              </a:rPr>
              <a:t>A very dim star.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planetary nebula.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supernova remnant.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601DDEB7-E12A-0A43-829C-781FFF3C4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F40269EF-59F2-6041-AB1B-7EC2DE09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26048E9C-A5F7-5042-B507-060634BEF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AA56B77B-4E39-6848-9CC3-0D5C48DA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929847B1-E00F-7749-B7F4-BE6C3EBE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603A4D9E-5BBA-CF44-8D8D-E9A0C0AD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AD3EBF14-9F19-464D-A3B5-12484DE7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12D0A00-6698-EE4D-8FA7-4E74EF17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944F306A-D073-0B41-91A6-4D0ED9EF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A1FA9D6D-83CC-6F46-A648-AAD7225BF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E2E4F49A-39FE-DD43-AAD2-2CA2AFBE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CF36D53D-E0DA-504A-A652-5F419DEFA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1F7D62A5-BB69-8647-AD04-5E6D2118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AE45EF79-7657-E24C-BC37-5B4C674EC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B4DBE7B6-DDB4-DE43-8DD3-43FA2E8A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C5C0CC7E-BDD8-B54B-A43A-6F86EA84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8A7BCEE4-9D17-F041-BDD1-A4F20DC10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C36C1177-9F0A-A947-805B-9373ED8E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E576D204-1EE8-B54B-9707-82B109007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BE66BC6A-BEB9-FF47-A88F-5520F5E9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5ADF19A0-40A4-1F40-8863-34970AA92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B7EB24E9-1DF8-7D43-9006-08912BEF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7BE59B0A-B61E-8E48-99AF-DAF3EDBC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5FD1337A-EC0B-FA4C-97AB-54DB4540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9D92F6C8-4310-F342-A920-29D471C69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2E89887C-F269-4E4A-B8EB-E2B90FC03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2C4BC26B-D378-CC46-8307-827B0C9F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30C64860-3193-3042-90C0-2C98DF1F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3F0B7DC0-A107-E441-B263-B96630E4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BD38237C-27C2-624B-B2C6-9DCCE248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F35319E1-BF2E-2542-8449-79C39F28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3D4F3530-3DB7-ED46-864E-F7192687B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012FE967-A682-5249-B626-28FBDCDCD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B028282C-A013-5C40-BFCB-ADE1B3820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64916858-7114-7F4C-B4B0-276B5922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565275"/>
            <a:ext cx="5181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Messier catalog is a list of what?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Deep sky objects.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Comets.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Nebulae.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Star clusters.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79BCFB1E-0F30-3B49-BD64-0C07F632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DE33085F-2BCC-254F-858C-3C982D49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7E073703-4D11-DA46-A584-75F786CE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BEE9C9C5-BA63-8041-BB34-6A42B32C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83FBBF28-502A-D84D-8D34-ADE0AC4C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A31FE0B7-CC65-934F-9D35-53E42C43C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97CA801D-62F2-D442-AF1A-AD895277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EA4B18DD-B976-CD40-BD87-D91F15A8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F5ECF29C-03B1-A34D-A798-962790E9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FAF95CD3-29E5-DA42-8F10-12859EB3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418F7E4F-C651-B748-9328-FCC5B63C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6890FB8A-298B-464D-BBC3-114A7C6BD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75A92180-D5FF-0C41-9038-C2517A196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5EF8B2F9-8EC7-D24F-BC7F-669D2AAE0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47267953-C4EF-634F-AA85-59771A38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D3ADA7AF-4043-5A4A-9A19-590C56CA9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CF067EEB-1FA5-434D-82BD-8FA735EF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16F0284F-16F5-E247-86E2-B0B07199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5ADD2981-EB14-6A44-9ED0-95048460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1B816C31-7A01-D140-B054-718443BF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3518B609-BACD-294F-B321-19DA04011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524B4EF4-F965-D442-B1BF-5EC26FB7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74F1EA52-1974-1149-B25F-CBE34DE3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EE3E7D12-3FFD-F54F-8FA1-A5108F018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82064C02-D75C-954C-9390-DA06536A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54C38D7A-8C94-E34C-A0F3-50E64116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8462A596-9515-FD4E-842C-4DB23DE6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AC2AE92F-A1EE-BD48-929B-CDE71F37A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2CDBD6BF-B7E6-224E-811E-407723676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2793EA8-C3E1-CD47-8B43-B9392C8BF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M45 the Pleiades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Seven Sisters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3C2D0BB1-AD67-E342-B275-4B4276DC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062DA9B-D0F1-0643-A58E-F8324155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55725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CB025308-6783-0B41-BA2F-6B737E61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209800"/>
            <a:ext cx="264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 (5 hours)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851010A4-6F57-C44F-9A59-245EAE6F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09600"/>
            <a:ext cx="3886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star cluster</a:t>
            </a:r>
            <a:endParaRPr lang="en-US" altLang="en-US" sz="2400">
              <a:solidFill>
                <a:srgbClr val="66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66FFFF"/>
                </a:solidFill>
              </a:rPr>
              <a:t>(notice the unusual reflection from dust)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A14D3B21-078C-0840-A8AB-47533A82F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8" name="Picture 8">
            <a:extLst>
              <a:ext uri="{FF2B5EF4-FFF2-40B4-BE49-F238E27FC236}">
                <a16:creationId xmlns:a16="http://schemas.microsoft.com/office/drawing/2014/main" id="{0D99DB90-26F5-0E40-8274-1485E048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>
            <a:extLst>
              <a:ext uri="{FF2B5EF4-FFF2-40B4-BE49-F238E27FC236}">
                <a16:creationId xmlns:a16="http://schemas.microsoft.com/office/drawing/2014/main" id="{533F2913-4A02-8241-9F42-F06903E3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489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>
            <a:extLst>
              <a:ext uri="{FF2B5EF4-FFF2-40B4-BE49-F238E27FC236}">
                <a16:creationId xmlns:a16="http://schemas.microsoft.com/office/drawing/2014/main" id="{2A18D5CC-D090-5444-86EC-EB1EFC8F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25750"/>
            <a:ext cx="5638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1">
            <a:extLst>
              <a:ext uri="{FF2B5EF4-FFF2-40B4-BE49-F238E27FC236}">
                <a16:creationId xmlns:a16="http://schemas.microsoft.com/office/drawing/2014/main" id="{33AAC5FC-C037-CC40-B8FC-D8E9BAFF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539875"/>
            <a:ext cx="4001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8AD8"/>
                </a:solidFill>
              </a:rPr>
              <a:t>(young, disintegrating cluster)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572642B-ADA5-9240-A9E4-F0B637664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M13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Hercules cluster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5A583BD-B17F-2D49-8361-2259C23D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175B36A-134B-634F-991A-08570EF6E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55725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15064DC4-E155-3F45-BAB0-31FA22FB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431925"/>
            <a:ext cx="264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 (5 hours)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99102AB4-421F-9C47-809E-6F78F7D9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85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Globular star cluster</a:t>
            </a:r>
            <a:r>
              <a:rPr lang="en-US" altLang="en-US" sz="2400">
                <a:solidFill>
                  <a:srgbClr val="66FFFF"/>
                </a:solidFill>
              </a:rPr>
              <a:t> </a:t>
            </a:r>
          </a:p>
        </p:txBody>
      </p:sp>
      <p:pic>
        <p:nvPicPr>
          <p:cNvPr id="37895" name="Picture 7">
            <a:extLst>
              <a:ext uri="{FF2B5EF4-FFF2-40B4-BE49-F238E27FC236}">
                <a16:creationId xmlns:a16="http://schemas.microsoft.com/office/drawing/2014/main" id="{3579FF3D-B676-8D43-B183-CBB4780E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51054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85803EB9-F3DB-CC4B-841B-23A97E3B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9">
            <a:extLst>
              <a:ext uri="{FF2B5EF4-FFF2-40B4-BE49-F238E27FC236}">
                <a16:creationId xmlns:a16="http://schemas.microsoft.com/office/drawing/2014/main" id="{21507D9A-CE3B-7144-906D-BF60D2763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8" name="TextBox 9">
            <a:extLst>
              <a:ext uri="{FF2B5EF4-FFF2-40B4-BE49-F238E27FC236}">
                <a16:creationId xmlns:a16="http://schemas.microsoft.com/office/drawing/2014/main" id="{B2001642-E0D8-7048-B698-0CCC4728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1092200"/>
            <a:ext cx="3283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8AD8"/>
                </a:solidFill>
              </a:rPr>
              <a:t>(old, stable, rich cluster)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90DF6CE0-24AE-CF4A-A1D9-154D7ADFB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9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7AA60327-C434-A74F-B087-BEB0C614A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B00A7BFC-0C58-2748-9D1E-1570AFBC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85C6812D-A05C-DF48-AAFB-FBCC2D1BD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01D318E3-0A63-9747-9C40-414729692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B8B535E2-1FE8-3542-BD81-E0EC94C6A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600200"/>
            <a:ext cx="84582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larger </a:t>
            </a:r>
            <a:r>
              <a:rPr lang="mr-IN" altLang="en-US" sz="2400" b="1" dirty="0">
                <a:solidFill>
                  <a:schemeClr val="accent2"/>
                </a:solidFill>
              </a:rPr>
              <a:t>–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      an open cluster or a globular cluster?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Both types are the same size, about a million light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Both types are the same size, about a thousand light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 </a:t>
            </a:r>
            <a:r>
              <a:rPr lang="en-US" altLang="en-US" sz="2400" b="1" dirty="0">
                <a:solidFill>
                  <a:srgbClr val="FF0000"/>
                </a:solidFill>
              </a:rPr>
              <a:t>A globular is ~ 100 </a:t>
            </a:r>
            <a:r>
              <a:rPr lang="en-US" altLang="en-US" sz="2400" b="1" dirty="0" err="1">
                <a:solidFill>
                  <a:srgbClr val="FF0000"/>
                </a:solidFill>
              </a:rPr>
              <a:t>ly</a:t>
            </a:r>
            <a:r>
              <a:rPr lang="en-US" altLang="en-US" sz="2400" b="1" dirty="0">
                <a:solidFill>
                  <a:srgbClr val="FF0000"/>
                </a:solidFill>
              </a:rPr>
              <a:t>, an open cluster is ~ 10 </a:t>
            </a:r>
            <a:r>
              <a:rPr lang="en-US" altLang="en-US" sz="2400" b="1" dirty="0" err="1">
                <a:solidFill>
                  <a:srgbClr val="FF0000"/>
                </a:solidFill>
              </a:rPr>
              <a:t>ly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globular is ~ 10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, an open cluster is ~ 100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globular is ~ 10000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, an open cluster is ~ 10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.</a:t>
            </a:r>
            <a:endParaRPr lang="en-US" altLang="en-US" sz="2400" dirty="0"/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6ABFE8CB-B621-EF45-9A61-1AD67BF9B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B7E71113-914E-624D-AA11-D9D2950E4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8FF795B1-D9B4-1B4A-AD85-E03506A7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2D27EF29-9D80-814C-BD65-D3DBF50E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E9E75F84-8598-7340-B8F9-FAC702F0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DC1D823D-C901-8D4F-AC66-AF00920C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35B667BF-A042-6947-BACF-78DBE8721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AA0B3224-A10C-0344-8716-9F53DD0E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C95341C6-A305-6E40-9C41-0F5720F1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643D360B-05D3-174E-B464-8E075D52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6DF33BD1-86D6-E449-9BC3-B35CAD1B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482D0577-FEE6-3145-993C-825B29E2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7853E3E2-F048-634D-8967-32A17BA6C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E9E9012F-75E5-4545-8D53-8BA5AC0F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320489B0-9659-E248-A636-854919008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34C197B5-FDFF-2E40-BC8B-C50ADC589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44476AA0-744C-CE4A-AA8F-B4D6FA097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DF64DD19-B394-7241-B2A5-610F710C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33FBBCB0-A67F-374E-B131-BCFE0F25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706862E4-D1C5-364D-971B-5C0AF0D9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C3BE02E7-F88E-9843-B0FA-5729897D0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038A3C7E-B55E-5846-98FB-E3063347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AF7A6074-6BF2-104D-9419-E2656C21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A3EFBB2C-8B4B-FA4B-A60A-A9FA3A431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C24210ED-599A-544D-B7E3-8A4D9F488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06DB1AC0-3C6D-9147-96A6-9C844255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F4A3A4EE-F4E2-2C4D-AA31-137E9399E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0EE4C415-C7C6-D143-8C31-086A3482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0E69CE5A-DB60-264C-8EF5-86929C34A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0BE26FA5-36DB-9E4A-9AF0-E815C13C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8B90E006-8A4A-6E44-95BA-AFADDC68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F0501C5E-EBCE-7149-89AB-76BB0D10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B59E35E-9303-3D4F-95BB-2D327DC4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F0091F01-58F7-9844-8BCB-7C16AA332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8638710D-389C-1048-8E56-3943E283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239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young, which one is old?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Globular cluster </a:t>
            </a:r>
            <a:r>
              <a:rPr lang="mr-IN" altLang="en-US" sz="2400" b="1" dirty="0">
                <a:solidFill>
                  <a:srgbClr val="FF0000"/>
                </a:solidFill>
              </a:rPr>
              <a:t>–</a:t>
            </a:r>
            <a:r>
              <a:rPr lang="en-US" altLang="en-US" sz="2400" b="1" dirty="0">
                <a:solidFill>
                  <a:srgbClr val="FF0000"/>
                </a:solidFill>
              </a:rPr>
              <a:t> old, open cluster - young.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Globular cluster </a:t>
            </a:r>
            <a:r>
              <a:rPr lang="mr-IN" altLang="en-US" sz="2400" b="1" dirty="0"/>
              <a:t>–</a:t>
            </a:r>
            <a:r>
              <a:rPr lang="en-US" altLang="en-US" sz="2400" b="1" dirty="0"/>
              <a:t> young, open cluster - old.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Both types may be old or young.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Both types are young as stars go.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Both types are old as stars go.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901CDC65-83F9-4643-A0FB-31EF9050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9613C757-D286-7A40-AC1A-BCB0415F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38ABDC8B-D257-0E47-9FE0-E7EABEA4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27408335-7A4E-174A-A712-22659123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DE614275-8007-B04F-ACCA-C51324EEA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A0F27302-2D58-9E41-B543-D148A001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5F7286EA-2857-6340-8C27-9C715951D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9C1F665-B764-F247-91BC-E127115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27610656-B93D-2C4E-B174-0F266078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DEEAEF52-67D0-C54E-9C23-36FE534E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BCAB5E9B-22B7-804C-9B23-670F8B74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17DB216B-F4A3-2343-A180-7C3D4313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0BC28787-FB90-E44B-BA7A-2085702A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11A72E7E-F029-864D-98FF-1632F319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9D941ADA-0B94-854C-849E-27EE82EC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CA3EBD9E-3285-CD4C-8300-F6F82358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429E35D2-014D-FF49-AE5E-71537EF0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18DDE4E5-9FCD-7D45-8089-BDF0D242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BF60A5A7-959C-E14F-9D73-6618409F0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EE2CD209-CE91-D046-9E48-C58C7B43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4518FD42-4CF6-1F4E-919C-5F2C1A7D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95687609-5457-5D41-9EAC-D11E3550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4D6F6F6F-9749-9F49-B1F1-8BF534A69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AD596443-CAB2-D445-8E5C-CB7E5D6C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987630B8-2B7E-9247-9566-95AB3D048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31EC4380-2FAB-3742-BCF4-C869F85F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02084B17-53BE-FF4C-BFB9-76D460333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8D4EE681-0413-6F4B-8D1C-3B9184FE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C0055AF7-715C-5A45-8FBA-C1F7507AE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AE95F2B-7B04-5F47-9040-0283E1CC6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5626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 57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Ring Nebula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A902EAB3-D8A4-E94D-8EDD-834A6A5A0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CC5CA1C3-60BB-A74D-AE32-1EE8F1C6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AB98C933-0175-E445-B806-A2D151292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1220788"/>
            <a:ext cx="461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 planetary nebula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8AD8"/>
                </a:solidFill>
              </a:rPr>
              <a:t>(the last breath of a  dying star)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D71785C1-4D78-2347-A5DC-6594E9B0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7C1E9648-39DE-4143-B0B1-0187B254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38400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(90 minutes)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61B2E547-2811-1341-86E4-2AEBE666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4343400"/>
            <a:ext cx="15271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CC00"/>
                </a:solidFill>
              </a:rPr>
              <a:t>(Picture taken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CC00"/>
                </a:solidFill>
              </a:rPr>
              <a:t>Kennon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CC00"/>
                </a:solidFill>
              </a:rPr>
              <a:t>by two students)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pic>
        <p:nvPicPr>
          <p:cNvPr id="31753" name="Picture 10">
            <a:extLst>
              <a:ext uri="{FF2B5EF4-FFF2-40B4-BE49-F238E27FC236}">
                <a16:creationId xmlns:a16="http://schemas.microsoft.com/office/drawing/2014/main" id="{C682429A-99FD-2E46-B72D-DCC53993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0100"/>
            <a:ext cx="3600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1" descr="RingCut1">
            <a:extLst>
              <a:ext uri="{FF2B5EF4-FFF2-40B4-BE49-F238E27FC236}">
                <a16:creationId xmlns:a16="http://schemas.microsoft.com/office/drawing/2014/main" id="{B8C2FA1B-09D5-5B48-9240-55B140A48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16331" r="55446" b="12607"/>
          <a:stretch>
            <a:fillRect/>
          </a:stretch>
        </p:blipFill>
        <p:spPr bwMode="auto">
          <a:xfrm>
            <a:off x="5867400" y="1981200"/>
            <a:ext cx="327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84CFA953-FC4D-144A-B567-FE51C6602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 27 - ours</a:t>
            </a:r>
          </a:p>
        </p:txBody>
      </p:sp>
      <p:pic>
        <p:nvPicPr>
          <p:cNvPr id="33795" name="Picture 2" descr="M27Oct28">
            <a:extLst>
              <a:ext uri="{FF2B5EF4-FFF2-40B4-BE49-F238E27FC236}">
                <a16:creationId xmlns:a16="http://schemas.microsoft.com/office/drawing/2014/main" id="{3899C462-4A72-C54D-BFE7-0B0F9176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91440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4038D6A7-1B21-F247-9041-DA80C8D8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5118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Dumbell – another planetary nebula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(M 27)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B89CBAD-D22B-9547-B2CD-3D7773A52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M42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Orion Nebula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ACA33A4D-4A10-5446-A56D-D4053E7F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596136EA-DCAA-F341-A836-19AE76E5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56D8BF2B-939E-954E-90DA-DE66EFB4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"/>
            <a:ext cx="5694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Diffuse nebula</a:t>
            </a:r>
            <a:endParaRPr lang="en-US" altLang="en-US" sz="2400">
              <a:solidFill>
                <a:srgbClr val="66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Gas and dust cloud, illuminated by hot stars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8AD8"/>
                </a:solidFill>
              </a:rPr>
              <a:t>(star formation region)</a:t>
            </a: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91B6F6B1-47E7-3F4C-9B74-80134BEC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7" name="Picture 8">
            <a:extLst>
              <a:ext uri="{FF2B5EF4-FFF2-40B4-BE49-F238E27FC236}">
                <a16:creationId xmlns:a16="http://schemas.microsoft.com/office/drawing/2014/main" id="{22F5C54A-80E5-E64B-81AD-369656E5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19970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9">
            <a:extLst>
              <a:ext uri="{FF2B5EF4-FFF2-40B4-BE49-F238E27FC236}">
                <a16:creationId xmlns:a16="http://schemas.microsoft.com/office/drawing/2014/main" id="{F733511D-7343-354B-8957-04784C1E6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590800"/>
            <a:ext cx="304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9" name="Picture 10">
            <a:extLst>
              <a:ext uri="{FF2B5EF4-FFF2-40B4-BE49-F238E27FC236}">
                <a16:creationId xmlns:a16="http://schemas.microsoft.com/office/drawing/2014/main" id="{C90D3B73-0B89-E640-B649-8BDE6C07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032000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1">
            <a:extLst>
              <a:ext uri="{FF2B5EF4-FFF2-40B4-BE49-F238E27FC236}">
                <a16:creationId xmlns:a16="http://schemas.microsoft.com/office/drawing/2014/main" id="{52A910EA-8C6A-B746-9BCF-D1F9F65A9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9288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5">
            <a:extLst>
              <a:ext uri="{FF2B5EF4-FFF2-40B4-BE49-F238E27FC236}">
                <a16:creationId xmlns:a16="http://schemas.microsoft.com/office/drawing/2014/main" id="{C254F691-AF91-0245-B65C-0BB33A33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041525"/>
            <a:ext cx="254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 (1 hour)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EB2B069-584A-E948-B19D-A2BAB0D8F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15875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An observational perspective on </a:t>
            </a:r>
            <a:r>
              <a:rPr lang="en-US" sz="2800" b="1" i="1">
                <a:solidFill>
                  <a:srgbClr val="FF0000"/>
                </a:solidFill>
                <a:cs typeface="+mj-cs"/>
              </a:rPr>
              <a:t>real</a:t>
            </a:r>
            <a:r>
              <a:rPr lang="en-US" sz="2800" b="1">
                <a:solidFill>
                  <a:srgbClr val="FF0000"/>
                </a:solidFill>
                <a:cs typeface="+mj-cs"/>
              </a:rPr>
              <a:t> astronomy.</a:t>
            </a:r>
            <a:endParaRPr lang="en-US">
              <a:solidFill>
                <a:srgbClr val="FF0000"/>
              </a:solidFill>
              <a:cs typeface="+mj-cs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3055FBD5-8AB5-1140-AAFF-FE716F960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990600"/>
            <a:ext cx="2236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Star in a telescope: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4" name="Oval 5">
            <a:extLst>
              <a:ext uri="{FF2B5EF4-FFF2-40B4-BE49-F238E27FC236}">
                <a16:creationId xmlns:a16="http://schemas.microsoft.com/office/drawing/2014/main" id="{895EC380-BADA-6148-BFA8-172329CB8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5" y="1171575"/>
            <a:ext cx="47625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521280B3-0EEC-5240-A789-ED2D8C54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90600"/>
            <a:ext cx="242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Star with naked eye: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95322619-465F-DD43-BBF3-137CD822C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457200"/>
            <a:ext cx="480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 are always dots in the telescope:</a:t>
            </a:r>
            <a:endParaRPr lang="en-US" altLang="en-US" sz="2400"/>
          </a:p>
        </p:txBody>
      </p:sp>
      <p:sp>
        <p:nvSpPr>
          <p:cNvPr id="15367" name="Text Box 8">
            <a:extLst>
              <a:ext uri="{FF2B5EF4-FFF2-40B4-BE49-F238E27FC236}">
                <a16:creationId xmlns:a16="http://schemas.microsoft.com/office/drawing/2014/main" id="{7A4A7125-D556-1641-BB9D-D044E813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48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8" name="Text Box 9">
            <a:extLst>
              <a:ext uri="{FF2B5EF4-FFF2-40B4-BE49-F238E27FC236}">
                <a16:creationId xmlns:a16="http://schemas.microsoft.com/office/drawing/2014/main" id="{31685448-C151-9F4D-9A31-74A5C11B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08325"/>
            <a:ext cx="1263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9" name="Text Box 10">
            <a:extLst>
              <a:ext uri="{FF2B5EF4-FFF2-40B4-BE49-F238E27FC236}">
                <a16:creationId xmlns:a16="http://schemas.microsoft.com/office/drawing/2014/main" id="{27642367-6522-C649-87C2-35AD43B8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60" y="1981200"/>
            <a:ext cx="5870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All else in the sky is faint:  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i="1" dirty="0">
                <a:solidFill>
                  <a:srgbClr val="FFFF00"/>
                </a:solidFill>
              </a:rPr>
              <a:t>deep sky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rgbClr val="FFFF00"/>
                </a:solidFill>
              </a:rPr>
              <a:t> objects</a:t>
            </a:r>
            <a:endParaRPr lang="en-US" altLang="en-US" sz="2400" dirty="0"/>
          </a:p>
        </p:txBody>
      </p:sp>
      <p:sp>
        <p:nvSpPr>
          <p:cNvPr id="15370" name="Text Box 11">
            <a:extLst>
              <a:ext uri="{FF2B5EF4-FFF2-40B4-BE49-F238E27FC236}">
                <a16:creationId xmlns:a16="http://schemas.microsoft.com/office/drawing/2014/main" id="{1640FD44-4D50-534D-8E31-220D4682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1371600"/>
            <a:ext cx="671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Must analyze spectrum (color) of stars to learn about them - a hard job!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15371" name="Text Box 12">
            <a:extLst>
              <a:ext uri="{FF2B5EF4-FFF2-40B4-BE49-F238E27FC236}">
                <a16:creationId xmlns:a16="http://schemas.microsoft.com/office/drawing/2014/main" id="{98A53DB2-5EE4-8D49-B76A-867CDE5D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7648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Must collect light for a long time with large telescopes - a hard job!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15372" name="Text Box 13">
            <a:extLst>
              <a:ext uri="{FF2B5EF4-FFF2-40B4-BE49-F238E27FC236}">
                <a16:creationId xmlns:a16="http://schemas.microsoft.com/office/drawing/2014/main" id="{4B60E1A4-0E92-E342-B79F-508ED334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(30 minutes)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pic>
        <p:nvPicPr>
          <p:cNvPr id="15373" name="Picture 14">
            <a:extLst>
              <a:ext uri="{FF2B5EF4-FFF2-40B4-BE49-F238E27FC236}">
                <a16:creationId xmlns:a16="http://schemas.microsoft.com/office/drawing/2014/main" id="{EB5FA4FB-48CB-BC47-9E02-85C7D1D1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508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>
            <a:extLst>
              <a:ext uri="{FF2B5EF4-FFF2-40B4-BE49-F238E27FC236}">
                <a16:creationId xmlns:a16="http://schemas.microsoft.com/office/drawing/2014/main" id="{3494FAC4-5F69-D64D-B4DA-0C0B4B46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770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6">
            <a:extLst>
              <a:ext uri="{FF2B5EF4-FFF2-40B4-BE49-F238E27FC236}">
                <a16:creationId xmlns:a16="http://schemas.microsoft.com/office/drawing/2014/main" id="{3DC095BE-F2FA-0242-9AC9-E79FB987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212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Line 17">
            <a:extLst>
              <a:ext uri="{FF2B5EF4-FFF2-40B4-BE49-F238E27FC236}">
                <a16:creationId xmlns:a16="http://schemas.microsoft.com/office/drawing/2014/main" id="{E5D66B19-A0EB-BD4F-88CD-D4D81F61C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810000"/>
            <a:ext cx="609600" cy="152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8">
            <a:extLst>
              <a:ext uri="{FF2B5EF4-FFF2-40B4-BE49-F238E27FC236}">
                <a16:creationId xmlns:a16="http://schemas.microsoft.com/office/drawing/2014/main" id="{CB08DEAA-1404-EB4D-82B2-E737810A1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505200"/>
            <a:ext cx="685800" cy="2286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9">
            <a:extLst>
              <a:ext uri="{FF2B5EF4-FFF2-40B4-BE49-F238E27FC236}">
                <a16:creationId xmlns:a16="http://schemas.microsoft.com/office/drawing/2014/main" id="{4F64F8BC-C380-114A-BEAE-9498F485D1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343400"/>
            <a:ext cx="76200" cy="152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20">
            <a:extLst>
              <a:ext uri="{FF2B5EF4-FFF2-40B4-BE49-F238E27FC236}">
                <a16:creationId xmlns:a16="http://schemas.microsoft.com/office/drawing/2014/main" id="{A16D06C7-1C39-E746-8EAA-E796CA6B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00400"/>
            <a:ext cx="619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Milky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Way</a:t>
            </a:r>
            <a:endParaRPr lang="en-US" altLang="en-US" sz="2400"/>
          </a:p>
        </p:txBody>
      </p:sp>
      <p:sp>
        <p:nvSpPr>
          <p:cNvPr id="15380" name="Oval 21">
            <a:extLst>
              <a:ext uri="{FF2B5EF4-FFF2-40B4-BE49-F238E27FC236}">
                <a16:creationId xmlns:a16="http://schemas.microsoft.com/office/drawing/2014/main" id="{AD33A9E5-D8D5-CC47-A811-B07DBB79D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762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81" name="Oval 4">
            <a:extLst>
              <a:ext uri="{FF2B5EF4-FFF2-40B4-BE49-F238E27FC236}">
                <a16:creationId xmlns:a16="http://schemas.microsoft.com/office/drawing/2014/main" id="{5C037455-F4A4-5743-94A5-819E5C4EEB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4400" y="1173163"/>
            <a:ext cx="46038" cy="460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</p:txBody>
      </p:sp>
      <p:pic>
        <p:nvPicPr>
          <p:cNvPr id="15382" name="Picture 2">
            <a:extLst>
              <a:ext uri="{FF2B5EF4-FFF2-40B4-BE49-F238E27FC236}">
                <a16:creationId xmlns:a16="http://schemas.microsoft.com/office/drawing/2014/main" id="{FF3BEFEC-48C9-8548-914C-B24D07BBA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679575"/>
            <a:ext cx="3467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1">
            <a:extLst>
              <a:ext uri="{FF2B5EF4-FFF2-40B4-BE49-F238E27FC236}">
                <a16:creationId xmlns:a16="http://schemas.microsoft.com/office/drawing/2014/main" id="{4177B107-EC8A-5B4D-842E-8233D053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3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(5000 with the naked eye)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858242DB-264D-5E4D-875E-BA410E60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233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D1E0C4AA-773D-AB4D-BFF8-90E928B6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36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D616A6D2-E0AD-4645-B9C0-D1CDDC1B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96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diffuse nebula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0247DD60-3217-7F42-A0A4-F50F0C9F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838200"/>
            <a:ext cx="609600" cy="554038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14114E64-E079-A748-A861-475C1F6D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6125"/>
            <a:ext cx="79248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AutoShape 7">
            <a:extLst>
              <a:ext uri="{FF2B5EF4-FFF2-40B4-BE49-F238E27FC236}">
                <a16:creationId xmlns:a16="http://schemas.microsoft.com/office/drawing/2014/main" id="{4CDCB988-1B34-2A4C-92A2-5A83CEF9B7F0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7D4115D0-00E1-7347-9F1B-AB7E69E2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13125"/>
            <a:ext cx="130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graphy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(10 hours)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58D4D6D2-B19F-4348-B9E0-2C38E0C3F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528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Horsehead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29D2123-3347-404D-B420-36FCCDAFC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22098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910D0976-9A81-5B44-A369-E373E8FE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E93CB191-AD73-8447-B231-BF3D9830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3280EC36-435F-F249-B5C1-9D631A2A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11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D89A94C1-1560-F749-BC1A-389EE98F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98C05FD2-E2CA-A64E-ABFD-96F693399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4953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New stars are formed in </a:t>
            </a:r>
            <a:r>
              <a:rPr lang="mr-IN" altLang="en-US" sz="2400" b="1" dirty="0">
                <a:solidFill>
                  <a:schemeClr val="accent2"/>
                </a:solidFill>
              </a:rPr>
              <a:t>…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planetary nebulae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diffuse nebulae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open clusters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globular clusters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diffuse and planetary nebulae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ECD1A741-EAF4-7244-8A13-5AAD616AF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4893E2BA-E3E6-BE4E-91C9-C326324C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79EFC8D0-268E-774C-95DA-27F16E25A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1971C0C8-B362-834C-9D18-57AE009BD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7990929C-2392-9048-8B82-3DB273061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274EDB45-99B8-7E46-974F-4005DAD8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140ED742-1518-E04D-9783-5121270E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BD60C578-6704-BE4B-9995-5A61E304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5216E106-E4D5-834C-9129-B1EA3F3E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4A02E77E-1E3E-8A4A-8341-9737FF3C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B855FBC0-789E-0748-A69F-89A6F9A84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E02FDBEF-D775-C640-B032-F404BA39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CC677704-2231-0747-BDAD-C7C2EC75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A9F06081-B5BA-9940-8789-9F90ECB3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212025B3-4010-5C49-AB2B-863F0566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D771C863-EF01-1240-BEE8-5D364D34B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3E5D7726-91B2-2D4C-86DC-CD05F352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2DFB2E8A-C07E-2148-84C5-0E34F83E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91A8FC84-D279-C049-B553-675A80EC2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206574E4-6335-3040-8654-C10B31C9A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08B78D8E-7D7C-F040-A534-734D41C6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DFF29E1D-2DD9-B64D-873D-1FD3D5E8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6207BA2E-4FDD-B348-8C4A-49095644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FA969C99-FD67-834F-A877-25E80736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E9275676-0695-1E4A-A901-BF55EB59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BAAC4DA9-90ED-8F4C-ADAE-19E6CFD1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85DAF145-E930-8544-B336-77E52719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CC8A8E56-A504-8E44-A270-8EB82918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E4CB4EEC-A8F0-4C40-A948-9A7D93B72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BE799B61-48F4-BB4F-B001-8971F2DF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02AE4415-DD5C-514E-B343-D81B26AEB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5F577A09-83B6-8F49-8DCF-8586BFFB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D7D4DA47-B1FD-9E4F-A4E0-A478E5D0F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12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9905D110-3791-1E41-8EAB-43B3929F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1F8FF61C-DC1D-3D4A-BA35-EE542B002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1701800"/>
            <a:ext cx="478948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 planetary nebula is </a:t>
            </a:r>
            <a:r>
              <a:rPr lang="mr-IN" altLang="en-US" sz="2400" b="1" dirty="0">
                <a:solidFill>
                  <a:schemeClr val="accent2"/>
                </a:solidFill>
              </a:rPr>
              <a:t>…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an object that orbits a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as large as 100 light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young as stars go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old as stars go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result of a star blowing up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71BD02D3-D4DE-2844-BA7E-B728A447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1568BC59-AEB4-C444-A782-1C882CA6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2EEB0290-6CEF-9044-9FC6-ACA2C572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F11181EC-8D40-4140-ABB4-F9B78DA4C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571DA6BF-B4E3-AB4A-8454-2C610DBC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C8AE6789-2295-5E41-A06B-109C8012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FDD6E444-A681-DF46-A1FC-35468EE8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FE1CA60D-C620-914C-AB71-A08BB66AB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9CAECD38-3CD1-9245-BC92-117731CF8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9E9A5665-53F4-0349-8BAF-2D4B82C0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F5BE036D-BC8C-6747-8DB1-CBD45BA07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826D0A00-3EA1-BB4B-8CD3-9D58252CC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BD2CE606-687F-D44A-9366-D826EBBE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7D62EC98-8B5D-3C4A-A3E3-E698A6FE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CB004903-5EF7-064D-B6D9-B30468A6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790ECA60-43A2-6B4B-827D-B6F617C3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16F102B6-8AA0-3D44-BEBB-456D4DCDB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69D6A1ED-0F6C-CA40-B789-49C09DA7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8BD3B447-2F56-B74B-B8CF-1B5A311D0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CE980D79-83D7-654E-AF42-35F1F9FCA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FF7FC932-65BB-B349-A9D1-0C93043E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2AF8A3E6-1B9D-3A43-8E1B-497A58A5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87DBAADF-E593-F04E-9D39-D3F55F68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77C4C152-F6E6-FA49-8D4E-C2F5DB1A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31B51340-C25C-A741-87E9-61EB3F64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7E412922-E168-FE4C-8F9E-8D5B5F148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9213D467-CFE2-2643-A6E3-F014AC43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A67B6646-B543-934B-9FAD-A1805E69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321B7297-D985-2F4C-B83E-54F84306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Rectangle 10">
            <a:extLst>
              <a:ext uri="{FF2B5EF4-FFF2-40B4-BE49-F238E27FC236}">
                <a16:creationId xmlns:a16="http://schemas.microsoft.com/office/drawing/2014/main" id="{521808DF-EACD-414E-9232-9175F02D9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 1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C6FB3690-857F-0A4D-856E-41B1D40EA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46525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E0D3035F-75DE-FA43-873B-B40DE4DB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1BC3F0C3-2B0C-2744-8174-9868011F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8313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supernova remnant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a star blew up, 1054 AD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AD8"/>
                </a:solidFill>
              </a:rPr>
              <a:t>(the only one visible in a telescope)</a:t>
            </a:r>
            <a:endParaRPr lang="en-US" altLang="en-US" sz="2400">
              <a:solidFill>
                <a:srgbClr val="FF8AD8"/>
              </a:solidFill>
            </a:endParaRPr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5707DB1D-5153-7C4A-891C-B598D245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1489075"/>
            <a:ext cx="1597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(10 hours)</a:t>
            </a:r>
          </a:p>
        </p:txBody>
      </p:sp>
      <p:sp>
        <p:nvSpPr>
          <p:cNvPr id="48135" name="Rectangle 6">
            <a:extLst>
              <a:ext uri="{FF2B5EF4-FFF2-40B4-BE49-F238E27FC236}">
                <a16:creationId xmlns:a16="http://schemas.microsoft.com/office/drawing/2014/main" id="{737A9883-A400-1D48-AA26-FD25F12A6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526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8136" name="Picture 7">
            <a:extLst>
              <a:ext uri="{FF2B5EF4-FFF2-40B4-BE49-F238E27FC236}">
                <a16:creationId xmlns:a16="http://schemas.microsoft.com/office/drawing/2014/main" id="{B7232382-7D8D-2140-8975-99F33519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73288"/>
            <a:ext cx="44196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8">
            <a:extLst>
              <a:ext uri="{FF2B5EF4-FFF2-40B4-BE49-F238E27FC236}">
                <a16:creationId xmlns:a16="http://schemas.microsoft.com/office/drawing/2014/main" id="{D8E81A76-BC26-CC43-8388-032AFBAE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124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9">
            <a:extLst>
              <a:ext uri="{FF2B5EF4-FFF2-40B4-BE49-F238E27FC236}">
                <a16:creationId xmlns:a16="http://schemas.microsoft.com/office/drawing/2014/main" id="{29B54684-016C-0849-BE0E-7C76E1A98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M1 - The Crab Nebula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8AB4E4D3-9E6A-D349-B573-FE807D5D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EBCB39D3-0530-6B4A-A3F6-7F36FE904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AF47C2AE-CB95-6944-A03D-785FB497D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13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FAD447E9-3D84-D048-A961-61D2DBC8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3A59D3F9-4EA1-4648-9930-20DB2CDF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543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many supernova remnants are visible in the sky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in a telescope?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(by visual observation, not photography)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None.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One.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handful.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Thousands.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Millions.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0345941F-4086-AC4C-B0E1-B7A46A46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9ABA9198-E8CA-6845-AE37-161E9E8A6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287DE418-4D7B-A04B-AB87-CB797B3F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74194AB7-D75D-A749-AAF5-97B733466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E7A329DD-B9E4-A947-BD5E-74545862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0632CCE3-EF42-844F-8F05-F73295360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E80281EC-3F96-1746-B0B7-5701760D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074FCBD-98B4-F745-A1B9-263F6A36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560C50DF-1524-5846-80B6-F0E1B38A7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8FEC9B39-CCF6-3645-94CD-413F7019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2C80A2C6-5765-014E-9BCE-18036AA0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EC45DBB5-C23E-0B48-BA5F-36963CBC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0A8FE820-6A78-014B-B288-E58D2905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52ED9EAB-3DBC-0D4F-9043-14D89980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98FC6DAB-D9A8-F94C-84C0-7FAFB005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C3C23E06-34BB-F24E-95FE-01BFF0BA4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CFC2C3C1-8173-444F-BCD5-F52056015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80CAF07D-C4EA-0749-AA71-FC53CB8F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36EB588B-6503-4145-BA2B-A4241C56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F74E958E-A6E4-9540-B7C0-D139805D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3F9EFA05-E5B2-A145-85E0-6B8777A70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EAE8E9D2-9AD7-DF42-947B-F7915F6D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9AA907F5-06CB-6141-B5BF-E45E1E6A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ACF4AD4B-A98B-E24E-9863-29A6C4E4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80E7E1CA-8659-FE41-96A4-6FCEF22AB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48E9DFEA-F467-9E40-B367-E5871B02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C3938385-5CA4-5349-BED3-EEC0C39C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DB57C8F0-4944-294D-9546-3A9DF0E9E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047AD573-EA9C-AD40-9502-125FF0841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90DF6CE0-24AE-CF4A-A1D9-154D7ADFB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DDD3F088-7CAD-9548-ACB4-772C2C8E4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127B27F4-DF1F-FA42-98CA-8D91F4A7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DB4B0B4B-D154-EB4F-8B27-BA54C36A3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4526EBDA-FAE6-0942-A724-A4F2E7B3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86FC10FD-9D57-5C48-81A7-F373092A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7391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does a star look in a good telescope?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large disk with swirls of hot gas visible on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large disk with mountains and rivers visible on it.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 large disk with clouds visible on it.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small disk with a few </a:t>
            </a:r>
            <a:r>
              <a:rPr lang="en-US" altLang="en-US" sz="2400" b="1" dirty="0" err="1"/>
              <a:t>starspots</a:t>
            </a:r>
            <a:r>
              <a:rPr lang="en-US" altLang="en-US" sz="2400" b="1" dirty="0"/>
              <a:t>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 dot.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250EC797-69D3-D34E-BE33-C564B206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5B5B3796-8E4F-1E43-B16F-66C47A5C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EB7DA758-7C91-E448-AA27-F289EE55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1386" name="Text Box 10">
            <a:extLst>
              <a:ext uri="{FF2B5EF4-FFF2-40B4-BE49-F238E27FC236}">
                <a16:creationId xmlns:a16="http://schemas.microsoft.com/office/drawing/2014/main" id="{5E74DBE8-D4BD-D64E-B691-7365E3058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8ABF32AD-EE18-CC4B-A26B-4CDB67EB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859421E3-59BA-AB42-A13B-7B53B564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1389" name="Text Box 13">
            <a:extLst>
              <a:ext uri="{FF2B5EF4-FFF2-40B4-BE49-F238E27FC236}">
                <a16:creationId xmlns:a16="http://schemas.microsoft.com/office/drawing/2014/main" id="{7DFA27BD-6F34-EB4C-9E43-8A1FBDC90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4B6E5D40-BE8A-8B4A-8D27-2BFE3600A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1391" name="Text Box 15">
            <a:extLst>
              <a:ext uri="{FF2B5EF4-FFF2-40B4-BE49-F238E27FC236}">
                <a16:creationId xmlns:a16="http://schemas.microsoft.com/office/drawing/2014/main" id="{777B48C6-C238-AC4F-8D8F-D993EF68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1392" name="Text Box 16">
            <a:extLst>
              <a:ext uri="{FF2B5EF4-FFF2-40B4-BE49-F238E27FC236}">
                <a16:creationId xmlns:a16="http://schemas.microsoft.com/office/drawing/2014/main" id="{B1A0F0AF-49F5-4747-A1D0-C18CA649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AAA924B1-C55A-6B4E-B0C4-1099BEF1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DA8DA71C-045E-9145-9C13-4AE945C6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5DC80664-4574-E448-9929-C6221C1A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CFE46E89-EC42-5C44-AC70-770EF0D4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1397" name="Text Box 21">
            <a:extLst>
              <a:ext uri="{FF2B5EF4-FFF2-40B4-BE49-F238E27FC236}">
                <a16:creationId xmlns:a16="http://schemas.microsoft.com/office/drawing/2014/main" id="{2E8CAC5B-B0F4-AE46-8544-BBBBDF26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1398" name="Text Box 22">
            <a:extLst>
              <a:ext uri="{FF2B5EF4-FFF2-40B4-BE49-F238E27FC236}">
                <a16:creationId xmlns:a16="http://schemas.microsoft.com/office/drawing/2014/main" id="{8FCA5127-786C-3546-843A-97988317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1399" name="Text Box 23">
            <a:extLst>
              <a:ext uri="{FF2B5EF4-FFF2-40B4-BE49-F238E27FC236}">
                <a16:creationId xmlns:a16="http://schemas.microsoft.com/office/drawing/2014/main" id="{B9667509-3AD5-2345-8856-C86009903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1400" name="Text Box 24">
            <a:extLst>
              <a:ext uri="{FF2B5EF4-FFF2-40B4-BE49-F238E27FC236}">
                <a16:creationId xmlns:a16="http://schemas.microsoft.com/office/drawing/2014/main" id="{9547F5AC-1177-854C-BAC4-DBE864AE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1401" name="Text Box 25">
            <a:extLst>
              <a:ext uri="{FF2B5EF4-FFF2-40B4-BE49-F238E27FC236}">
                <a16:creationId xmlns:a16="http://schemas.microsoft.com/office/drawing/2014/main" id="{0812AE3C-3973-5041-A4D6-EF9AA520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1402" name="Text Box 26">
            <a:extLst>
              <a:ext uri="{FF2B5EF4-FFF2-40B4-BE49-F238E27FC236}">
                <a16:creationId xmlns:a16="http://schemas.microsoft.com/office/drawing/2014/main" id="{10C80BDC-33A4-4348-80B4-470429EE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1403" name="Text Box 27">
            <a:extLst>
              <a:ext uri="{FF2B5EF4-FFF2-40B4-BE49-F238E27FC236}">
                <a16:creationId xmlns:a16="http://schemas.microsoft.com/office/drawing/2014/main" id="{71C9C865-AB52-3E46-89C1-88D29436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1404" name="Text Box 28">
            <a:extLst>
              <a:ext uri="{FF2B5EF4-FFF2-40B4-BE49-F238E27FC236}">
                <a16:creationId xmlns:a16="http://schemas.microsoft.com/office/drawing/2014/main" id="{4438122E-AFE6-C04E-B68F-8376187A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1405" name="Text Box 29">
            <a:extLst>
              <a:ext uri="{FF2B5EF4-FFF2-40B4-BE49-F238E27FC236}">
                <a16:creationId xmlns:a16="http://schemas.microsoft.com/office/drawing/2014/main" id="{DCD3CBFC-6026-1C4D-B067-0279E34B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1406" name="Text Box 30">
            <a:extLst>
              <a:ext uri="{FF2B5EF4-FFF2-40B4-BE49-F238E27FC236}">
                <a16:creationId xmlns:a16="http://schemas.microsoft.com/office/drawing/2014/main" id="{8A8D718E-9CF5-4F43-996E-7900347B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1407" name="Text Box 31">
            <a:extLst>
              <a:ext uri="{FF2B5EF4-FFF2-40B4-BE49-F238E27FC236}">
                <a16:creationId xmlns:a16="http://schemas.microsoft.com/office/drawing/2014/main" id="{4576BC54-6ADA-7F4E-85BF-DBF9FE994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1408" name="Text Box 32">
            <a:extLst>
              <a:ext uri="{FF2B5EF4-FFF2-40B4-BE49-F238E27FC236}">
                <a16:creationId xmlns:a16="http://schemas.microsoft.com/office/drawing/2014/main" id="{A174705C-D4AC-3445-8AE8-996E6D36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1409" name="Text Box 33">
            <a:extLst>
              <a:ext uri="{FF2B5EF4-FFF2-40B4-BE49-F238E27FC236}">
                <a16:creationId xmlns:a16="http://schemas.microsoft.com/office/drawing/2014/main" id="{56DCE0F2-1134-7E42-AC91-344D35E67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1410" name="Text Box 34">
            <a:extLst>
              <a:ext uri="{FF2B5EF4-FFF2-40B4-BE49-F238E27FC236}">
                <a16:creationId xmlns:a16="http://schemas.microsoft.com/office/drawing/2014/main" id="{78E630D8-1C83-CD47-8AE8-A74AC65C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1411" name="Text Box 35">
            <a:extLst>
              <a:ext uri="{FF2B5EF4-FFF2-40B4-BE49-F238E27FC236}">
                <a16:creationId xmlns:a16="http://schemas.microsoft.com/office/drawing/2014/main" id="{229B3191-91AF-9749-8224-FAABB134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1412" name="Text Box 36">
            <a:extLst>
              <a:ext uri="{FF2B5EF4-FFF2-40B4-BE49-F238E27FC236}">
                <a16:creationId xmlns:a16="http://schemas.microsoft.com/office/drawing/2014/main" id="{921A43E8-9233-7242-A188-FFF5A3FFD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1" grpId="0" animBg="1"/>
      <p:bldP spid="101382" grpId="0"/>
      <p:bldP spid="101382" grpId="1"/>
      <p:bldP spid="101383" grpId="0" animBg="1"/>
      <p:bldP spid="101384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  <p:bldP spid="101394" grpId="0" animBg="1"/>
      <p:bldP spid="101395" grpId="0" animBg="1"/>
      <p:bldP spid="101396" grpId="0" animBg="1"/>
      <p:bldP spid="101397" grpId="0" animBg="1"/>
      <p:bldP spid="101398" grpId="0" animBg="1"/>
      <p:bldP spid="101399" grpId="0" animBg="1"/>
      <p:bldP spid="101400" grpId="0" animBg="1"/>
      <p:bldP spid="101401" grpId="0" animBg="1"/>
      <p:bldP spid="101402" grpId="0" animBg="1"/>
      <p:bldP spid="101403" grpId="0" animBg="1"/>
      <p:bldP spid="101404" grpId="0" animBg="1"/>
      <p:bldP spid="101405" grpId="0" animBg="1"/>
      <p:bldP spid="101406" grpId="0" animBg="1"/>
      <p:bldP spid="101407" grpId="0" animBg="1"/>
      <p:bldP spid="101408" grpId="0" animBg="1"/>
      <p:bldP spid="101409" grpId="0" animBg="1"/>
      <p:bldP spid="101410" grpId="0" animBg="1"/>
      <p:bldP spid="101411" grpId="0" animBg="1"/>
      <p:bldP spid="101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FA67390D-902D-8147-A2ED-C7EAF68A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8B702621-5D07-6740-88AF-17C6B1D1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28C113F2-ADE0-7648-B4F0-53340C904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963D3CB7-04B2-1741-BDC5-734BBC0D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B72A6FC4-3F36-0F40-BBEC-66A4E2F7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6858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many stars are visible with the naked eye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(total, in the whole sky)?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300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5000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3 million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14 billion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It has not been counted yet: more than trillions.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4015F0C3-72AA-494E-B81E-0C5F9A9F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4C9D962F-2769-4143-A20A-2A4E055A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073573A4-BACB-AB46-8706-CB76F8CB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0B507661-58F8-E74D-BBA3-E6F5B81A9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3BAA80C3-26D9-4046-99A3-3EE52115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8B74BF6A-639F-4145-B97F-98F5FED7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67B8A51C-DDD9-6E42-B1EE-35CA692E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E2203143-1298-874A-9630-9E7BD2896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4BC221EF-67DE-A24B-B943-0D1CC34C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CA97150E-C8B7-0F44-8EF7-1554ED67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5D02B0DA-BAE8-D845-BCAE-57A1984B5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E32C97EA-D4DD-5B40-AA97-501A14C3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59EF109F-D123-3F49-BD34-A9492F49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9FBE5983-51C6-7643-996D-AAC9D263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1DF3E290-3DE1-6D47-80A1-3DA56BA3B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BE1B3D21-17B3-D940-8B79-714EB9B6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A6146692-F853-7F42-B22B-126492581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F5A85815-AEA4-1041-BB24-AC4E9541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C1A36516-2775-6E4B-A7E0-A62DB5B3A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B71682D0-62A9-574E-B477-6BA141906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100731AA-525E-204A-B9F6-1797B71BA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7AE37974-5E0F-C14E-A206-28776CCEC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A5BDF988-3E2B-8349-B180-27F377E7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9574193F-C4A2-9249-A5A9-F03B9067C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FE878744-708E-1D47-85E7-2857E638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A0DA95DE-5B55-6348-B3C6-9507FFA7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C2979AFD-1EF5-F646-96B0-958FE0B2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EADA6A84-1CC3-1A4C-A44B-A47F7BF2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F0AAA9BE-CD18-A046-BE45-44116BF9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B759C5D3-B085-C44B-8249-769A5E48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3D4D80BE-F55A-DD4C-ABBE-B084705E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9026479C-1B0F-7A46-8CB3-FF4285BE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9B94360A-9183-3040-AC02-E7C24B45A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FFAF9116-4A56-D144-9096-51866DED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B4CAEB57-850C-2144-9498-00EB5DC4E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239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Is the Milky Way visible to the naked eye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	in a dark location?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No. We need large telescopes to see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Milky Way at all.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No, but a pair of binoculars is sufficient to see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Barely.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As a faint and tiny patch of glow.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As a band of light all the way around the sky. 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F7BE02AB-0536-9F4B-A784-7FFF40237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78F1BFA1-F2D1-BD42-99D8-7EC700BD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E0E75288-D095-3B41-A6DE-062B2203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8AD9E3C4-DEE6-E940-9210-3BC3B8AA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4A7E2820-36E4-6149-8656-F22759D3C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3DFC85D3-10A2-BA47-97B9-2C086DB77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57A29661-5A68-0A40-8BD1-1D04A290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EB84581C-828E-D447-BBED-885EA473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26026E47-F292-CE4F-A6F0-4DF164C43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092AD675-6035-3A4F-859A-99719FD72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DE9AF377-89AD-5640-8F68-819EA179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4211808A-CB1F-1F42-9E13-2CEB3F6E7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FBB7B38D-B043-8E4A-B529-B8C713924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222ECD8E-5EC8-0243-809D-8F620E52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64C4BB26-9960-6E4C-82C5-561320EA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F02941B4-C46D-AF44-A82A-0117A5ABA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B5F43714-F2B7-5049-868A-0A28CD0E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34903D93-8CDD-2F48-812C-B0ABB2D3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A3537D79-435D-9242-8B87-FE104328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5AC3631B-B7CA-9149-9085-DE5A92A7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F3C341F0-4C7A-354D-B1DA-A3C63C232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90A7A7C7-6B66-0D44-9AB7-5521A946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0FD00C62-7496-D048-BB36-B6A444DF8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D1FCF660-A335-CF41-856F-D0611DB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D4E74A70-7F3A-694E-ABA0-BF9A1918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E47CB2C5-4B42-3443-AA35-4934DC556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875579F8-8B8A-6649-9334-FC9B3191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7E6AA9B1-06DB-6240-AC84-8AFE3877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817BCBC0-47FD-7847-A937-9BF648D8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8DC52B06-4483-EF45-91C8-1DEE4FF36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BFE09A8-6302-9448-A6BF-E8EA47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75"/>
            <a:ext cx="68262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b="1" dirty="0">
                <a:solidFill>
                  <a:srgbClr val="66FFFF"/>
                </a:solidFill>
              </a:rPr>
              <a:t>Stars</a:t>
            </a:r>
            <a:r>
              <a:rPr lang="en-US" altLang="en-US" sz="2400" dirty="0">
                <a:solidFill>
                  <a:srgbClr val="FFFF00"/>
                </a:solidFill>
              </a:rPr>
              <a:t> (in constellations)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Everything you see is part of the Galaxy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The glow of the Milky 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Star clusters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open clusters (young, unstable)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globular clusters (old, rich)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Planetary nebulae </a:t>
            </a:r>
            <a:r>
              <a:rPr lang="en-US" altLang="en-US" sz="1800" dirty="0">
                <a:solidFill>
                  <a:srgbClr val="FFFF00"/>
                </a:solidFill>
              </a:rPr>
              <a:t>(dying stars’ last breath)</a:t>
            </a:r>
            <a:endParaRPr lang="en-US" altLang="en-US" sz="18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Supernova remnants </a:t>
            </a:r>
            <a:r>
              <a:rPr lang="en-US" altLang="en-US" sz="1800" dirty="0">
                <a:solidFill>
                  <a:srgbClr val="FFFF00"/>
                </a:solidFill>
              </a:rPr>
              <a:t>(star blew up)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Diffuse nebulae </a:t>
            </a:r>
            <a:r>
              <a:rPr lang="en-US" altLang="en-US" sz="1800" dirty="0">
                <a:solidFill>
                  <a:srgbClr val="FFFF00"/>
                </a:solidFill>
              </a:rPr>
              <a:t>(glowing interstellar gas / star formation region)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Except: other </a:t>
            </a:r>
            <a:r>
              <a:rPr lang="en-US" altLang="en-US" sz="2400" dirty="0">
                <a:solidFill>
                  <a:srgbClr val="66FFFF"/>
                </a:solidFill>
              </a:rPr>
              <a:t>galaxies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           </a:t>
            </a:r>
            <a:r>
              <a:rPr lang="en-US" altLang="en-US" sz="1800" i="1" dirty="0">
                <a:solidFill>
                  <a:schemeClr val="accent1"/>
                </a:solidFill>
              </a:rPr>
              <a:t>Only 3 other galaxies to the naked eye: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Andromeda Galaxy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Small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Large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A0734768-1B9B-7C4F-AA38-9F7DC8747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731" y="1698446"/>
            <a:ext cx="1881669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Messier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Catalog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M1 through M110</a:t>
            </a:r>
            <a:endParaRPr lang="en-US" altLang="x-none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3755DEE-CE9C-4247-B65B-4E631F8C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403225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All outside the Solar System,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 remember?</a:t>
            </a:r>
            <a:endParaRPr lang="en-US" altLang="en-US" sz="2400"/>
          </a:p>
        </p:txBody>
      </p:sp>
      <p:sp>
        <p:nvSpPr>
          <p:cNvPr id="27653" name="Oval 9">
            <a:extLst>
              <a:ext uri="{FF2B5EF4-FFF2-40B4-BE49-F238E27FC236}">
                <a16:creationId xmlns:a16="http://schemas.microsoft.com/office/drawing/2014/main" id="{0B04D2FE-67CA-EC41-BD87-12E44220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"/>
            <a:ext cx="2667000" cy="6858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45E4B8DE-67D5-3C40-A427-C3A0BE9A14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cs typeface="+mj-cs"/>
              </a:rPr>
              <a:t>What is in the sky?</a:t>
            </a:r>
            <a:endParaRPr lang="en-US">
              <a:cs typeface="+mj-cs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DB2F48BB-5314-CF49-83C0-24E6A7F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54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 ly</a:t>
            </a:r>
            <a:endParaRPr lang="en-US" altLang="en-US" sz="2400"/>
          </a:p>
        </p:txBody>
      </p:sp>
      <p:sp>
        <p:nvSpPr>
          <p:cNvPr id="27656" name="Text Box 6">
            <a:extLst>
              <a:ext uri="{FF2B5EF4-FFF2-40B4-BE49-F238E27FC236}">
                <a16:creationId xmlns:a16="http://schemas.microsoft.com/office/drawing/2014/main" id="{F82EAD81-8482-5F40-A1F9-3906B7F8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0673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57" name="Text Box 6">
            <a:extLst>
              <a:ext uri="{FF2B5EF4-FFF2-40B4-BE49-F238E27FC236}">
                <a16:creationId xmlns:a16="http://schemas.microsoft.com/office/drawing/2014/main" id="{2C025F9A-4533-CC4E-8E1C-848D1ECF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8" name="Text Box 6">
            <a:extLst>
              <a:ext uri="{FF2B5EF4-FFF2-40B4-BE49-F238E27FC236}">
                <a16:creationId xmlns:a16="http://schemas.microsoft.com/office/drawing/2014/main" id="{FAC56A40-473E-C947-9988-3176EF6D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0525"/>
            <a:ext cx="83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9" name="Text Box 6">
            <a:extLst>
              <a:ext uri="{FF2B5EF4-FFF2-40B4-BE49-F238E27FC236}">
                <a16:creationId xmlns:a16="http://schemas.microsoft.com/office/drawing/2014/main" id="{7CFEF5A0-DD41-B94D-8032-F99223C9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465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60" name="Text Box 6">
            <a:extLst>
              <a:ext uri="{FF2B5EF4-FFF2-40B4-BE49-F238E27FC236}">
                <a16:creationId xmlns:a16="http://schemas.microsoft.com/office/drawing/2014/main" id="{D9CF580A-E719-414F-AFF9-ADFB69F9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89877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Size: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1CA5F-93AD-2F4C-8F1E-3A71E4C0DE92}"/>
              </a:ext>
            </a:extLst>
          </p:cNvPr>
          <p:cNvSpPr txBox="1"/>
          <p:nvPr/>
        </p:nvSpPr>
        <p:spPr>
          <a:xfrm>
            <a:off x="6652731" y="2819640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(Charles Messier 1774)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F09E8-E63F-9743-8A7A-20E73DE2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31" y="3151008"/>
            <a:ext cx="1046648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0" name="Rectangle 22">
            <a:extLst>
              <a:ext uri="{FF2B5EF4-FFF2-40B4-BE49-F238E27FC236}">
                <a16:creationId xmlns:a16="http://schemas.microsoft.com/office/drawing/2014/main" id="{D06202B9-634E-F648-AE32-9F51C74F9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Solar System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798ABE96-1598-A24D-AA98-891D7E70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888"/>
            <a:ext cx="5002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This is what you would see in a </a:t>
            </a:r>
            <a:r>
              <a:rPr lang="en-US" altLang="en-US" sz="1800" i="1" u="sng">
                <a:solidFill>
                  <a:srgbClr val="FFFF00"/>
                </a:solidFill>
              </a:rPr>
              <a:t>very</a:t>
            </a:r>
            <a:r>
              <a:rPr lang="en-US" altLang="en-US" sz="1800">
                <a:solidFill>
                  <a:srgbClr val="FFFF00"/>
                </a:solidFill>
              </a:rPr>
              <a:t> good telescope.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5F6E6A-A972-6445-8FC2-9D959D785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1643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952451E1-8A47-814E-A69F-3AFF2BD7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195888"/>
            <a:ext cx="454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D4021F17-845C-4D4D-900A-26A30EA1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195888"/>
            <a:ext cx="4953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0AF037A4-6D57-4B48-AB6D-EC8E1D97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5119688"/>
            <a:ext cx="66675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99D3A77E-3853-7543-8C6C-3779040C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205413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D1B9E525-81F4-6D43-A650-7C006D13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5195888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>
            <a:extLst>
              <a:ext uri="{FF2B5EF4-FFF2-40B4-BE49-F238E27FC236}">
                <a16:creationId xmlns:a16="http://schemas.microsoft.com/office/drawing/2014/main" id="{3388C060-AE1F-5E44-AA25-749BEA6C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11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:a16="http://schemas.microsoft.com/office/drawing/2014/main" id="{8BD52752-B23A-0A41-9253-0A8D2D7D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51958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>
            <a:extLst>
              <a:ext uri="{FF2B5EF4-FFF2-40B4-BE49-F238E27FC236}">
                <a16:creationId xmlns:a16="http://schemas.microsoft.com/office/drawing/2014/main" id="{A8F23648-C37B-A343-B7A7-7D46839B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5272088"/>
            <a:ext cx="1219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>
            <a:extLst>
              <a:ext uri="{FF2B5EF4-FFF2-40B4-BE49-F238E27FC236}">
                <a16:creationId xmlns:a16="http://schemas.microsoft.com/office/drawing/2014/main" id="{5BA6328B-6FE5-8640-B96A-827BF8406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6034088"/>
            <a:ext cx="8716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Mercury   Venus       Earth        Mars         Jupiter             Saturn              Uranus       Neptune</a:t>
            </a:r>
            <a:r>
              <a:rPr lang="en-US" altLang="en-US" sz="1800">
                <a:solidFill>
                  <a:srgbClr val="66FFFF"/>
                </a:solidFill>
              </a:rPr>
              <a:t> </a:t>
            </a:r>
            <a:endParaRPr lang="en-US" altLang="en-US" sz="2400"/>
          </a:p>
        </p:txBody>
      </p:sp>
      <p:pic>
        <p:nvPicPr>
          <p:cNvPr id="29710" name="Picture 14">
            <a:extLst>
              <a:ext uri="{FF2B5EF4-FFF2-40B4-BE49-F238E27FC236}">
                <a16:creationId xmlns:a16="http://schemas.microsoft.com/office/drawing/2014/main" id="{5BCE0E94-2EF1-FC43-8F5E-48223440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224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>
            <a:extLst>
              <a:ext uri="{FF2B5EF4-FFF2-40B4-BE49-F238E27FC236}">
                <a16:creationId xmlns:a16="http://schemas.microsoft.com/office/drawing/2014/main" id="{C576E6A2-3235-054A-B18E-2CCD3594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04800"/>
            <a:ext cx="32369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>
            <a:extLst>
              <a:ext uri="{FF2B5EF4-FFF2-40B4-BE49-F238E27FC236}">
                <a16:creationId xmlns:a16="http://schemas.microsoft.com/office/drawing/2014/main" id="{E9E7BEE6-FED0-B74F-9C2C-324B3A1B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8956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 Box 17">
            <a:extLst>
              <a:ext uri="{FF2B5EF4-FFF2-40B4-BE49-F238E27FC236}">
                <a16:creationId xmlns:a16="http://schemas.microsoft.com/office/drawing/2014/main" id="{5F432118-5C52-FD45-9F22-D55D5ABB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Sun</a:t>
            </a:r>
            <a:endParaRPr lang="en-US" altLang="en-US" sz="2400"/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A755A286-BD2E-D345-89A1-B99C7381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4196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Moon</a:t>
            </a:r>
            <a:endParaRPr lang="en-US" altLang="en-US" sz="2400"/>
          </a:p>
        </p:txBody>
      </p:sp>
      <p:sp>
        <p:nvSpPr>
          <p:cNvPr id="29715" name="Line 19">
            <a:extLst>
              <a:ext uri="{FF2B5EF4-FFF2-40B4-BE49-F238E27FC236}">
                <a16:creationId xmlns:a16="http://schemas.microsoft.com/office/drawing/2014/main" id="{07B48ADF-D080-6B42-96FF-3F501CA9D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4114800"/>
            <a:ext cx="457200" cy="3048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0">
            <a:extLst>
              <a:ext uri="{FF2B5EF4-FFF2-40B4-BE49-F238E27FC236}">
                <a16:creationId xmlns:a16="http://schemas.microsoft.com/office/drawing/2014/main" id="{2302BF71-0E4A-7B42-B92D-DA39BA35C3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3886200"/>
            <a:ext cx="914400" cy="533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4">
            <a:extLst>
              <a:ext uri="{FF2B5EF4-FFF2-40B4-BE49-F238E27FC236}">
                <a16:creationId xmlns:a16="http://schemas.microsoft.com/office/drawing/2014/main" id="{A741BEAD-F5D3-2742-83DE-CFDE2888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… and there is the Solar System of course.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90DF6CE0-24AE-CF4A-A1D9-154D7ADFB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355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2202</TotalTime>
  <Words>1625</Words>
  <Application>Microsoft Macintosh PowerPoint</Application>
  <PresentationFormat>On-screen Show (4:3)</PresentationFormat>
  <Paragraphs>574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</vt:lpstr>
      <vt:lpstr>Blank Presentation</vt:lpstr>
      <vt:lpstr>Setup:</vt:lpstr>
      <vt:lpstr>An observational perspective on real astronomy.</vt:lpstr>
      <vt:lpstr>Questions coming …</vt:lpstr>
      <vt:lpstr>Question 4</vt:lpstr>
      <vt:lpstr>Question 5</vt:lpstr>
      <vt:lpstr>Question 6</vt:lpstr>
      <vt:lpstr>What is in the sky?</vt:lpstr>
      <vt:lpstr>Solar System</vt:lpstr>
      <vt:lpstr>Questions coming …</vt:lpstr>
      <vt:lpstr>Question 7</vt:lpstr>
      <vt:lpstr>Question 8</vt:lpstr>
      <vt:lpstr>M45 the Pleiades – the Seven Sisters</vt:lpstr>
      <vt:lpstr>M13 – the Hercules cluster</vt:lpstr>
      <vt:lpstr>Questions coming …</vt:lpstr>
      <vt:lpstr>Question 9</vt:lpstr>
      <vt:lpstr>Question 10</vt:lpstr>
      <vt:lpstr>M 57 – the Ring Nebula</vt:lpstr>
      <vt:lpstr>M 27 - ours</vt:lpstr>
      <vt:lpstr>M42 – the Orion Nebula</vt:lpstr>
      <vt:lpstr>The Horsehead</vt:lpstr>
      <vt:lpstr>Questions coming …</vt:lpstr>
      <vt:lpstr>Question 11</vt:lpstr>
      <vt:lpstr>Question 12</vt:lpstr>
      <vt:lpstr>M 1</vt:lpstr>
      <vt:lpstr>Question 13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422</cp:revision>
  <dcterms:created xsi:type="dcterms:W3CDTF">2003-01-08T03:11:45Z</dcterms:created>
  <dcterms:modified xsi:type="dcterms:W3CDTF">2025-09-04T04:04:05Z</dcterms:modified>
</cp:coreProperties>
</file>