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14" r:id="rId2"/>
    <p:sldId id="367" r:id="rId3"/>
    <p:sldId id="403" r:id="rId4"/>
    <p:sldId id="421" r:id="rId5"/>
    <p:sldId id="423" r:id="rId6"/>
    <p:sldId id="425" r:id="rId7"/>
    <p:sldId id="42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0"/>
    <p:restoredTop sz="91417"/>
  </p:normalViewPr>
  <p:slideViewPr>
    <p:cSldViewPr>
      <p:cViewPr varScale="1">
        <p:scale>
          <a:sx n="197" d="100"/>
          <a:sy n="197" d="100"/>
        </p:scale>
        <p:origin x="200" y="2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4A4D33-9063-ED42-9631-764EE6D144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64D4B3-4F59-0249-9DB2-466A88B8CA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0D804A15-40C3-974E-B027-9EF2EE23359B}" type="datetimeFigureOut">
              <a:rPr lang="en-US"/>
              <a:pPr>
                <a:defRPr/>
              </a:pPr>
              <a:t>4/11/26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B81487-D9D4-DC4D-AFA4-C134CD570B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6C436-2D84-1E45-8DAE-B5D9B12D1F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A17E6-5E5F-C344-BE44-B9A72EE188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72B8194-6789-4C4B-9996-F922C6D2FF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F30C132-FA5C-6947-A784-5AA8D7D601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61C420D-022A-9342-A18F-CF4C80959C6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6F15B23-0109-314E-96A2-315F7C70FC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BA6B2C5D-7E02-4F41-8458-EB8E8E5D55C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325F00EB-702A-F546-B1BB-9208051A13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9F335E-1600-494A-B39D-0897A59275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6FF23329-FF6B-7F42-B767-8E52AFBF22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ED5D711C-6A91-4C44-B8AB-5D6E385367AB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0F84A897-328F-0D49-8077-FD998EA98E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2C4E5683-A198-5449-9497-401E1B3067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FB8508F8-7163-8A4F-B6CA-5F0727666F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26369CE0-6C2E-3B43-BE04-12C8EDB29A36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008D9B73-10B0-544D-B12C-B0873AC80E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452A9254-84D7-5641-952C-A2A9D43702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D3652455-F88D-3C4A-A425-6E084C0792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D6338B6-C844-6F4D-BA8B-E646E378EBA3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883367AD-A7E0-F84E-81F7-6F448F2FA5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FE38F2FD-7D81-784A-91BA-F43ABE31E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FA3B7E84-BD15-9848-A0D9-EA9D045124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26B46A2B-AB50-7E45-B4B7-4EA5345E7571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28FBCBA6-363D-0B44-921D-C79F6ED2AB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BF3E91C4-3EB0-3B40-B637-446E1E757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4328755D-AB10-F649-ACE2-24FC09B498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9647E0A7-A128-6149-ABEF-7F9C867249F8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3BAC42F5-E7A6-EB47-83DA-10471BFE4E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22F7BECA-0389-D842-BA05-B5EBECD36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377EC20A-4370-C943-8B33-DE46F50B5E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EFE37DDC-856E-E54E-A75A-33436A0412F8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EA705A8C-CD1E-194B-A16C-54E8AC116D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B18CD0A3-61D5-9D4B-90D9-BF1B15C8C8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3B49CC0F-B66F-3944-90E0-2FA9FE4A38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BDE92DD5-6DFA-BB40-A2F0-C5EF3C8BA4D1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2964FE67-40D2-0B40-8577-6EE8081021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2B08BEE0-115D-2C4B-8D5D-45331441CE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3A1395-E2D4-6547-B9CE-4CCF82C9E4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08795C-EE24-FF49-9A61-1C1C24B831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B72AE5-758E-524D-A071-7E17512F4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ACDF0-A09E-CB4E-A6BA-D2B606B88F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814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9662F2-A417-A044-8D7E-89EFE17B1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14F01C-C87E-BA4B-997F-597E3CA647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7838B2-2C2C-6240-AB06-F851622820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38D69-998F-D242-8977-1E6416D25C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35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D56460-D1C0-2A47-9452-7F58E834D3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BB1301-77B7-E74F-A87A-6687EBCD4B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A105D9-FD46-4B4C-BE87-2427701CFF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DA574-8A39-7C4F-8CFF-20026904F0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28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D8F8B7-419D-5349-B6CA-BF64337B73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845A63-1EF3-4A44-A79C-93E6B400E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70EA74-A6B4-024B-A779-876CC8CB66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9A2B1-4718-2344-AF17-3187EEFD21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83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3898B0-3A32-B24E-9C7F-393C6731CB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5C1355-0D66-9842-981F-7C3B28294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434A67-9918-7343-BA7B-32167232C9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E3FE3-6ABF-2F43-8403-DFF42E77D2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493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A188D8-97CB-CE4F-BC76-5E866F3FF7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F0DA9E-4885-1845-A0F6-E956582F44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C2BFD8-8AC0-2242-918F-0CDB3CDEF5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45D1C-B6B7-FD4B-96CF-07CCC205E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46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F058E13-625F-4A4D-BFF2-0ECC3D192E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5A3A6A3-7F2B-1248-A727-AE4194906C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B67EA9-E208-BB4A-8158-7CB3AF236E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89AC-0698-494D-9D37-A7EA96DCA4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00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840AF2D-32A5-CA4A-985D-7C9EBCCE8B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37A1C41-55F2-7244-A79A-7C0475C67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078F6E-9A3C-0044-AB0D-405E1F8946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5A84E-3CC1-EC42-A437-ACE80BC6D7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1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159229E-D7E5-854A-BB6E-FC4CC1A2F8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4E442A3-677D-174C-B735-54550C77D3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2CD88BA-1BCC-0E46-A01C-6B09A1D09A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BF704-36F9-5E41-B52E-63AFDACC37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66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A4EDAB-B43E-6A47-B4DA-982F3A005D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446826-B0CE-9F46-BE81-5648FFF12D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CEE668-9AFB-0C44-879C-ED1CB510B8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8E709-F74B-2B48-A7C6-647CCCCDA0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403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C4B254-1E2A-8B40-B3F7-394B066FA9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E9993E-E5F5-FA49-A942-C8461BC7EE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CFEC28-C141-C144-AD66-67344B00AA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B89D9-B694-2E41-BCFE-EB4C7571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09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9C2DB70-4DE6-B34C-872F-7A2EA466D3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CDE7492-7BE6-814A-B09F-31F8B6F94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040436E-C56F-8C44-8CCF-C6DBD298C16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C004B09-6136-044C-B0A8-C526D9A9AD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B1A2F6A-3B03-454E-B4B4-C8949810A5E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B069B7D-DD38-D54C-99E7-4D13B5EEA7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06AD07FD-0EF6-AC4A-A5A6-D8B3B85403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0" y="0"/>
            <a:ext cx="3276600" cy="685800"/>
          </a:xfrm>
        </p:spPr>
        <p:txBody>
          <a:bodyPr/>
          <a:lstStyle/>
          <a:p>
            <a:pPr>
              <a:defRPr/>
            </a:pPr>
            <a:r>
              <a:rPr lang="en-US" sz="4000" b="1" dirty="0">
                <a:solidFill>
                  <a:srgbClr val="FF0000"/>
                </a:solidFill>
                <a:cs typeface="+mj-cs"/>
              </a:rPr>
              <a:t>Remnants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E64B9868-AF2B-D546-96A5-B9FB03A9B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14400"/>
            <a:ext cx="766445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6FFFF"/>
                </a:solidFill>
              </a:rPr>
              <a:t>Stars: losing fight against gravity.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66FFFF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CC00"/>
                </a:solidFill>
              </a:rPr>
              <a:t>Balance:</a:t>
            </a:r>
            <a:r>
              <a:rPr lang="en-US" altLang="en-US" sz="2400">
                <a:solidFill>
                  <a:srgbClr val="FFFF00"/>
                </a:solidFill>
              </a:rPr>
              <a:t> gravity against radiation pressure – while fuel lasts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chemeClr val="bg1"/>
                </a:solidFill>
              </a:rPr>
              <a:t>When fuel gone,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	● atoms touch – </a:t>
            </a:r>
            <a:r>
              <a:rPr lang="en-US" altLang="en-US" sz="2400">
                <a:solidFill>
                  <a:srgbClr val="66FFFF"/>
                </a:solidFill>
              </a:rPr>
              <a:t>white dwarf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		</a:t>
            </a:r>
            <a:r>
              <a:rPr lang="en-US" altLang="en-US" sz="2400" i="1">
                <a:solidFill>
                  <a:srgbClr val="FFFF00"/>
                </a:solidFill>
              </a:rPr>
              <a:t>(mass &lt; 1.44 solar)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i="1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	● atoms crushed, nuclei touch – </a:t>
            </a:r>
            <a:r>
              <a:rPr lang="en-US" altLang="en-US" sz="2400">
                <a:solidFill>
                  <a:srgbClr val="66FFFF"/>
                </a:solidFill>
              </a:rPr>
              <a:t>neutron star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		</a:t>
            </a:r>
            <a:r>
              <a:rPr lang="en-US" altLang="en-US" sz="2400" i="1">
                <a:solidFill>
                  <a:srgbClr val="FFFF00"/>
                </a:solidFill>
              </a:rPr>
              <a:t>(1.44 solar &lt; mass &lt; 10 solar)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	● nothing can balance gravity – </a:t>
            </a:r>
            <a:r>
              <a:rPr lang="en-US" altLang="en-US" sz="2400">
                <a:solidFill>
                  <a:srgbClr val="66FFFF"/>
                </a:solidFill>
              </a:rPr>
              <a:t>black hole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		</a:t>
            </a:r>
            <a:r>
              <a:rPr lang="en-US" altLang="en-US" sz="2400" i="1">
                <a:solidFill>
                  <a:srgbClr val="FFFF00"/>
                </a:solidFill>
              </a:rPr>
              <a:t>(10 solar &lt; mass)</a:t>
            </a:r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E205843B-FBF4-2049-947D-6F9808BC4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0513" y="2895600"/>
            <a:ext cx="200025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FF3300"/>
                </a:solidFill>
              </a:rPr>
              <a:t>Earth-size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FF3300"/>
                </a:solidFill>
              </a:rPr>
              <a:t>(Example: Sirius B)</a:t>
            </a:r>
          </a:p>
        </p:txBody>
      </p:sp>
      <p:sp>
        <p:nvSpPr>
          <p:cNvPr id="15365" name="Line 7">
            <a:extLst>
              <a:ext uri="{FF2B5EF4-FFF2-40B4-BE49-F238E27FC236}">
                <a16:creationId xmlns:a16="http://schemas.microsoft.com/office/drawing/2014/main" id="{052ACC66-CAC4-704C-A1E2-2C50751838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914400"/>
            <a:ext cx="2286000" cy="25146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6" name="Line 8">
            <a:extLst>
              <a:ext uri="{FF2B5EF4-FFF2-40B4-BE49-F238E27FC236}">
                <a16:creationId xmlns:a16="http://schemas.microsoft.com/office/drawing/2014/main" id="{B44A0766-5C3A-794E-B9DA-C9C2C7F00E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3124200"/>
            <a:ext cx="190500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Text Box 9">
            <a:extLst>
              <a:ext uri="{FF2B5EF4-FFF2-40B4-BE49-F238E27FC236}">
                <a16:creationId xmlns:a16="http://schemas.microsoft.com/office/drawing/2014/main" id="{FF06F25E-14FA-6B4E-8914-4F9447EDA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9813" y="3946525"/>
            <a:ext cx="160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FF3300"/>
                </a:solidFill>
              </a:rPr>
              <a:t>Ten miles size</a:t>
            </a:r>
          </a:p>
        </p:txBody>
      </p:sp>
      <p:sp>
        <p:nvSpPr>
          <p:cNvPr id="15368" name="Line 10">
            <a:extLst>
              <a:ext uri="{FF2B5EF4-FFF2-40B4-BE49-F238E27FC236}">
                <a16:creationId xmlns:a16="http://schemas.microsoft.com/office/drawing/2014/main" id="{6E9BCBA0-0081-FB4C-886C-2FA4D48B98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4191000"/>
            <a:ext cx="533400" cy="3048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Text Box 11">
            <a:extLst>
              <a:ext uri="{FF2B5EF4-FFF2-40B4-BE49-F238E27FC236}">
                <a16:creationId xmlns:a16="http://schemas.microsoft.com/office/drawing/2014/main" id="{3A456202-5C89-3042-B308-9E1B17029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3875" y="6019800"/>
            <a:ext cx="1800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FF3300"/>
                </a:solidFill>
              </a:rPr>
              <a:t>A few miles size</a:t>
            </a:r>
          </a:p>
        </p:txBody>
      </p:sp>
      <p:sp>
        <p:nvSpPr>
          <p:cNvPr id="15370" name="Line 12">
            <a:extLst>
              <a:ext uri="{FF2B5EF4-FFF2-40B4-BE49-F238E27FC236}">
                <a16:creationId xmlns:a16="http://schemas.microsoft.com/office/drawing/2014/main" id="{78E20845-FEB4-F94F-AD96-E8247CFA5DA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0" y="5638800"/>
            <a:ext cx="609600" cy="3810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AutoShape 13">
            <a:extLst>
              <a:ext uri="{FF2B5EF4-FFF2-40B4-BE49-F238E27FC236}">
                <a16:creationId xmlns:a16="http://schemas.microsoft.com/office/drawing/2014/main" id="{650674BF-387F-CD4D-828D-20B8E2932254}"/>
              </a:ext>
            </a:extLst>
          </p:cNvPr>
          <p:cNvSpPr>
            <a:spLocks/>
          </p:cNvSpPr>
          <p:nvPr/>
        </p:nvSpPr>
        <p:spPr bwMode="auto">
          <a:xfrm>
            <a:off x="1143000" y="3124200"/>
            <a:ext cx="457200" cy="2819400"/>
          </a:xfrm>
          <a:prstGeom prst="leftBrace">
            <a:avLst>
              <a:gd name="adj1" fmla="val 51389"/>
              <a:gd name="adj2" fmla="val 50000"/>
            </a:avLst>
          </a:prstGeom>
          <a:noFill/>
          <a:ln w="9525">
            <a:solidFill>
              <a:srgbClr val="66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66FFFF"/>
              </a:solidFill>
            </a:endParaRPr>
          </a:p>
        </p:txBody>
      </p:sp>
      <p:sp>
        <p:nvSpPr>
          <p:cNvPr id="15372" name="Text Box 14">
            <a:extLst>
              <a:ext uri="{FF2B5EF4-FFF2-40B4-BE49-F238E27FC236}">
                <a16:creationId xmlns:a16="http://schemas.microsoft.com/office/drawing/2014/main" id="{7418D53B-302B-3C41-BABD-358239A0A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" y="3962400"/>
            <a:ext cx="121443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66FFFF"/>
                </a:solidFill>
              </a:rPr>
              <a:t>Extremely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66FFFF"/>
                </a:solidFill>
              </a:rPr>
              <a:t>dense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66FFFF"/>
                </a:solidFill>
              </a:rPr>
              <a:t>stable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rgbClr val="66FFFF"/>
                </a:solidFill>
              </a:rPr>
              <a:t> remnants</a:t>
            </a:r>
          </a:p>
        </p:txBody>
      </p:sp>
      <p:sp>
        <p:nvSpPr>
          <p:cNvPr id="15373" name="Text Box 15">
            <a:extLst>
              <a:ext uri="{FF2B5EF4-FFF2-40B4-BE49-F238E27FC236}">
                <a16:creationId xmlns:a16="http://schemas.microsoft.com/office/drawing/2014/main" id="{5A0B2730-1E92-5B4E-9602-AA777E601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172200"/>
            <a:ext cx="4008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ea typeface="Lucida Grande" panose="020B0600040502020204" pitchFamily="34" charset="0"/>
                <a:cs typeface="Lucida Grande" panose="020B0600040502020204" pitchFamily="34" charset="0"/>
              </a:rPr>
              <a:t>●</a:t>
            </a:r>
            <a:r>
              <a:rPr lang="en-US" altLang="en-US" sz="2400">
                <a:solidFill>
                  <a:srgbClr val="FFFF00"/>
                </a:solidFill>
              </a:rPr>
              <a:t> or </a:t>
            </a:r>
            <a:r>
              <a:rPr lang="en-US" altLang="en-US" sz="2400">
                <a:solidFill>
                  <a:srgbClr val="66FFFF"/>
                </a:solidFill>
              </a:rPr>
              <a:t>nothing</a:t>
            </a:r>
            <a:r>
              <a:rPr lang="en-US" altLang="en-US" sz="2400">
                <a:solidFill>
                  <a:srgbClr val="FFFF00"/>
                </a:solidFill>
              </a:rPr>
              <a:t>, if it all flies apart.</a:t>
            </a:r>
            <a:endParaRPr lang="en-US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2DBEE848-2179-A84B-A841-DE2B56E8B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6248400" cy="685800"/>
          </a:xfrm>
        </p:spPr>
        <p:txBody>
          <a:bodyPr/>
          <a:lstStyle/>
          <a:p>
            <a:pPr>
              <a:defRPr/>
            </a:pPr>
            <a:r>
              <a:rPr lang="en-US" b="1">
                <a:solidFill>
                  <a:srgbClr val="FF0000"/>
                </a:solidFill>
                <a:cs typeface="+mj-cs"/>
              </a:rPr>
              <a:t>Supernova light curve</a:t>
            </a:r>
            <a:endParaRPr lang="en-US">
              <a:cs typeface="+mj-cs"/>
            </a:endParaRPr>
          </a:p>
        </p:txBody>
      </p:sp>
      <p:pic>
        <p:nvPicPr>
          <p:cNvPr id="17411" name="Picture 4" descr="snNGC2841">
            <a:extLst>
              <a:ext uri="{FF2B5EF4-FFF2-40B4-BE49-F238E27FC236}">
                <a16:creationId xmlns:a16="http://schemas.microsoft.com/office/drawing/2014/main" id="{EF9A06C8-0838-FF42-9B85-988A5E7DF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350361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 Box 5">
            <a:extLst>
              <a:ext uri="{FF2B5EF4-FFF2-40B4-BE49-F238E27FC236}">
                <a16:creationId xmlns:a16="http://schemas.microsoft.com/office/drawing/2014/main" id="{8D87EF44-B60D-CB49-AF12-27BB03650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150" y="685800"/>
            <a:ext cx="63738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6FFFF"/>
                </a:solidFill>
              </a:rPr>
              <a:t>A very bright star appears in a distant galaxy,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6FFFF"/>
                </a:solidFill>
              </a:rPr>
              <a:t>shines for a few months, then slowly fades away</a:t>
            </a:r>
            <a:endParaRPr lang="en-US" altLang="en-US" sz="2400" b="1"/>
          </a:p>
        </p:txBody>
      </p:sp>
      <p:sp>
        <p:nvSpPr>
          <p:cNvPr id="17413" name="Text Box 7">
            <a:extLst>
              <a:ext uri="{FF2B5EF4-FFF2-40B4-BE49-F238E27FC236}">
                <a16:creationId xmlns:a16="http://schemas.microsoft.com/office/drawing/2014/main" id="{B313EF9C-4323-AF42-801C-765B8BA7B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225" y="6019800"/>
            <a:ext cx="63960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Energy source of fading supernova is the decay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3300"/>
                </a:solidFill>
              </a:rPr>
              <a:t>Proof that heavy elements originate in supernovae!</a:t>
            </a:r>
          </a:p>
        </p:txBody>
      </p:sp>
      <p:pic>
        <p:nvPicPr>
          <p:cNvPr id="17414" name="Picture 8" descr="SNcurve2">
            <a:extLst>
              <a:ext uri="{FF2B5EF4-FFF2-40B4-BE49-F238E27FC236}">
                <a16:creationId xmlns:a16="http://schemas.microsoft.com/office/drawing/2014/main" id="{B1A98011-1063-8946-A2D0-B30C9F12F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00200"/>
            <a:ext cx="5638800" cy="412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>
            <a:extLst>
              <a:ext uri="{FF2B5EF4-FFF2-40B4-BE49-F238E27FC236}">
                <a16:creationId xmlns:a16="http://schemas.microsoft.com/office/drawing/2014/main" id="{325F0824-E1A4-184C-8768-54853E4B1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09600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rgbClr val="FF0000"/>
                </a:solidFill>
                <a:cs typeface="+mj-cs"/>
              </a:rPr>
              <a:t>Supernova in M51</a:t>
            </a:r>
            <a:endParaRPr lang="en-US">
              <a:cs typeface="+mj-cs"/>
            </a:endParaRPr>
          </a:p>
        </p:txBody>
      </p:sp>
      <p:pic>
        <p:nvPicPr>
          <p:cNvPr id="19459" name="Picture 3" descr="8379">
            <a:extLst>
              <a:ext uri="{FF2B5EF4-FFF2-40B4-BE49-F238E27FC236}">
                <a16:creationId xmlns:a16="http://schemas.microsoft.com/office/drawing/2014/main" id="{BF94C313-9C99-5A4B-A07F-1FC52E3E1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3"/>
            <a:ext cx="9144000" cy="584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Text Box 4">
            <a:extLst>
              <a:ext uri="{FF2B5EF4-FFF2-40B4-BE49-F238E27FC236}">
                <a16:creationId xmlns:a16="http://schemas.microsoft.com/office/drawing/2014/main" id="{18519E2E-783F-F845-A058-D1914D288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6400800"/>
            <a:ext cx="7415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66FFFF"/>
                </a:solidFill>
              </a:rPr>
              <a:t>8 hours of total exposures, 12 in Takahashi f/9 telescope</a:t>
            </a:r>
            <a:endParaRPr lang="en-US" altLang="en-US" sz="24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DA571F4-5CC7-F64F-A360-2E608B7C10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66FFFF"/>
                </a:solidFill>
              </a:rPr>
              <a:t>Questions coming …</a:t>
            </a:r>
            <a:endParaRPr lang="en-US" altLang="en-US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Text Box 2">
            <a:extLst>
              <a:ext uri="{FF2B5EF4-FFF2-40B4-BE49-F238E27FC236}">
                <a16:creationId xmlns:a16="http://schemas.microsoft.com/office/drawing/2014/main" id="{3B437468-729D-C64E-A69C-558975A06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234499" name="Text Box 3">
            <a:extLst>
              <a:ext uri="{FF2B5EF4-FFF2-40B4-BE49-F238E27FC236}">
                <a16:creationId xmlns:a16="http://schemas.microsoft.com/office/drawing/2014/main" id="{4B6D4C4C-7BD3-D749-A765-A6420464C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34500" name="Rectangle 4">
            <a:extLst>
              <a:ext uri="{FF2B5EF4-FFF2-40B4-BE49-F238E27FC236}">
                <a16:creationId xmlns:a16="http://schemas.microsoft.com/office/drawing/2014/main" id="{555ACB75-4848-1F49-A86C-BE93DCE5A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10</a:t>
            </a:r>
          </a:p>
        </p:txBody>
      </p:sp>
      <p:sp>
        <p:nvSpPr>
          <p:cNvPr id="234501" name="Text Box 5">
            <a:extLst>
              <a:ext uri="{FF2B5EF4-FFF2-40B4-BE49-F238E27FC236}">
                <a16:creationId xmlns:a16="http://schemas.microsoft.com/office/drawing/2014/main" id="{7E33470F-E687-6449-93E3-7401AB42B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234502" name="Text Box 6">
            <a:extLst>
              <a:ext uri="{FF2B5EF4-FFF2-40B4-BE49-F238E27FC236}">
                <a16:creationId xmlns:a16="http://schemas.microsoft.com/office/drawing/2014/main" id="{3D062860-E134-6848-8ED3-B02B9A994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752600"/>
            <a:ext cx="548958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What determines what sort of an object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	remains after a dead star?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 The temperature of the star.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 </a:t>
            </a:r>
            <a:r>
              <a:rPr lang="en-US" altLang="en-US" sz="2400" b="1" dirty="0"/>
              <a:t>The chemical composition of the star.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C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  <a:r>
              <a:rPr lang="en-US" altLang="en-US" sz="2400" b="1" dirty="0">
                <a:solidFill>
                  <a:srgbClr val="FF0000"/>
                </a:solidFill>
              </a:rPr>
              <a:t>The mass of the star.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 	</a:t>
            </a:r>
            <a:r>
              <a:rPr lang="en-US" altLang="en-US" sz="2400" b="1" dirty="0"/>
              <a:t>The brightness of the star.</a:t>
            </a:r>
          </a:p>
        </p:txBody>
      </p:sp>
      <p:sp>
        <p:nvSpPr>
          <p:cNvPr id="234503" name="Text Box 7">
            <a:extLst>
              <a:ext uri="{FF2B5EF4-FFF2-40B4-BE49-F238E27FC236}">
                <a16:creationId xmlns:a16="http://schemas.microsoft.com/office/drawing/2014/main" id="{6BB5D272-643D-E042-8D9D-0D565456D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234504" name="Text Box 8">
            <a:extLst>
              <a:ext uri="{FF2B5EF4-FFF2-40B4-BE49-F238E27FC236}">
                <a16:creationId xmlns:a16="http://schemas.microsoft.com/office/drawing/2014/main" id="{C6BB5492-D44E-C343-8621-19F18EFA5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34505" name="Text Box 9">
            <a:extLst>
              <a:ext uri="{FF2B5EF4-FFF2-40B4-BE49-F238E27FC236}">
                <a16:creationId xmlns:a16="http://schemas.microsoft.com/office/drawing/2014/main" id="{C7869B5A-C3A9-1145-95B3-2DA427A94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234506" name="Text Box 10">
            <a:extLst>
              <a:ext uri="{FF2B5EF4-FFF2-40B4-BE49-F238E27FC236}">
                <a16:creationId xmlns:a16="http://schemas.microsoft.com/office/drawing/2014/main" id="{91F88D16-1712-BE41-9081-A42C7612F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234507" name="Text Box 11">
            <a:extLst>
              <a:ext uri="{FF2B5EF4-FFF2-40B4-BE49-F238E27FC236}">
                <a16:creationId xmlns:a16="http://schemas.microsoft.com/office/drawing/2014/main" id="{5ADB660C-5BC7-D147-89AA-4A370EBBB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34508" name="Text Box 12">
            <a:extLst>
              <a:ext uri="{FF2B5EF4-FFF2-40B4-BE49-F238E27FC236}">
                <a16:creationId xmlns:a16="http://schemas.microsoft.com/office/drawing/2014/main" id="{4976081A-364B-AF48-A5E2-1ED96381F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234509" name="Text Box 13">
            <a:extLst>
              <a:ext uri="{FF2B5EF4-FFF2-40B4-BE49-F238E27FC236}">
                <a16:creationId xmlns:a16="http://schemas.microsoft.com/office/drawing/2014/main" id="{AAE86E7A-2D8F-A644-92D5-78D45B434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234510" name="Text Box 14">
            <a:extLst>
              <a:ext uri="{FF2B5EF4-FFF2-40B4-BE49-F238E27FC236}">
                <a16:creationId xmlns:a16="http://schemas.microsoft.com/office/drawing/2014/main" id="{FC04E069-DA7E-7440-B5FC-009CC66A3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234511" name="Text Box 15">
            <a:extLst>
              <a:ext uri="{FF2B5EF4-FFF2-40B4-BE49-F238E27FC236}">
                <a16:creationId xmlns:a16="http://schemas.microsoft.com/office/drawing/2014/main" id="{E92DDBDE-E1EF-CC45-903E-D6EA56915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234512" name="Text Box 16">
            <a:extLst>
              <a:ext uri="{FF2B5EF4-FFF2-40B4-BE49-F238E27FC236}">
                <a16:creationId xmlns:a16="http://schemas.microsoft.com/office/drawing/2014/main" id="{D324A9BB-AEBE-5E40-865C-8559D2EA8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234513" name="Text Box 17">
            <a:extLst>
              <a:ext uri="{FF2B5EF4-FFF2-40B4-BE49-F238E27FC236}">
                <a16:creationId xmlns:a16="http://schemas.microsoft.com/office/drawing/2014/main" id="{EF951718-38D1-B948-94A7-ED4AE66E5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34514" name="Text Box 18">
            <a:extLst>
              <a:ext uri="{FF2B5EF4-FFF2-40B4-BE49-F238E27FC236}">
                <a16:creationId xmlns:a16="http://schemas.microsoft.com/office/drawing/2014/main" id="{EBBA7973-75C5-3E48-81D2-334E8AF2B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234515" name="Text Box 19">
            <a:extLst>
              <a:ext uri="{FF2B5EF4-FFF2-40B4-BE49-F238E27FC236}">
                <a16:creationId xmlns:a16="http://schemas.microsoft.com/office/drawing/2014/main" id="{DBC35F1C-A980-B14F-9723-A78E7917B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234516" name="Text Box 20">
            <a:extLst>
              <a:ext uri="{FF2B5EF4-FFF2-40B4-BE49-F238E27FC236}">
                <a16:creationId xmlns:a16="http://schemas.microsoft.com/office/drawing/2014/main" id="{B70474EF-1C13-F243-B04D-1D0D9DDFA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34517" name="Text Box 21">
            <a:extLst>
              <a:ext uri="{FF2B5EF4-FFF2-40B4-BE49-F238E27FC236}">
                <a16:creationId xmlns:a16="http://schemas.microsoft.com/office/drawing/2014/main" id="{519F07F9-7599-664E-A037-4F7842B7A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34518" name="Text Box 22">
            <a:extLst>
              <a:ext uri="{FF2B5EF4-FFF2-40B4-BE49-F238E27FC236}">
                <a16:creationId xmlns:a16="http://schemas.microsoft.com/office/drawing/2014/main" id="{19CE756B-AEF9-7449-AAB6-E6BCB27A5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234519" name="Text Box 23">
            <a:extLst>
              <a:ext uri="{FF2B5EF4-FFF2-40B4-BE49-F238E27FC236}">
                <a16:creationId xmlns:a16="http://schemas.microsoft.com/office/drawing/2014/main" id="{858C7FF1-33F6-8942-8A78-3203394C9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34520" name="Text Box 24">
            <a:extLst>
              <a:ext uri="{FF2B5EF4-FFF2-40B4-BE49-F238E27FC236}">
                <a16:creationId xmlns:a16="http://schemas.microsoft.com/office/drawing/2014/main" id="{E77BF3AF-07A9-DC41-B633-A6BEF82BC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234521" name="Text Box 25">
            <a:extLst>
              <a:ext uri="{FF2B5EF4-FFF2-40B4-BE49-F238E27FC236}">
                <a16:creationId xmlns:a16="http://schemas.microsoft.com/office/drawing/2014/main" id="{F7B6F516-D61D-2E49-B43A-8684FBFCC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34522" name="Text Box 26">
            <a:extLst>
              <a:ext uri="{FF2B5EF4-FFF2-40B4-BE49-F238E27FC236}">
                <a16:creationId xmlns:a16="http://schemas.microsoft.com/office/drawing/2014/main" id="{7D2F2106-1704-9E48-9B2B-AA003B8B4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234523" name="Text Box 27">
            <a:extLst>
              <a:ext uri="{FF2B5EF4-FFF2-40B4-BE49-F238E27FC236}">
                <a16:creationId xmlns:a16="http://schemas.microsoft.com/office/drawing/2014/main" id="{C8993E0E-11BF-0647-A6F9-6DF0DF75D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234524" name="Text Box 28">
            <a:extLst>
              <a:ext uri="{FF2B5EF4-FFF2-40B4-BE49-F238E27FC236}">
                <a16:creationId xmlns:a16="http://schemas.microsoft.com/office/drawing/2014/main" id="{8F261CDB-29CF-414B-BCAD-F50F803B3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234525" name="Text Box 29">
            <a:extLst>
              <a:ext uri="{FF2B5EF4-FFF2-40B4-BE49-F238E27FC236}">
                <a16:creationId xmlns:a16="http://schemas.microsoft.com/office/drawing/2014/main" id="{04DA49F8-0E43-C34A-9A86-4586D37D6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234526" name="Text Box 30">
            <a:extLst>
              <a:ext uri="{FF2B5EF4-FFF2-40B4-BE49-F238E27FC236}">
                <a16:creationId xmlns:a16="http://schemas.microsoft.com/office/drawing/2014/main" id="{98DE3E53-5689-B143-A637-2194BABDC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234527" name="Text Box 31">
            <a:extLst>
              <a:ext uri="{FF2B5EF4-FFF2-40B4-BE49-F238E27FC236}">
                <a16:creationId xmlns:a16="http://schemas.microsoft.com/office/drawing/2014/main" id="{1F80A6C9-56A0-0D4C-97CC-ADE737B46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234528" name="Text Box 32">
            <a:extLst>
              <a:ext uri="{FF2B5EF4-FFF2-40B4-BE49-F238E27FC236}">
                <a16:creationId xmlns:a16="http://schemas.microsoft.com/office/drawing/2014/main" id="{F007CD3C-2BB3-BA49-987A-B03EDD105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234529" name="Text Box 33">
            <a:extLst>
              <a:ext uri="{FF2B5EF4-FFF2-40B4-BE49-F238E27FC236}">
                <a16:creationId xmlns:a16="http://schemas.microsoft.com/office/drawing/2014/main" id="{12806349-4D15-2749-813E-0C3C0828B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234530" name="Text Box 34">
            <a:extLst>
              <a:ext uri="{FF2B5EF4-FFF2-40B4-BE49-F238E27FC236}">
                <a16:creationId xmlns:a16="http://schemas.microsoft.com/office/drawing/2014/main" id="{28EFF58B-D50F-1D44-9C97-EB6A8828B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234531" name="Text Box 35">
            <a:extLst>
              <a:ext uri="{FF2B5EF4-FFF2-40B4-BE49-F238E27FC236}">
                <a16:creationId xmlns:a16="http://schemas.microsoft.com/office/drawing/2014/main" id="{9EDB7DF1-557E-9543-840F-D62FF60A5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234532" name="Text Box 36">
            <a:extLst>
              <a:ext uri="{FF2B5EF4-FFF2-40B4-BE49-F238E27FC236}">
                <a16:creationId xmlns:a16="http://schemas.microsoft.com/office/drawing/2014/main" id="{3A03A3F4-7798-3440-BA35-651F6F5F1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 animBg="1"/>
      <p:bldP spid="234499" grpId="0" animBg="1"/>
      <p:bldP spid="234501" grpId="0" animBg="1"/>
      <p:bldP spid="234502" grpId="0"/>
      <p:bldP spid="234502" grpId="1"/>
      <p:bldP spid="234503" grpId="0" animBg="1"/>
      <p:bldP spid="234504" grpId="0" animBg="1"/>
      <p:bldP spid="234505" grpId="0" animBg="1"/>
      <p:bldP spid="234506" grpId="0" animBg="1"/>
      <p:bldP spid="234507" grpId="0" animBg="1"/>
      <p:bldP spid="234508" grpId="0" animBg="1"/>
      <p:bldP spid="234509" grpId="0" animBg="1"/>
      <p:bldP spid="234510" grpId="0" animBg="1"/>
      <p:bldP spid="234511" grpId="0" animBg="1"/>
      <p:bldP spid="234512" grpId="0" animBg="1"/>
      <p:bldP spid="234513" grpId="0" animBg="1"/>
      <p:bldP spid="234514" grpId="0" animBg="1"/>
      <p:bldP spid="234515" grpId="0" animBg="1"/>
      <p:bldP spid="234516" grpId="0" animBg="1"/>
      <p:bldP spid="234517" grpId="0" animBg="1"/>
      <p:bldP spid="234518" grpId="0" animBg="1"/>
      <p:bldP spid="234519" grpId="0" animBg="1"/>
      <p:bldP spid="234520" grpId="0" animBg="1"/>
      <p:bldP spid="234521" grpId="0" animBg="1"/>
      <p:bldP spid="234522" grpId="0" animBg="1"/>
      <p:bldP spid="234523" grpId="0" animBg="1"/>
      <p:bldP spid="234524" grpId="0" animBg="1"/>
      <p:bldP spid="234525" grpId="0" animBg="1"/>
      <p:bldP spid="234526" grpId="0" animBg="1"/>
      <p:bldP spid="234527" grpId="0" animBg="1"/>
      <p:bldP spid="234528" grpId="0" animBg="1"/>
      <p:bldP spid="234529" grpId="0" animBg="1"/>
      <p:bldP spid="234530" grpId="0" animBg="1"/>
      <p:bldP spid="234531" grpId="0" animBg="1"/>
      <p:bldP spid="2345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ext Box 2">
            <a:extLst>
              <a:ext uri="{FF2B5EF4-FFF2-40B4-BE49-F238E27FC236}">
                <a16:creationId xmlns:a16="http://schemas.microsoft.com/office/drawing/2014/main" id="{8E83423C-A949-264E-81D2-5802F214D8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238595" name="Text Box 3">
            <a:extLst>
              <a:ext uri="{FF2B5EF4-FFF2-40B4-BE49-F238E27FC236}">
                <a16:creationId xmlns:a16="http://schemas.microsoft.com/office/drawing/2014/main" id="{D5753610-0803-064E-BDD8-9213120C2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38596" name="Rectangle 4">
            <a:extLst>
              <a:ext uri="{FF2B5EF4-FFF2-40B4-BE49-F238E27FC236}">
                <a16:creationId xmlns:a16="http://schemas.microsoft.com/office/drawing/2014/main" id="{96AA02D6-968B-024D-8877-F15982548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 dirty="0">
                <a:solidFill>
                  <a:srgbClr val="FF0000"/>
                </a:solidFill>
                <a:cs typeface="+mj-cs"/>
              </a:rPr>
              <a:t>Question 11</a:t>
            </a:r>
          </a:p>
        </p:txBody>
      </p:sp>
      <p:sp>
        <p:nvSpPr>
          <p:cNvPr id="238597" name="Text Box 5">
            <a:extLst>
              <a:ext uri="{FF2B5EF4-FFF2-40B4-BE49-F238E27FC236}">
                <a16:creationId xmlns:a16="http://schemas.microsoft.com/office/drawing/2014/main" id="{C83B31D2-3426-1249-B138-F56C0F566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238598" name="Text Box 6">
            <a:extLst>
              <a:ext uri="{FF2B5EF4-FFF2-40B4-BE49-F238E27FC236}">
                <a16:creationId xmlns:a16="http://schemas.microsoft.com/office/drawing/2014/main" id="{78AE6C03-1E7A-9943-801F-8F795D583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791736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In a white dwarf,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	Atoms are far apart from each other.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B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  <a:r>
              <a:rPr lang="en-US" altLang="en-US" sz="2400" b="1" dirty="0">
                <a:solidFill>
                  <a:srgbClr val="FF0000"/>
                </a:solidFill>
              </a:rPr>
              <a:t>Atoms are not broken up, but touch.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 </a:t>
            </a:r>
            <a:r>
              <a:rPr lang="en-US" altLang="en-US" sz="2400" b="1" dirty="0"/>
              <a:t>Atoms are crushed into each other, atomic nuclei touch.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 </a:t>
            </a:r>
            <a:r>
              <a:rPr lang="en-US" altLang="en-US" sz="2400" b="1" dirty="0"/>
              <a:t>	There is nothing to withstand gravity, the star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/>
              <a:t>		has completely collapsed.</a:t>
            </a:r>
            <a:r>
              <a:rPr lang="en-US" altLang="en-US" sz="2400" b="1" dirty="0">
                <a:solidFill>
                  <a:schemeClr val="accent2"/>
                </a:solidFill>
              </a:rPr>
              <a:t> </a:t>
            </a:r>
            <a:endParaRPr lang="en-US" altLang="en-US" sz="2400" b="1" dirty="0"/>
          </a:p>
        </p:txBody>
      </p:sp>
      <p:sp>
        <p:nvSpPr>
          <p:cNvPr id="238599" name="Text Box 7">
            <a:extLst>
              <a:ext uri="{FF2B5EF4-FFF2-40B4-BE49-F238E27FC236}">
                <a16:creationId xmlns:a16="http://schemas.microsoft.com/office/drawing/2014/main" id="{3052F496-30AA-3249-B465-512F7DF7B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238600" name="Text Box 8">
            <a:extLst>
              <a:ext uri="{FF2B5EF4-FFF2-40B4-BE49-F238E27FC236}">
                <a16:creationId xmlns:a16="http://schemas.microsoft.com/office/drawing/2014/main" id="{B3651A56-6E6C-3F4A-99A1-1C7399997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38601" name="Text Box 9">
            <a:extLst>
              <a:ext uri="{FF2B5EF4-FFF2-40B4-BE49-F238E27FC236}">
                <a16:creationId xmlns:a16="http://schemas.microsoft.com/office/drawing/2014/main" id="{CA988A48-5513-3F4A-ACE2-FE5D801B7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238602" name="Text Box 10">
            <a:extLst>
              <a:ext uri="{FF2B5EF4-FFF2-40B4-BE49-F238E27FC236}">
                <a16:creationId xmlns:a16="http://schemas.microsoft.com/office/drawing/2014/main" id="{9FC82CA3-5354-9448-8541-0A79F40FD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238603" name="Text Box 11">
            <a:extLst>
              <a:ext uri="{FF2B5EF4-FFF2-40B4-BE49-F238E27FC236}">
                <a16:creationId xmlns:a16="http://schemas.microsoft.com/office/drawing/2014/main" id="{AF8B2351-4E0A-674E-8AD5-894E96136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38604" name="Text Box 12">
            <a:extLst>
              <a:ext uri="{FF2B5EF4-FFF2-40B4-BE49-F238E27FC236}">
                <a16:creationId xmlns:a16="http://schemas.microsoft.com/office/drawing/2014/main" id="{A489695D-4FD9-0742-82EE-332086CBE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238605" name="Text Box 13">
            <a:extLst>
              <a:ext uri="{FF2B5EF4-FFF2-40B4-BE49-F238E27FC236}">
                <a16:creationId xmlns:a16="http://schemas.microsoft.com/office/drawing/2014/main" id="{3FCE464C-91D8-E444-8F37-BE283A9FA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238606" name="Text Box 14">
            <a:extLst>
              <a:ext uri="{FF2B5EF4-FFF2-40B4-BE49-F238E27FC236}">
                <a16:creationId xmlns:a16="http://schemas.microsoft.com/office/drawing/2014/main" id="{811ECB84-FCD8-7649-AC3A-5DF0E9880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238607" name="Text Box 15">
            <a:extLst>
              <a:ext uri="{FF2B5EF4-FFF2-40B4-BE49-F238E27FC236}">
                <a16:creationId xmlns:a16="http://schemas.microsoft.com/office/drawing/2014/main" id="{57D5AD15-D11B-614D-8562-795E2EA1D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238608" name="Text Box 16">
            <a:extLst>
              <a:ext uri="{FF2B5EF4-FFF2-40B4-BE49-F238E27FC236}">
                <a16:creationId xmlns:a16="http://schemas.microsoft.com/office/drawing/2014/main" id="{C9AF8E2F-9D72-8A4F-B1EF-C40E5FC04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238609" name="Text Box 17">
            <a:extLst>
              <a:ext uri="{FF2B5EF4-FFF2-40B4-BE49-F238E27FC236}">
                <a16:creationId xmlns:a16="http://schemas.microsoft.com/office/drawing/2014/main" id="{BDCAEA1F-CB2B-7946-AAE1-E79F9868D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38610" name="Text Box 18">
            <a:extLst>
              <a:ext uri="{FF2B5EF4-FFF2-40B4-BE49-F238E27FC236}">
                <a16:creationId xmlns:a16="http://schemas.microsoft.com/office/drawing/2014/main" id="{7B82DB7B-E584-9941-ADF7-8103D37B4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238611" name="Text Box 19">
            <a:extLst>
              <a:ext uri="{FF2B5EF4-FFF2-40B4-BE49-F238E27FC236}">
                <a16:creationId xmlns:a16="http://schemas.microsoft.com/office/drawing/2014/main" id="{E0137A8D-9657-4647-AEE1-8B96C9AA2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238612" name="Text Box 20">
            <a:extLst>
              <a:ext uri="{FF2B5EF4-FFF2-40B4-BE49-F238E27FC236}">
                <a16:creationId xmlns:a16="http://schemas.microsoft.com/office/drawing/2014/main" id="{887E058E-1120-4A47-BD80-89931CEB5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38613" name="Text Box 21">
            <a:extLst>
              <a:ext uri="{FF2B5EF4-FFF2-40B4-BE49-F238E27FC236}">
                <a16:creationId xmlns:a16="http://schemas.microsoft.com/office/drawing/2014/main" id="{FC59E405-C54F-3548-8919-15F03EAF7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38614" name="Text Box 22">
            <a:extLst>
              <a:ext uri="{FF2B5EF4-FFF2-40B4-BE49-F238E27FC236}">
                <a16:creationId xmlns:a16="http://schemas.microsoft.com/office/drawing/2014/main" id="{E004AEE1-D07D-F240-BB5C-DB3DC2EA7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238615" name="Text Box 23">
            <a:extLst>
              <a:ext uri="{FF2B5EF4-FFF2-40B4-BE49-F238E27FC236}">
                <a16:creationId xmlns:a16="http://schemas.microsoft.com/office/drawing/2014/main" id="{98D12B68-BB6E-9543-85D7-0B4D7F90E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38616" name="Text Box 24">
            <a:extLst>
              <a:ext uri="{FF2B5EF4-FFF2-40B4-BE49-F238E27FC236}">
                <a16:creationId xmlns:a16="http://schemas.microsoft.com/office/drawing/2014/main" id="{3F750851-5AAC-964A-AA30-5F86B4114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238617" name="Text Box 25">
            <a:extLst>
              <a:ext uri="{FF2B5EF4-FFF2-40B4-BE49-F238E27FC236}">
                <a16:creationId xmlns:a16="http://schemas.microsoft.com/office/drawing/2014/main" id="{513090AD-7F3A-E945-AF1E-E98D8FDDA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38618" name="Text Box 26">
            <a:extLst>
              <a:ext uri="{FF2B5EF4-FFF2-40B4-BE49-F238E27FC236}">
                <a16:creationId xmlns:a16="http://schemas.microsoft.com/office/drawing/2014/main" id="{70F524D8-FF4A-0042-BD3E-81F964E0E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238619" name="Text Box 27">
            <a:extLst>
              <a:ext uri="{FF2B5EF4-FFF2-40B4-BE49-F238E27FC236}">
                <a16:creationId xmlns:a16="http://schemas.microsoft.com/office/drawing/2014/main" id="{E02AFF98-C877-FA47-9A67-169788861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238620" name="Text Box 28">
            <a:extLst>
              <a:ext uri="{FF2B5EF4-FFF2-40B4-BE49-F238E27FC236}">
                <a16:creationId xmlns:a16="http://schemas.microsoft.com/office/drawing/2014/main" id="{F129B8CD-8166-EB46-B1A9-E21D8C0ED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238621" name="Text Box 29">
            <a:extLst>
              <a:ext uri="{FF2B5EF4-FFF2-40B4-BE49-F238E27FC236}">
                <a16:creationId xmlns:a16="http://schemas.microsoft.com/office/drawing/2014/main" id="{15204D6A-C3BD-C34B-AB9E-F5BAAC611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238622" name="Text Box 30">
            <a:extLst>
              <a:ext uri="{FF2B5EF4-FFF2-40B4-BE49-F238E27FC236}">
                <a16:creationId xmlns:a16="http://schemas.microsoft.com/office/drawing/2014/main" id="{93643D22-21D5-2C4E-86D9-6655658BA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238623" name="Text Box 31">
            <a:extLst>
              <a:ext uri="{FF2B5EF4-FFF2-40B4-BE49-F238E27FC236}">
                <a16:creationId xmlns:a16="http://schemas.microsoft.com/office/drawing/2014/main" id="{029CAC16-0019-8B4A-85C6-4F252220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238624" name="Text Box 32">
            <a:extLst>
              <a:ext uri="{FF2B5EF4-FFF2-40B4-BE49-F238E27FC236}">
                <a16:creationId xmlns:a16="http://schemas.microsoft.com/office/drawing/2014/main" id="{268E9142-0C4C-2C40-A068-3309AE12E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238625" name="Text Box 33">
            <a:extLst>
              <a:ext uri="{FF2B5EF4-FFF2-40B4-BE49-F238E27FC236}">
                <a16:creationId xmlns:a16="http://schemas.microsoft.com/office/drawing/2014/main" id="{662A03BE-E67C-DC44-B957-1459720B0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238626" name="Text Box 34">
            <a:extLst>
              <a:ext uri="{FF2B5EF4-FFF2-40B4-BE49-F238E27FC236}">
                <a16:creationId xmlns:a16="http://schemas.microsoft.com/office/drawing/2014/main" id="{D513F19E-4C5C-3E42-BEC2-635D215C7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238627" name="Text Box 35">
            <a:extLst>
              <a:ext uri="{FF2B5EF4-FFF2-40B4-BE49-F238E27FC236}">
                <a16:creationId xmlns:a16="http://schemas.microsoft.com/office/drawing/2014/main" id="{5A884563-264A-4D47-9F94-75D8CA7C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4" grpId="0" animBg="1"/>
      <p:bldP spid="238595" grpId="0" animBg="1"/>
      <p:bldP spid="238597" grpId="0" animBg="1"/>
      <p:bldP spid="238598" grpId="0"/>
      <p:bldP spid="238598" grpId="1"/>
      <p:bldP spid="238599" grpId="0" animBg="1"/>
      <p:bldP spid="238600" grpId="0" animBg="1"/>
      <p:bldP spid="238601" grpId="0" animBg="1"/>
      <p:bldP spid="238602" grpId="0" animBg="1"/>
      <p:bldP spid="238603" grpId="0" animBg="1"/>
      <p:bldP spid="238604" grpId="0" animBg="1"/>
      <p:bldP spid="238605" grpId="0" animBg="1"/>
      <p:bldP spid="238606" grpId="0" animBg="1"/>
      <p:bldP spid="238607" grpId="0" animBg="1"/>
      <p:bldP spid="238608" grpId="0" animBg="1"/>
      <p:bldP spid="238609" grpId="0" animBg="1"/>
      <p:bldP spid="238610" grpId="0" animBg="1"/>
      <p:bldP spid="238611" grpId="0" animBg="1"/>
      <p:bldP spid="238612" grpId="0" animBg="1"/>
      <p:bldP spid="238613" grpId="0" animBg="1"/>
      <p:bldP spid="238614" grpId="0" animBg="1"/>
      <p:bldP spid="238615" grpId="0" animBg="1"/>
      <p:bldP spid="238616" grpId="0" animBg="1"/>
      <p:bldP spid="238617" grpId="0" animBg="1"/>
      <p:bldP spid="238618" grpId="0" animBg="1"/>
      <p:bldP spid="238619" grpId="0" animBg="1"/>
      <p:bldP spid="238620" grpId="0" animBg="1"/>
      <p:bldP spid="238621" grpId="0" animBg="1"/>
      <p:bldP spid="238622" grpId="0" animBg="1"/>
      <p:bldP spid="238623" grpId="0" animBg="1"/>
      <p:bldP spid="238624" grpId="0" animBg="1"/>
      <p:bldP spid="238625" grpId="0" animBg="1"/>
      <p:bldP spid="238626" grpId="0" animBg="1"/>
      <p:bldP spid="2386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Text Box 2">
            <a:extLst>
              <a:ext uri="{FF2B5EF4-FFF2-40B4-BE49-F238E27FC236}">
                <a16:creationId xmlns:a16="http://schemas.microsoft.com/office/drawing/2014/main" id="{F9B14DF4-96F5-0240-9AAD-8E7B647E3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242691" name="Text Box 3">
            <a:extLst>
              <a:ext uri="{FF2B5EF4-FFF2-40B4-BE49-F238E27FC236}">
                <a16:creationId xmlns:a16="http://schemas.microsoft.com/office/drawing/2014/main" id="{C020859F-C03A-794E-A520-B361822A8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42692" name="Rectangle 4">
            <a:extLst>
              <a:ext uri="{FF2B5EF4-FFF2-40B4-BE49-F238E27FC236}">
                <a16:creationId xmlns:a16="http://schemas.microsoft.com/office/drawing/2014/main" id="{12A80524-683A-7249-8943-42C739454A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sz="6000" b="1">
                <a:solidFill>
                  <a:srgbClr val="FF0000"/>
                </a:solidFill>
                <a:cs typeface="+mj-cs"/>
              </a:rPr>
              <a:t>Question 12</a:t>
            </a:r>
            <a:endParaRPr lang="en-US" sz="60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242693" name="Text Box 5">
            <a:extLst>
              <a:ext uri="{FF2B5EF4-FFF2-40B4-BE49-F238E27FC236}">
                <a16:creationId xmlns:a16="http://schemas.microsoft.com/office/drawing/2014/main" id="{4B01919D-C143-A148-AFF2-226D144D4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242694" name="Text Box 6">
            <a:extLst>
              <a:ext uri="{FF2B5EF4-FFF2-40B4-BE49-F238E27FC236}">
                <a16:creationId xmlns:a16="http://schemas.microsoft.com/office/drawing/2014/main" id="{74880898-5E70-7144-8D87-78AA3CA1D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76400"/>
            <a:ext cx="4674293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What is a supernova?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 A Sun-sized star blowing up.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B</a:t>
            </a:r>
            <a:r>
              <a:rPr lang="en-US" altLang="en-US" sz="2400" dirty="0">
                <a:solidFill>
                  <a:srgbClr val="FF0000"/>
                </a:solidFill>
              </a:rPr>
              <a:t>  </a:t>
            </a:r>
            <a:r>
              <a:rPr lang="en-US" altLang="en-US" sz="2400" b="1" dirty="0">
                <a:solidFill>
                  <a:srgbClr val="FF0000"/>
                </a:solidFill>
              </a:rPr>
              <a:t>A very heavy star blowing up.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 </a:t>
            </a:r>
            <a:r>
              <a:rPr lang="en-US" altLang="en-US" sz="2400" b="1" dirty="0"/>
              <a:t>A very large and very old star. 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 </a:t>
            </a:r>
            <a:r>
              <a:rPr lang="en-US" altLang="en-US" sz="2400" b="1" dirty="0"/>
              <a:t>A newly born star. </a:t>
            </a: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 </a:t>
            </a:r>
            <a:r>
              <a:rPr lang="en-US" altLang="en-US" sz="2400" b="1" dirty="0"/>
              <a:t> A new planet.</a:t>
            </a:r>
          </a:p>
        </p:txBody>
      </p:sp>
      <p:sp>
        <p:nvSpPr>
          <p:cNvPr id="242695" name="Text Box 7">
            <a:extLst>
              <a:ext uri="{FF2B5EF4-FFF2-40B4-BE49-F238E27FC236}">
                <a16:creationId xmlns:a16="http://schemas.microsoft.com/office/drawing/2014/main" id="{C4FB8F46-6F65-3746-AA51-C6469D6BD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242696" name="Text Box 8">
            <a:extLst>
              <a:ext uri="{FF2B5EF4-FFF2-40B4-BE49-F238E27FC236}">
                <a16:creationId xmlns:a16="http://schemas.microsoft.com/office/drawing/2014/main" id="{BBD9ADB5-D2F1-924D-AD48-6513F9AE2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42697" name="Text Box 9">
            <a:extLst>
              <a:ext uri="{FF2B5EF4-FFF2-40B4-BE49-F238E27FC236}">
                <a16:creationId xmlns:a16="http://schemas.microsoft.com/office/drawing/2014/main" id="{0FC890E0-BB47-F243-9CBB-9D7ADB337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242698" name="Text Box 10">
            <a:extLst>
              <a:ext uri="{FF2B5EF4-FFF2-40B4-BE49-F238E27FC236}">
                <a16:creationId xmlns:a16="http://schemas.microsoft.com/office/drawing/2014/main" id="{D7E097AF-EDD3-1043-B97F-A04B3EF65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242699" name="Text Box 11">
            <a:extLst>
              <a:ext uri="{FF2B5EF4-FFF2-40B4-BE49-F238E27FC236}">
                <a16:creationId xmlns:a16="http://schemas.microsoft.com/office/drawing/2014/main" id="{26B2315A-F7B8-324E-9FC5-C4B78ED78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42700" name="Text Box 12">
            <a:extLst>
              <a:ext uri="{FF2B5EF4-FFF2-40B4-BE49-F238E27FC236}">
                <a16:creationId xmlns:a16="http://schemas.microsoft.com/office/drawing/2014/main" id="{7B280C15-467D-6E40-871D-2448DAA55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242701" name="Text Box 13">
            <a:extLst>
              <a:ext uri="{FF2B5EF4-FFF2-40B4-BE49-F238E27FC236}">
                <a16:creationId xmlns:a16="http://schemas.microsoft.com/office/drawing/2014/main" id="{25F6E907-E1D3-DA40-83FA-4EBAF2DEE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242702" name="Text Box 14">
            <a:extLst>
              <a:ext uri="{FF2B5EF4-FFF2-40B4-BE49-F238E27FC236}">
                <a16:creationId xmlns:a16="http://schemas.microsoft.com/office/drawing/2014/main" id="{EB077EE1-73A3-3F4E-8CCC-48BC0EDFD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242703" name="Text Box 15">
            <a:extLst>
              <a:ext uri="{FF2B5EF4-FFF2-40B4-BE49-F238E27FC236}">
                <a16:creationId xmlns:a16="http://schemas.microsoft.com/office/drawing/2014/main" id="{F72719CD-8827-414D-B5DE-EE3E8B676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242704" name="Text Box 16">
            <a:extLst>
              <a:ext uri="{FF2B5EF4-FFF2-40B4-BE49-F238E27FC236}">
                <a16:creationId xmlns:a16="http://schemas.microsoft.com/office/drawing/2014/main" id="{A7D5A8EF-57B2-9249-B704-2C4DCFB1E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242705" name="Text Box 17">
            <a:extLst>
              <a:ext uri="{FF2B5EF4-FFF2-40B4-BE49-F238E27FC236}">
                <a16:creationId xmlns:a16="http://schemas.microsoft.com/office/drawing/2014/main" id="{E188DFC2-47B2-084A-9E9E-BA9D407B6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42706" name="Text Box 18">
            <a:extLst>
              <a:ext uri="{FF2B5EF4-FFF2-40B4-BE49-F238E27FC236}">
                <a16:creationId xmlns:a16="http://schemas.microsoft.com/office/drawing/2014/main" id="{FFEF877D-9DFA-DA47-AAE0-27C0105AD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242707" name="Text Box 19">
            <a:extLst>
              <a:ext uri="{FF2B5EF4-FFF2-40B4-BE49-F238E27FC236}">
                <a16:creationId xmlns:a16="http://schemas.microsoft.com/office/drawing/2014/main" id="{32922764-2997-5A41-B313-4E7F0BB0F0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242708" name="Text Box 20">
            <a:extLst>
              <a:ext uri="{FF2B5EF4-FFF2-40B4-BE49-F238E27FC236}">
                <a16:creationId xmlns:a16="http://schemas.microsoft.com/office/drawing/2014/main" id="{F5BC1D47-3F8A-5340-94D3-F98648AFF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242709" name="Text Box 21">
            <a:extLst>
              <a:ext uri="{FF2B5EF4-FFF2-40B4-BE49-F238E27FC236}">
                <a16:creationId xmlns:a16="http://schemas.microsoft.com/office/drawing/2014/main" id="{066955E2-FC14-F64A-BB01-4D0D73246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42710" name="Text Box 22">
            <a:extLst>
              <a:ext uri="{FF2B5EF4-FFF2-40B4-BE49-F238E27FC236}">
                <a16:creationId xmlns:a16="http://schemas.microsoft.com/office/drawing/2014/main" id="{4D2878EF-790D-4C41-82C6-7BBFFD491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242711" name="Text Box 23">
            <a:extLst>
              <a:ext uri="{FF2B5EF4-FFF2-40B4-BE49-F238E27FC236}">
                <a16:creationId xmlns:a16="http://schemas.microsoft.com/office/drawing/2014/main" id="{437AFFBD-C22B-B04E-AF09-EC750051B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42712" name="Text Box 24">
            <a:extLst>
              <a:ext uri="{FF2B5EF4-FFF2-40B4-BE49-F238E27FC236}">
                <a16:creationId xmlns:a16="http://schemas.microsoft.com/office/drawing/2014/main" id="{76A1FAC8-3835-5645-9D2D-925EEAA21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242713" name="Text Box 25">
            <a:extLst>
              <a:ext uri="{FF2B5EF4-FFF2-40B4-BE49-F238E27FC236}">
                <a16:creationId xmlns:a16="http://schemas.microsoft.com/office/drawing/2014/main" id="{7E19B46D-11B6-894E-82A5-2C2726A83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42714" name="Text Box 26">
            <a:extLst>
              <a:ext uri="{FF2B5EF4-FFF2-40B4-BE49-F238E27FC236}">
                <a16:creationId xmlns:a16="http://schemas.microsoft.com/office/drawing/2014/main" id="{E1BF6625-9007-8442-BFFD-C478CF18B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242715" name="Text Box 27">
            <a:extLst>
              <a:ext uri="{FF2B5EF4-FFF2-40B4-BE49-F238E27FC236}">
                <a16:creationId xmlns:a16="http://schemas.microsoft.com/office/drawing/2014/main" id="{6EA71539-5204-C841-8729-34F5F7799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242716" name="Text Box 28">
            <a:extLst>
              <a:ext uri="{FF2B5EF4-FFF2-40B4-BE49-F238E27FC236}">
                <a16:creationId xmlns:a16="http://schemas.microsoft.com/office/drawing/2014/main" id="{77D2E846-DCE7-AD4F-86E9-66E7C66F2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242717" name="Text Box 29">
            <a:extLst>
              <a:ext uri="{FF2B5EF4-FFF2-40B4-BE49-F238E27FC236}">
                <a16:creationId xmlns:a16="http://schemas.microsoft.com/office/drawing/2014/main" id="{28C2BC3F-84C6-BD48-9140-86C08BC31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242718" name="Text Box 30">
            <a:extLst>
              <a:ext uri="{FF2B5EF4-FFF2-40B4-BE49-F238E27FC236}">
                <a16:creationId xmlns:a16="http://schemas.microsoft.com/office/drawing/2014/main" id="{39795F92-EABC-F74B-921A-0B6C8E06A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242719" name="Text Box 31">
            <a:extLst>
              <a:ext uri="{FF2B5EF4-FFF2-40B4-BE49-F238E27FC236}">
                <a16:creationId xmlns:a16="http://schemas.microsoft.com/office/drawing/2014/main" id="{7F1400D0-C0CF-204C-AAAB-398A650F3D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242720" name="Text Box 32">
            <a:extLst>
              <a:ext uri="{FF2B5EF4-FFF2-40B4-BE49-F238E27FC236}">
                <a16:creationId xmlns:a16="http://schemas.microsoft.com/office/drawing/2014/main" id="{027B69DB-0EAE-B149-805E-034132554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242721" name="Text Box 33">
            <a:extLst>
              <a:ext uri="{FF2B5EF4-FFF2-40B4-BE49-F238E27FC236}">
                <a16:creationId xmlns:a16="http://schemas.microsoft.com/office/drawing/2014/main" id="{8DDEB0CF-BEEB-4C48-920A-4B58C8F2D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242722" name="Text Box 34">
            <a:extLst>
              <a:ext uri="{FF2B5EF4-FFF2-40B4-BE49-F238E27FC236}">
                <a16:creationId xmlns:a16="http://schemas.microsoft.com/office/drawing/2014/main" id="{F0E6FE6B-09AC-2740-8172-7F421C5BE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242723" name="Text Box 35">
            <a:extLst>
              <a:ext uri="{FF2B5EF4-FFF2-40B4-BE49-F238E27FC236}">
                <a16:creationId xmlns:a16="http://schemas.microsoft.com/office/drawing/2014/main" id="{0B300DAC-C449-CE43-8EB5-E0EA05330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animBg="1"/>
      <p:bldP spid="242691" grpId="0" animBg="1"/>
      <p:bldP spid="242693" grpId="0" animBg="1"/>
      <p:bldP spid="242694" grpId="0"/>
      <p:bldP spid="242694" grpId="1"/>
      <p:bldP spid="242695" grpId="0" animBg="1"/>
      <p:bldP spid="242696" grpId="0" animBg="1"/>
      <p:bldP spid="242697" grpId="0" animBg="1"/>
      <p:bldP spid="242698" grpId="0" animBg="1"/>
      <p:bldP spid="242699" grpId="0" animBg="1"/>
      <p:bldP spid="242700" grpId="0" animBg="1"/>
      <p:bldP spid="242701" grpId="0" animBg="1"/>
      <p:bldP spid="242702" grpId="0" animBg="1"/>
      <p:bldP spid="242703" grpId="0" animBg="1"/>
      <p:bldP spid="242704" grpId="0" animBg="1"/>
      <p:bldP spid="242705" grpId="0" animBg="1"/>
      <p:bldP spid="242706" grpId="0" animBg="1"/>
      <p:bldP spid="242707" grpId="0" animBg="1"/>
      <p:bldP spid="242708" grpId="0" animBg="1"/>
      <p:bldP spid="242709" grpId="0" animBg="1"/>
      <p:bldP spid="242710" grpId="0" animBg="1"/>
      <p:bldP spid="242711" grpId="0" animBg="1"/>
      <p:bldP spid="242712" grpId="0" animBg="1"/>
      <p:bldP spid="242713" grpId="0" animBg="1"/>
      <p:bldP spid="242714" grpId="0" animBg="1"/>
      <p:bldP spid="242715" grpId="0" animBg="1"/>
      <p:bldP spid="242716" grpId="0" animBg="1"/>
      <p:bldP spid="242717" grpId="0" animBg="1"/>
      <p:bldP spid="242718" grpId="0" animBg="1"/>
      <p:bldP spid="242719" grpId="0" animBg="1"/>
      <p:bldP spid="242720" grpId="0" animBg="1"/>
      <p:bldP spid="242721" grpId="0" animBg="1"/>
      <p:bldP spid="242722" grpId="0" animBg="1"/>
      <p:bldP spid="242723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Torma:Applications (Mac OS 9):Microsoft Office 98:Templates:Blank Presentation</Template>
  <TotalTime>1420</TotalTime>
  <Words>448</Words>
  <Application>Microsoft Macintosh PowerPoint</Application>
  <PresentationFormat>On-screen Show (4:3)</PresentationFormat>
  <Paragraphs>163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Times</vt:lpstr>
      <vt:lpstr>Blank Presentation</vt:lpstr>
      <vt:lpstr>Remnants</vt:lpstr>
      <vt:lpstr>Supernova light curve</vt:lpstr>
      <vt:lpstr>Supernova in M51</vt:lpstr>
      <vt:lpstr>Questions coming …</vt:lpstr>
      <vt:lpstr>Question 10</vt:lpstr>
      <vt:lpstr>Question 11</vt:lpstr>
      <vt:lpstr>Question 12</vt:lpstr>
    </vt:vector>
  </TitlesOfParts>
  <Company>University of Misssissippi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hierarchical structure of the Universe (go from little to large)</dc:title>
  <dc:creator>Channa Mims</dc:creator>
  <cp:lastModifiedBy>Tibor Torma</cp:lastModifiedBy>
  <cp:revision>452</cp:revision>
  <dcterms:created xsi:type="dcterms:W3CDTF">2003-01-08T03:11:45Z</dcterms:created>
  <dcterms:modified xsi:type="dcterms:W3CDTF">2026-04-11T19:56:22Z</dcterms:modified>
</cp:coreProperties>
</file>