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86" r:id="rId2"/>
    <p:sldId id="298" r:id="rId3"/>
    <p:sldId id="507" r:id="rId4"/>
    <p:sldId id="479" r:id="rId5"/>
    <p:sldId id="508" r:id="rId6"/>
    <p:sldId id="297" r:id="rId7"/>
    <p:sldId id="349" r:id="rId8"/>
    <p:sldId id="369" r:id="rId9"/>
    <p:sldId id="323" r:id="rId10"/>
    <p:sldId id="325" r:id="rId11"/>
    <p:sldId id="296" r:id="rId12"/>
    <p:sldId id="378" r:id="rId13"/>
    <p:sldId id="445" r:id="rId14"/>
    <p:sldId id="36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8FF"/>
    <a:srgbClr val="00A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78" autoAdjust="0"/>
    <p:restoredTop sz="90929"/>
  </p:normalViewPr>
  <p:slideViewPr>
    <p:cSldViewPr snapToGrid="0" snapToObjects="1">
      <p:cViewPr varScale="1">
        <p:scale>
          <a:sx n="187" d="100"/>
          <a:sy n="187" d="100"/>
        </p:scale>
        <p:origin x="192" y="7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ED0D85-3FFB-4C48-9865-2EB9769229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70002-30C1-B248-8F18-6B48B381C6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BB3554-F53E-5A45-B02C-A23DC08F7051}" type="datetimeFigureOut">
              <a:rPr lang="en-US"/>
              <a:pPr>
                <a:defRPr/>
              </a:pPr>
              <a:t>4/11/26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5D95C-05D9-8347-869C-4AB181A1E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BAE6F-1DBB-8341-AE7F-C9304BFEA0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DF1997-44F9-3446-B4F5-1AFE92ECA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99EAD10-6870-1848-BF8D-D985C71ADA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FF38226-7BDE-E242-A0F4-46092447C0B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43F1C91-91FE-6642-B272-DCE30866740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CAE1445-DE32-1C42-95F1-DF4A11D33E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7549961-ADDB-3946-8FF6-D354BEC6B82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B8B0CA85-E837-9749-83A5-B101258D9F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D865C0-A692-EA43-818D-17EC8AFAA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F91E4491-2294-3440-BEBD-2C6914D0F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68C8AA1-CEDE-DE44-96C3-EDE18A76B337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0565E31-2FE3-4D43-883E-DC9354B5B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F1C1129-1855-B244-8FE7-645AC9FAE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10A067EE-65D0-754C-BEA9-1A457F50A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87E2B31A-1E29-0B41-8612-99C83E585C27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E1C99ECA-22C8-4C45-9041-14A946ECF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1A8503F-42E6-D44D-BCE2-A20208149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566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1C72F8AE-BFD2-684E-9353-57850D68D4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1FFD8F3-252D-1746-8884-B680E2463BF9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34EBFA4A-E067-5641-9DA9-F0F7FC8CB1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CE86B74-939E-A44E-8A34-D83343A37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63ED64D0-0199-6A44-8D82-3864552E7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9C7E1D3-B452-3645-ABDB-05E2ED2FBA37}" type="slidenum">
              <a:rPr lang="en-US" altLang="en-US" sz="1200" b="0"/>
              <a:pPr/>
              <a:t>12</a:t>
            </a:fld>
            <a:endParaRPr lang="en-US" altLang="en-US" sz="1200" b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19B8635B-7604-0241-8437-54AC11899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310AF62A-7C84-EC48-B1F3-2EAC3F863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7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E48DE827-6F5E-2048-8342-9DA339E4A3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C9DCC07-90EE-6B4D-BED6-4911A8D74BAE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D77706A1-5D1C-664D-BA0C-DE282C4F21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BE0B5AA6-7F09-4440-A6D6-D2E87F96B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A1EA59C3-7B55-8449-80C1-C021D78A0A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ADFC651-D54F-354F-8314-3210D8BB0048}" type="slidenum">
              <a:rPr lang="en-US" altLang="en-US" sz="1200" b="0"/>
              <a:pPr/>
              <a:t>14</a:t>
            </a:fld>
            <a:endParaRPr lang="en-US" altLang="en-US" sz="1200" b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79B54CFE-0700-EE4E-B3B2-B2F3F67DF8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63A56722-D6A4-9E4A-8371-7F0586391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3D79B14-600C-BD45-BAF2-A45F45F9C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6035CDD-1795-2740-9428-4F2902E3F81B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4C8B08DD-1EF9-2B4A-9014-53DE27EA01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80D993D-C20E-9E44-B5F4-D12F404D2F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DB32D2-C754-7048-9964-E5BB158110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C27AADC-90F0-FF46-96B3-3DFAB679596E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326658" name="Rectangle 2">
            <a:extLst>
              <a:ext uri="{FF2B5EF4-FFF2-40B4-BE49-F238E27FC236}">
                <a16:creationId xmlns:a16="http://schemas.microsoft.com/office/drawing/2014/main" id="{65DAA3B9-8142-C54A-BDA2-8529FBEEE8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D5778113-F40E-3949-99F6-BBADBF94B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43199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B2DB7C-2C3C-2348-8815-EC9E4820B4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EF413C3-9CE4-AA4D-A8D0-69DE494B8E08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622B67C7-E806-4047-A80A-D7F9FBD5EB2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F335A1EC-8FCC-7E44-B516-E92AB918F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B2DB7C-2C3C-2348-8815-EC9E4820B4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EF413C3-9CE4-AA4D-A8D0-69DE494B8E08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622B67C7-E806-4047-A80A-D7F9FBD5EB2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F335A1EC-8FCC-7E44-B516-E92AB918F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512828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0A014F22-DDB6-9C46-8E80-B88D2C579E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BEDFAA2-26AC-404F-8AE8-3EFB16D31D16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47F7AA27-7E33-9245-9BE1-DFB4ED1F26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803DB83-88A6-D140-AE90-081B76CEF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CDA43F17-8197-C94E-82D6-CA8BBADD4A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6F671F7-6662-A648-A677-A10E4DF4CB6E}" type="slidenum">
              <a:rPr lang="en-US" altLang="en-US" sz="1200" b="0"/>
              <a:pPr/>
              <a:t>7</a:t>
            </a:fld>
            <a:endParaRPr lang="en-US" altLang="en-US" sz="1200" b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3F217C4D-4809-944E-A636-C9B2F61159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CEEAB3B6-04E4-A447-96A4-B9701EFC9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70ADFD92-6ABD-5F49-AEA7-E80AD536B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80C5D2D-423C-5940-8996-62E2B9708BD7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1BF441D-204C-D84C-B080-3A987DB53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2E3FADAF-DEF3-0D47-B455-D8CDAEF0E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D828867A-036D-8A43-B60C-78EB25BBE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7879888-CF30-4A40-87B4-99FBA66C54B3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55A5101A-21CF-2F4A-955B-259739A1B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9CF8A5F-E5E6-7341-97C3-3DE8C39A9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70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6EDCFF-E1AB-6B4B-8C64-680D36360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883220-A76C-ED4A-B749-775AFE58D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4F223D-1809-ED40-B58D-99C0C1B2A0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49DE6-80C3-174E-AFCF-9FED421C1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15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7DC7C6-193F-AE4B-9AED-4D2B0E5CF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FABFB-45EA-A742-BD43-8486E7F4B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210387-C00C-2A43-9E2B-7A7BF0F31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DB17E-7D60-9B45-91B9-80CF9E6EE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41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6D63CB-75E3-EB4F-90DB-49D25668A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159D63-4D0D-7D4F-8FCA-AC5869D61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45B033-EF7C-4143-BB49-BF27DCC88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D1E7-C62A-FD47-819E-AFD22FC062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47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82CDEA-5B75-E340-9E9E-90212482FA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F15C2A-AD6F-1D45-B06A-A07C05C695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75782-ECD4-BB4B-B3D9-D2163A19E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36B12-DFD4-A24E-863D-851EE76F4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98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652011-4909-234F-9729-1900D06A81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E8064C-EBDD-CF49-A8C0-372CA3C795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C6236D-96C3-CF43-B518-C4ED40480B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E34B-A592-C64E-87BF-4CC223F91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07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A8F52-DA95-8A4F-8CD6-9E74CD66FD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E3A531-9430-F040-80EA-631856BB1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77F361-CDA7-5A43-93BE-2A58DDE65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0999A-89B2-9141-BAD9-D2E152AC2E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1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47D1B0-E574-384C-B7F7-0B7B948F9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350CBA-7B34-A847-B4B8-08C3983F2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B66140-F276-4943-9543-09E0B22FF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F05EB-F037-B44B-B80D-026064B00C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5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645EE97-B79B-FD42-9EC6-114B2B6B7A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0F77C4-0477-DF42-9762-45FFAB9E76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BF8404-A532-5C49-9D79-B589DDE274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D96A-B3D7-AC41-B067-090C8C5B2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8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CE0618-792A-574A-98B7-D900002A9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E0AC56-7DD5-B14D-8D50-5154ADA7FE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DBF3C1-2B17-9741-8518-4CD6B96A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E680-6E7B-DF4C-AF16-0A0D6B960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13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241C56-1C4B-434B-8B09-1C438F3D2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05455-7F2B-554B-8E41-AFC6B2ECC7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30F67C-0653-8843-81FA-FD6C117E1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4736-2999-6646-9BA4-EB549FE14E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86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9FB16-018E-5A4D-98A9-68D4B614E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89000A-A0B1-C54C-8DB9-5E01378DD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933E7-ED4B-204D-9929-667BEC5DF2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694A-5AC0-BF46-AC3B-FB9C4BF01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7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2FB1C1-EE38-2A48-B7EB-753CE43BC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969D726-21E3-624D-8BE1-F6058D2E7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ECD87E-F7D6-394C-A43B-C92651FB40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30E4103-F85E-D64D-B52C-0454B204A7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E6E6CE9-B1A2-784C-B707-8902DDD2EF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4AB35D-D947-814B-8A9C-670DB1EC45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52E11651-CB72-CE47-A883-1ECBD6251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B9E32574-A465-0649-B07C-1FCA6942C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b="1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b="1">
                <a:solidFill>
                  <a:schemeClr val="accent2"/>
                </a:solidFill>
              </a:rPr>
              <a:t> Put </a:t>
            </a:r>
            <a:r>
              <a:rPr lang="en-US" altLang="en-US" sz="2000" b="1">
                <a:solidFill>
                  <a:srgbClr val="FF3300"/>
                </a:solidFill>
              </a:rPr>
              <a:t>your</a:t>
            </a:r>
            <a:r>
              <a:rPr lang="en-US" altLang="en-US" sz="2000" b="1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 b="1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b="1">
                <a:solidFill>
                  <a:schemeClr val="accent2"/>
                </a:solidFill>
              </a:rPr>
              <a:t>IDENTIFICATION NUMBER</a:t>
            </a:r>
            <a:r>
              <a:rPr lang="ja-JP" altLang="en-US" sz="1600" b="1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b="1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2"/>
                </a:solidFill>
              </a:rPr>
              <a:t>  ---  </a:t>
            </a:r>
            <a:r>
              <a:rPr lang="en-US" altLang="en-US" sz="1600" b="1" i="1">
                <a:solidFill>
                  <a:schemeClr val="accent2"/>
                </a:solidFill>
              </a:rPr>
              <a:t>(The last 4 digits of your OleMiss ID.)</a:t>
            </a:r>
            <a:endParaRPr lang="en-US" altLang="en-US" sz="2400" i="1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18B5B1D6-EB4D-4548-BD04-2D7B3F12F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4AF5A841-6122-0F47-9856-0246FD15E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0E4F948-815A-674E-B353-FAB39D2C3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891213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25E731C0-9BE5-A44F-B4CE-CDD11204A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CB847F5A-7BCA-4848-BB74-0B7A08F68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6502BE5B-1212-464A-AEF3-CD0885CB2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3F69F4E7-91F9-3C44-90D2-D2DF57A76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CF8DA334-B0D8-BB4E-B362-5FDB1044D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D17D4395-6B77-7842-A1BE-F7A50671E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6A20F6CA-346F-C544-AD89-652ED30F08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0CD4F1BB-3E91-E440-92DE-08DFFAE51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95E82285-C7E5-3D48-B6AB-78D4BEF818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9ACA5084-8E33-414D-96A1-24CF3B546A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042">
            <a:extLst>
              <a:ext uri="{FF2B5EF4-FFF2-40B4-BE49-F238E27FC236}">
                <a16:creationId xmlns:a16="http://schemas.microsoft.com/office/drawing/2014/main" id="{B4A6B915-8B77-DB43-9DD3-EA65D1336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7" y="4953000"/>
            <a:ext cx="5146883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assignments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The Stellar Graveyard, </a:t>
            </a:r>
            <a:r>
              <a:rPr lang="en-US" altLang="en-US" sz="2000" dirty="0"/>
              <a:t>Chapter 18, </a:t>
            </a:r>
            <a:r>
              <a:rPr lang="en-US" altLang="en-US" sz="2000" b="1" dirty="0"/>
              <a:t>pp. 557-579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15A23C-09DA-8B45-9D5D-51698B9FB5E3}"/>
              </a:ext>
            </a:extLst>
          </p:cNvPr>
          <p:cNvSpPr txBox="1"/>
          <p:nvPr/>
        </p:nvSpPr>
        <p:spPr>
          <a:xfrm>
            <a:off x="2385490" y="2759529"/>
            <a:ext cx="4694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Pass/Fail makeup: April 10, 2:00 pm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(in Lewis Hall basement lab)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>
            <a:extLst>
              <a:ext uri="{FF2B5EF4-FFF2-40B4-BE49-F238E27FC236}">
                <a16:creationId xmlns:a16="http://schemas.microsoft.com/office/drawing/2014/main" id="{27C5613A-6CF8-874A-B7BF-8188DD089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95235" name="Text Box 3">
            <a:extLst>
              <a:ext uri="{FF2B5EF4-FFF2-40B4-BE49-F238E27FC236}">
                <a16:creationId xmlns:a16="http://schemas.microsoft.com/office/drawing/2014/main" id="{F48AD98A-181E-2549-9E09-609B288EB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5DC49CF4-2E1D-AA41-8E0F-A946B360D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7 </a:t>
            </a:r>
          </a:p>
        </p:txBody>
      </p:sp>
      <p:sp>
        <p:nvSpPr>
          <p:cNvPr id="95237" name="Text Box 5">
            <a:extLst>
              <a:ext uri="{FF2B5EF4-FFF2-40B4-BE49-F238E27FC236}">
                <a16:creationId xmlns:a16="http://schemas.microsoft.com/office/drawing/2014/main" id="{A0229497-683A-CC49-A450-EDC778F92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95238" name="Text Box 6">
            <a:extLst>
              <a:ext uri="{FF2B5EF4-FFF2-40B4-BE49-F238E27FC236}">
                <a16:creationId xmlns:a16="http://schemas.microsoft.com/office/drawing/2014/main" id="{1611F5F0-5E4A-5347-BF0F-B3477F722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78000"/>
            <a:ext cx="7239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stars end their lives blow up as supernovae?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/>
              <a:t> </a:t>
            </a:r>
            <a:r>
              <a:rPr lang="en-US" altLang="en-US" sz="2400" b="1" dirty="0">
                <a:solidFill>
                  <a:schemeClr val="accent2"/>
                </a:solidFill>
              </a:rPr>
              <a:t>  </a:t>
            </a:r>
            <a:r>
              <a:rPr lang="en-US" altLang="en-US" sz="2400" b="1" dirty="0"/>
              <a:t> 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 Those that are heavier than 1.4 times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All.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Only a few exceptional stars.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</a:t>
            </a:r>
            <a:r>
              <a:rPr lang="en-US" altLang="en-US" sz="2400" b="1" dirty="0"/>
              <a:t>Supernovae are not blowing-up stars at all.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dirty="0"/>
              <a:t> </a:t>
            </a:r>
            <a:r>
              <a:rPr lang="en-US" altLang="en-US" sz="2400" b="1" dirty="0"/>
              <a:t>Only double stars.</a:t>
            </a:r>
          </a:p>
        </p:txBody>
      </p:sp>
      <p:sp>
        <p:nvSpPr>
          <p:cNvPr id="95239" name="Text Box 7">
            <a:extLst>
              <a:ext uri="{FF2B5EF4-FFF2-40B4-BE49-F238E27FC236}">
                <a16:creationId xmlns:a16="http://schemas.microsoft.com/office/drawing/2014/main" id="{EE8B13D8-54E2-774D-995A-4F307F466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95240" name="Text Box 8">
            <a:extLst>
              <a:ext uri="{FF2B5EF4-FFF2-40B4-BE49-F238E27FC236}">
                <a16:creationId xmlns:a16="http://schemas.microsoft.com/office/drawing/2014/main" id="{612E19A9-9DD1-FE4A-8D76-0202B9E49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95241" name="Text Box 9">
            <a:extLst>
              <a:ext uri="{FF2B5EF4-FFF2-40B4-BE49-F238E27FC236}">
                <a16:creationId xmlns:a16="http://schemas.microsoft.com/office/drawing/2014/main" id="{E7B929AC-CB9E-844C-ABCF-AAB6A8C2F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95242" name="Text Box 10">
            <a:extLst>
              <a:ext uri="{FF2B5EF4-FFF2-40B4-BE49-F238E27FC236}">
                <a16:creationId xmlns:a16="http://schemas.microsoft.com/office/drawing/2014/main" id="{4A3F52DB-5F4C-2B45-84A4-6F5ED3085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95243" name="Text Box 11">
            <a:extLst>
              <a:ext uri="{FF2B5EF4-FFF2-40B4-BE49-F238E27FC236}">
                <a16:creationId xmlns:a16="http://schemas.microsoft.com/office/drawing/2014/main" id="{6D451809-96BB-624F-A886-99C84F403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95244" name="Text Box 12">
            <a:extLst>
              <a:ext uri="{FF2B5EF4-FFF2-40B4-BE49-F238E27FC236}">
                <a16:creationId xmlns:a16="http://schemas.microsoft.com/office/drawing/2014/main" id="{2998DBC4-21C7-704A-8296-7F894AA3A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95245" name="Text Box 13">
            <a:extLst>
              <a:ext uri="{FF2B5EF4-FFF2-40B4-BE49-F238E27FC236}">
                <a16:creationId xmlns:a16="http://schemas.microsoft.com/office/drawing/2014/main" id="{E5CE9BE7-0DA6-CD41-923F-3EBC117FF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95246" name="Text Box 14">
            <a:extLst>
              <a:ext uri="{FF2B5EF4-FFF2-40B4-BE49-F238E27FC236}">
                <a16:creationId xmlns:a16="http://schemas.microsoft.com/office/drawing/2014/main" id="{4F373E9E-B41B-8142-A520-B3C2841C7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95247" name="Text Box 15">
            <a:extLst>
              <a:ext uri="{FF2B5EF4-FFF2-40B4-BE49-F238E27FC236}">
                <a16:creationId xmlns:a16="http://schemas.microsoft.com/office/drawing/2014/main" id="{1EE2F313-FCE8-1143-87A5-BC8A5BD45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5248" name="Text Box 16">
            <a:extLst>
              <a:ext uri="{FF2B5EF4-FFF2-40B4-BE49-F238E27FC236}">
                <a16:creationId xmlns:a16="http://schemas.microsoft.com/office/drawing/2014/main" id="{A64D0B60-755E-8E4C-93B6-E883F5AA5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5249" name="Text Box 17">
            <a:extLst>
              <a:ext uri="{FF2B5EF4-FFF2-40B4-BE49-F238E27FC236}">
                <a16:creationId xmlns:a16="http://schemas.microsoft.com/office/drawing/2014/main" id="{2953362C-114C-CC49-8DAA-B02D141DE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95250" name="Text Box 18">
            <a:extLst>
              <a:ext uri="{FF2B5EF4-FFF2-40B4-BE49-F238E27FC236}">
                <a16:creationId xmlns:a16="http://schemas.microsoft.com/office/drawing/2014/main" id="{813FF870-B22B-324D-BC79-F6BA5EF4E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5251" name="Text Box 19">
            <a:extLst>
              <a:ext uri="{FF2B5EF4-FFF2-40B4-BE49-F238E27FC236}">
                <a16:creationId xmlns:a16="http://schemas.microsoft.com/office/drawing/2014/main" id="{3E0E0F66-C483-B848-96CC-F3DB9D59E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5252" name="Text Box 20">
            <a:extLst>
              <a:ext uri="{FF2B5EF4-FFF2-40B4-BE49-F238E27FC236}">
                <a16:creationId xmlns:a16="http://schemas.microsoft.com/office/drawing/2014/main" id="{F42FEC5C-B5BB-EE44-A813-E891CD83F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5253" name="Text Box 21">
            <a:extLst>
              <a:ext uri="{FF2B5EF4-FFF2-40B4-BE49-F238E27FC236}">
                <a16:creationId xmlns:a16="http://schemas.microsoft.com/office/drawing/2014/main" id="{519112F9-AA1F-154C-B648-3A9BDB601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5254" name="Text Box 22">
            <a:extLst>
              <a:ext uri="{FF2B5EF4-FFF2-40B4-BE49-F238E27FC236}">
                <a16:creationId xmlns:a16="http://schemas.microsoft.com/office/drawing/2014/main" id="{4716C484-A421-1F44-BEA6-4F2972DA5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5255" name="Text Box 23">
            <a:extLst>
              <a:ext uri="{FF2B5EF4-FFF2-40B4-BE49-F238E27FC236}">
                <a16:creationId xmlns:a16="http://schemas.microsoft.com/office/drawing/2014/main" id="{1BEA974D-FEDB-EF41-81AE-1DE8387DD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5256" name="Text Box 24">
            <a:extLst>
              <a:ext uri="{FF2B5EF4-FFF2-40B4-BE49-F238E27FC236}">
                <a16:creationId xmlns:a16="http://schemas.microsoft.com/office/drawing/2014/main" id="{44B05B83-FF2D-0E48-A091-211AAC4B7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5257" name="Text Box 25">
            <a:extLst>
              <a:ext uri="{FF2B5EF4-FFF2-40B4-BE49-F238E27FC236}">
                <a16:creationId xmlns:a16="http://schemas.microsoft.com/office/drawing/2014/main" id="{60492A23-29BB-ED43-8D8E-5C97D4B08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5258" name="Text Box 26">
            <a:extLst>
              <a:ext uri="{FF2B5EF4-FFF2-40B4-BE49-F238E27FC236}">
                <a16:creationId xmlns:a16="http://schemas.microsoft.com/office/drawing/2014/main" id="{CC6F63EF-9DB7-E142-BFEE-6CB416966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95259" name="Text Box 27">
            <a:extLst>
              <a:ext uri="{FF2B5EF4-FFF2-40B4-BE49-F238E27FC236}">
                <a16:creationId xmlns:a16="http://schemas.microsoft.com/office/drawing/2014/main" id="{7B5BB1E1-1182-FB42-A7E1-46FD4AD8D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95260" name="Text Box 28">
            <a:extLst>
              <a:ext uri="{FF2B5EF4-FFF2-40B4-BE49-F238E27FC236}">
                <a16:creationId xmlns:a16="http://schemas.microsoft.com/office/drawing/2014/main" id="{FEA46C78-2A2A-5044-A26F-C404B4ACB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95261" name="Text Box 29">
            <a:extLst>
              <a:ext uri="{FF2B5EF4-FFF2-40B4-BE49-F238E27FC236}">
                <a16:creationId xmlns:a16="http://schemas.microsoft.com/office/drawing/2014/main" id="{9821145D-EAAE-DE41-8CE8-78AE4ADCF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95262" name="Text Box 30">
            <a:extLst>
              <a:ext uri="{FF2B5EF4-FFF2-40B4-BE49-F238E27FC236}">
                <a16:creationId xmlns:a16="http://schemas.microsoft.com/office/drawing/2014/main" id="{B248D5EA-A23F-C846-B3B1-4F7E7BC05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95263" name="Text Box 31">
            <a:extLst>
              <a:ext uri="{FF2B5EF4-FFF2-40B4-BE49-F238E27FC236}">
                <a16:creationId xmlns:a16="http://schemas.microsoft.com/office/drawing/2014/main" id="{905C1823-B3C4-BD44-9FE5-46CCD4C42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95264" name="Text Box 32">
            <a:extLst>
              <a:ext uri="{FF2B5EF4-FFF2-40B4-BE49-F238E27FC236}">
                <a16:creationId xmlns:a16="http://schemas.microsoft.com/office/drawing/2014/main" id="{F28A1806-2766-524D-99A6-9DA4BA6BD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95265" name="Text Box 33">
            <a:extLst>
              <a:ext uri="{FF2B5EF4-FFF2-40B4-BE49-F238E27FC236}">
                <a16:creationId xmlns:a16="http://schemas.microsoft.com/office/drawing/2014/main" id="{20C0A99A-B15E-1F46-8D03-03E03C2E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95266" name="Text Box 34">
            <a:extLst>
              <a:ext uri="{FF2B5EF4-FFF2-40B4-BE49-F238E27FC236}">
                <a16:creationId xmlns:a16="http://schemas.microsoft.com/office/drawing/2014/main" id="{3541031B-D63D-8F41-AF24-74980B720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95267" name="Text Box 35">
            <a:extLst>
              <a:ext uri="{FF2B5EF4-FFF2-40B4-BE49-F238E27FC236}">
                <a16:creationId xmlns:a16="http://schemas.microsoft.com/office/drawing/2014/main" id="{A17645DB-2FE4-304E-8E51-C481AECEA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19185601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/>
      <p:bldP spid="95235" grpId="0" animBg="1"/>
      <p:bldP spid="95237" grpId="0" animBg="1"/>
      <p:bldP spid="95238" grpId="0"/>
      <p:bldP spid="95238" grpId="1"/>
      <p:bldP spid="95239" grpId="0" animBg="1"/>
      <p:bldP spid="95240" grpId="0" animBg="1"/>
      <p:bldP spid="95241" grpId="0" animBg="1"/>
      <p:bldP spid="95242" grpId="0" animBg="1"/>
      <p:bldP spid="95243" grpId="0" animBg="1"/>
      <p:bldP spid="95244" grpId="0" animBg="1"/>
      <p:bldP spid="95245" grpId="0" animBg="1"/>
      <p:bldP spid="95246" grpId="0" animBg="1"/>
      <p:bldP spid="95247" grpId="0" animBg="1"/>
      <p:bldP spid="95248" grpId="0" animBg="1"/>
      <p:bldP spid="95249" grpId="0" animBg="1"/>
      <p:bldP spid="95250" grpId="0" animBg="1"/>
      <p:bldP spid="95251" grpId="0" animBg="1"/>
      <p:bldP spid="95252" grpId="0" animBg="1"/>
      <p:bldP spid="95253" grpId="0" animBg="1"/>
      <p:bldP spid="95254" grpId="0" animBg="1"/>
      <p:bldP spid="95255" grpId="0" animBg="1"/>
      <p:bldP spid="95256" grpId="0" animBg="1"/>
      <p:bldP spid="95257" grpId="0" animBg="1"/>
      <p:bldP spid="95258" grpId="0" animBg="1"/>
      <p:bldP spid="95259" grpId="0" animBg="1"/>
      <p:bldP spid="95260" grpId="0" animBg="1"/>
      <p:bldP spid="95261" grpId="0" animBg="1"/>
      <p:bldP spid="95262" grpId="0" animBg="1"/>
      <p:bldP spid="95263" grpId="0" animBg="1"/>
      <p:bldP spid="95264" grpId="0" animBg="1"/>
      <p:bldP spid="95265" grpId="0" animBg="1"/>
      <p:bldP spid="95266" grpId="0" animBg="1"/>
      <p:bldP spid="952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3">
            <a:extLst>
              <a:ext uri="{FF2B5EF4-FFF2-40B4-BE49-F238E27FC236}">
                <a16:creationId xmlns:a16="http://schemas.microsoft.com/office/drawing/2014/main" id="{1AC5D1E8-2606-594A-AB2C-302387B3F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954088"/>
            <a:ext cx="8642109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CC00"/>
                </a:solidFill>
              </a:rPr>
              <a:t>Sun-like stars (mass &lt; 1.44 solar):           </a:t>
            </a:r>
            <a:r>
              <a:rPr lang="en-US" altLang="en-US" sz="1800" i="1" u="sng" dirty="0"/>
              <a:t>timeline for 1 solar mass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1. H </a:t>
            </a:r>
            <a:r>
              <a:rPr lang="en-US" altLang="en-US" sz="2400" dirty="0">
                <a:sym typeface="Symbol" pitchFamily="2" charset="2"/>
              </a:rPr>
              <a:t></a:t>
            </a:r>
            <a:r>
              <a:rPr lang="en-US" altLang="en-US" sz="2400" dirty="0"/>
              <a:t> He on the </a:t>
            </a:r>
            <a:r>
              <a:rPr lang="en-US" altLang="en-US" sz="2400" b="1" dirty="0"/>
              <a:t>main sequence</a:t>
            </a:r>
            <a:r>
              <a:rPr lang="en-US" altLang="en-US" sz="2400" dirty="0"/>
              <a:t>                            10 billion years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2. He </a:t>
            </a:r>
            <a:r>
              <a:rPr lang="en-US" altLang="en-US" sz="2400" dirty="0">
                <a:sym typeface="Symbol" pitchFamily="2" charset="2"/>
              </a:rPr>
              <a:t></a:t>
            </a:r>
            <a:r>
              <a:rPr lang="en-US" altLang="en-US" sz="2400" dirty="0"/>
              <a:t> C, O, Si, …, Fe in hot core of </a:t>
            </a:r>
            <a:r>
              <a:rPr lang="en-US" altLang="en-US" sz="2400" b="1" dirty="0"/>
              <a:t>red giant</a:t>
            </a:r>
            <a:r>
              <a:rPr lang="en-US" altLang="en-US" sz="2400" dirty="0"/>
              <a:t>      1 billion years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3. </a:t>
            </a:r>
            <a:r>
              <a:rPr lang="en-US" altLang="en-US" sz="2400" b="1" dirty="0"/>
              <a:t>Planetary nebula</a:t>
            </a:r>
            <a:r>
              <a:rPr lang="en-US" altLang="en-US" sz="2400" dirty="0"/>
              <a:t> thrown off                                  10,000 years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4. </a:t>
            </a:r>
            <a:r>
              <a:rPr lang="en-US" altLang="en-US" sz="2400" b="1" dirty="0"/>
              <a:t>White dwarf</a:t>
            </a:r>
            <a:r>
              <a:rPr lang="en-US" altLang="en-US" sz="2400" dirty="0"/>
              <a:t> cooling off                                         “forever”</a:t>
            </a:r>
          </a:p>
        </p:txBody>
      </p:sp>
      <p:sp>
        <p:nvSpPr>
          <p:cNvPr id="33794" name="Text Box 4">
            <a:extLst>
              <a:ext uri="{FF2B5EF4-FFF2-40B4-BE49-F238E27FC236}">
                <a16:creationId xmlns:a16="http://schemas.microsoft.com/office/drawing/2014/main" id="{99F50551-8804-9F4A-8A41-647DDD285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3660775"/>
            <a:ext cx="883927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CC00"/>
                </a:solidFill>
              </a:rPr>
              <a:t>Heavy stars (mass &gt; 1.44 solar):              </a:t>
            </a:r>
            <a:r>
              <a:rPr lang="en-US" altLang="en-US" sz="3600" b="1" dirty="0">
                <a:solidFill>
                  <a:srgbClr val="00CC00"/>
                </a:solidFill>
              </a:rPr>
              <a:t> </a:t>
            </a:r>
            <a:r>
              <a:rPr lang="en-US" altLang="en-US" sz="1800" i="1" u="sng" dirty="0"/>
              <a:t>timeline for 10 solar mass</a:t>
            </a: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1. H </a:t>
            </a:r>
            <a:r>
              <a:rPr lang="en-US" altLang="en-US" sz="2400" dirty="0">
                <a:sym typeface="Symbol" pitchFamily="2" charset="2"/>
              </a:rPr>
              <a:t></a:t>
            </a:r>
            <a:r>
              <a:rPr lang="en-US" altLang="en-US" sz="2400" dirty="0"/>
              <a:t> He on the </a:t>
            </a:r>
            <a:r>
              <a:rPr lang="en-US" altLang="en-US" sz="2400" b="1" dirty="0"/>
              <a:t>main sequence</a:t>
            </a:r>
            <a:r>
              <a:rPr lang="en-US" altLang="en-US" sz="2400" dirty="0"/>
              <a:t>                             10 million years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2. He </a:t>
            </a:r>
            <a:r>
              <a:rPr lang="en-US" altLang="en-US" sz="2400" dirty="0">
                <a:sym typeface="Symbol" pitchFamily="2" charset="2"/>
              </a:rPr>
              <a:t></a:t>
            </a:r>
            <a:r>
              <a:rPr lang="en-US" altLang="en-US" sz="2400" dirty="0"/>
              <a:t> C, O, Si, …, Fe in hot core of </a:t>
            </a:r>
            <a:r>
              <a:rPr lang="en-US" altLang="en-US" sz="2400" b="1" dirty="0"/>
              <a:t>red giant</a:t>
            </a:r>
            <a:r>
              <a:rPr lang="en-US" altLang="en-US" sz="2400" dirty="0"/>
              <a:t>       1 million years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3. </a:t>
            </a:r>
            <a:r>
              <a:rPr lang="en-US" altLang="en-US" sz="2400" b="1" dirty="0"/>
              <a:t>Supernova</a:t>
            </a:r>
            <a:r>
              <a:rPr lang="en-US" altLang="en-US" sz="2400" dirty="0"/>
              <a:t> explosion  (Au, Ag, Pb, U, … built)      10 seconds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4. Tiny but very dense remainder cooling off                 “forever”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(</a:t>
            </a:r>
            <a:r>
              <a:rPr lang="en-US" altLang="en-US" sz="2400" b="1" dirty="0"/>
              <a:t>pulsar </a:t>
            </a:r>
            <a:r>
              <a:rPr lang="en-US" altLang="en-US" sz="2400" dirty="0"/>
              <a:t>or </a:t>
            </a:r>
            <a:r>
              <a:rPr lang="en-US" altLang="en-US" sz="2400" b="1" dirty="0"/>
              <a:t>black hole</a:t>
            </a:r>
            <a:r>
              <a:rPr lang="en-US" altLang="en-US" sz="2400" dirty="0"/>
              <a:t> or </a:t>
            </a:r>
            <a:r>
              <a:rPr lang="en-US" altLang="en-US" sz="2400" b="1" dirty="0"/>
              <a:t>nothing</a:t>
            </a:r>
            <a:r>
              <a:rPr lang="en-US" altLang="en-US" sz="2400" dirty="0"/>
              <a:t> at all)</a:t>
            </a:r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F56BD8B9-0113-0D42-9DB2-F8725A91C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5948363"/>
            <a:ext cx="68627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Gas thrown off will become part of newly born stars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(a mix of all chemical elements, including heavy ones)</a:t>
            </a:r>
            <a:endParaRPr lang="en-US" altLang="en-US" sz="2400"/>
          </a:p>
        </p:txBody>
      </p:sp>
      <p:cxnSp>
        <p:nvCxnSpPr>
          <p:cNvPr id="33796" name="AutoShape 7">
            <a:extLst>
              <a:ext uri="{FF2B5EF4-FFF2-40B4-BE49-F238E27FC236}">
                <a16:creationId xmlns:a16="http://schemas.microsoft.com/office/drawing/2014/main" id="{C7589C86-D9B6-9648-B126-1319D318A9D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-188119" y="5279232"/>
            <a:ext cx="1584325" cy="576262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7" name="Rectangle 8">
            <a:extLst>
              <a:ext uri="{FF2B5EF4-FFF2-40B4-BE49-F238E27FC236}">
                <a16:creationId xmlns:a16="http://schemas.microsoft.com/office/drawing/2014/main" id="{229D38FB-7E96-A347-81F4-008F3041F2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59700" y="5786438"/>
            <a:ext cx="1076325" cy="323850"/>
          </a:xfrm>
        </p:spPr>
        <p:txBody>
          <a:bodyPr/>
          <a:lstStyle/>
          <a:p>
            <a:r>
              <a:rPr lang="en-US" altLang="en-US" sz="1400" b="1">
                <a:solidFill>
                  <a:srgbClr val="66FFFF"/>
                </a:solidFill>
              </a:rPr>
              <a:t>Pathways</a:t>
            </a:r>
          </a:p>
        </p:txBody>
      </p:sp>
      <p:sp>
        <p:nvSpPr>
          <p:cNvPr id="33798" name="Text Box 9">
            <a:extLst>
              <a:ext uri="{FF2B5EF4-FFF2-40B4-BE49-F238E27FC236}">
                <a16:creationId xmlns:a16="http://schemas.microsoft.com/office/drawing/2014/main" id="{EF031855-B23D-9A47-8E4F-262AA26F3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838450"/>
            <a:ext cx="7004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Gas thrown off will become part of newly born stars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(a mix of all chemical elements, but not the heavy ones)</a:t>
            </a:r>
            <a:endParaRPr lang="en-US" altLang="en-US" sz="2400"/>
          </a:p>
        </p:txBody>
      </p:sp>
      <p:cxnSp>
        <p:nvCxnSpPr>
          <p:cNvPr id="33799" name="AutoShape 10">
            <a:extLst>
              <a:ext uri="{FF2B5EF4-FFF2-40B4-BE49-F238E27FC236}">
                <a16:creationId xmlns:a16="http://schemas.microsoft.com/office/drawing/2014/main" id="{E174CC54-BB85-CB49-8751-4F8A07E5BF7A}"/>
              </a:ext>
            </a:extLst>
          </p:cNvPr>
          <p:cNvCxnSpPr>
            <a:cxnSpLocks noChangeShapeType="1"/>
            <a:endCxn id="33798" idx="1"/>
          </p:cNvCxnSpPr>
          <p:nvPr/>
        </p:nvCxnSpPr>
        <p:spPr bwMode="auto">
          <a:xfrm>
            <a:off x="246063" y="2182813"/>
            <a:ext cx="585787" cy="1066800"/>
          </a:xfrm>
          <a:prstGeom prst="curvedConnector3">
            <a:avLst>
              <a:gd name="adj1" fmla="val -36856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0" name="Rectangle 11">
            <a:extLst>
              <a:ext uri="{FF2B5EF4-FFF2-40B4-BE49-F238E27FC236}">
                <a16:creationId xmlns:a16="http://schemas.microsoft.com/office/drawing/2014/main" id="{688611CE-F223-D449-A2C9-AF2B37764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87313"/>
            <a:ext cx="8153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Evolutionary pathways and the production of chemical elements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E0E4EF7E-F493-5445-9031-99D4A622C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Questions coming …</a:t>
            </a:r>
            <a:endParaRPr lang="en-US" altLang="x-none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8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>
            <a:extLst>
              <a:ext uri="{FF2B5EF4-FFF2-40B4-BE49-F238E27FC236}">
                <a16:creationId xmlns:a16="http://schemas.microsoft.com/office/drawing/2014/main" id="{856A37B7-212D-E14E-8CB9-FEDCAA54F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75459" name="Text Box 3">
            <a:extLst>
              <a:ext uri="{FF2B5EF4-FFF2-40B4-BE49-F238E27FC236}">
                <a16:creationId xmlns:a16="http://schemas.microsoft.com/office/drawing/2014/main" id="{7C4D41F5-7FF4-944C-B585-804585476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75460" name="Rectangle 4">
            <a:extLst>
              <a:ext uri="{FF2B5EF4-FFF2-40B4-BE49-F238E27FC236}">
                <a16:creationId xmlns:a16="http://schemas.microsoft.com/office/drawing/2014/main" id="{EFF867E3-5F2E-7D4E-9245-4B02A7C11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8</a:t>
            </a:r>
          </a:p>
        </p:txBody>
      </p:sp>
      <p:sp>
        <p:nvSpPr>
          <p:cNvPr id="275461" name="Text Box 5">
            <a:extLst>
              <a:ext uri="{FF2B5EF4-FFF2-40B4-BE49-F238E27FC236}">
                <a16:creationId xmlns:a16="http://schemas.microsoft.com/office/drawing/2014/main" id="{42D6AF57-82E1-6841-BBDC-9F79B52D3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75462" name="Text Box 6">
            <a:extLst>
              <a:ext uri="{FF2B5EF4-FFF2-40B4-BE49-F238E27FC236}">
                <a16:creationId xmlns:a16="http://schemas.microsoft.com/office/drawing/2014/main" id="{567B2259-6242-A143-A419-ECA32AD25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275463" name="Text Box 7">
            <a:extLst>
              <a:ext uri="{FF2B5EF4-FFF2-40B4-BE49-F238E27FC236}">
                <a16:creationId xmlns:a16="http://schemas.microsoft.com/office/drawing/2014/main" id="{7B3C066C-DEF5-B64C-84DC-88C91CFD1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75464" name="Text Box 8">
            <a:extLst>
              <a:ext uri="{FF2B5EF4-FFF2-40B4-BE49-F238E27FC236}">
                <a16:creationId xmlns:a16="http://schemas.microsoft.com/office/drawing/2014/main" id="{61B3575E-338F-3642-AC90-58361FD0D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5465" name="Text Box 9">
            <a:extLst>
              <a:ext uri="{FF2B5EF4-FFF2-40B4-BE49-F238E27FC236}">
                <a16:creationId xmlns:a16="http://schemas.microsoft.com/office/drawing/2014/main" id="{7A7253F6-2CC7-4942-AAB9-C00A4381E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7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75466" name="Text Box 10">
            <a:extLst>
              <a:ext uri="{FF2B5EF4-FFF2-40B4-BE49-F238E27FC236}">
                <a16:creationId xmlns:a16="http://schemas.microsoft.com/office/drawing/2014/main" id="{14EA0808-9D7C-394F-BC75-1B3AF5BBD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75467" name="Text Box 11">
            <a:extLst>
              <a:ext uri="{FF2B5EF4-FFF2-40B4-BE49-F238E27FC236}">
                <a16:creationId xmlns:a16="http://schemas.microsoft.com/office/drawing/2014/main" id="{25E00220-7E7D-A040-B1C7-8314E5C02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75468" name="Text Box 12">
            <a:extLst>
              <a:ext uri="{FF2B5EF4-FFF2-40B4-BE49-F238E27FC236}">
                <a16:creationId xmlns:a16="http://schemas.microsoft.com/office/drawing/2014/main" id="{C455B958-77F4-2044-A0B2-865753A68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75469" name="Text Box 13">
            <a:extLst>
              <a:ext uri="{FF2B5EF4-FFF2-40B4-BE49-F238E27FC236}">
                <a16:creationId xmlns:a16="http://schemas.microsoft.com/office/drawing/2014/main" id="{EB55675F-D76A-1F49-90D9-D09268EB2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75470" name="Text Box 14">
            <a:extLst>
              <a:ext uri="{FF2B5EF4-FFF2-40B4-BE49-F238E27FC236}">
                <a16:creationId xmlns:a16="http://schemas.microsoft.com/office/drawing/2014/main" id="{06E83934-3478-3C4A-B246-CFD91C11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75471" name="Text Box 15">
            <a:extLst>
              <a:ext uri="{FF2B5EF4-FFF2-40B4-BE49-F238E27FC236}">
                <a16:creationId xmlns:a16="http://schemas.microsoft.com/office/drawing/2014/main" id="{DC3D5A06-B24E-1D42-A419-0CE057B5F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75472" name="Text Box 16">
            <a:extLst>
              <a:ext uri="{FF2B5EF4-FFF2-40B4-BE49-F238E27FC236}">
                <a16:creationId xmlns:a16="http://schemas.microsoft.com/office/drawing/2014/main" id="{4A162175-DC75-EA41-A075-4E24E8D11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75473" name="Text Box 17">
            <a:extLst>
              <a:ext uri="{FF2B5EF4-FFF2-40B4-BE49-F238E27FC236}">
                <a16:creationId xmlns:a16="http://schemas.microsoft.com/office/drawing/2014/main" id="{5BD1EF3C-3CF3-454B-9BE2-0831D2D6C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75474" name="Text Box 18">
            <a:extLst>
              <a:ext uri="{FF2B5EF4-FFF2-40B4-BE49-F238E27FC236}">
                <a16:creationId xmlns:a16="http://schemas.microsoft.com/office/drawing/2014/main" id="{FBC17438-2F24-F34F-B5F4-1D195E25F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5475" name="Text Box 19">
            <a:extLst>
              <a:ext uri="{FF2B5EF4-FFF2-40B4-BE49-F238E27FC236}">
                <a16:creationId xmlns:a16="http://schemas.microsoft.com/office/drawing/2014/main" id="{3FFFCEDD-7D8E-3549-B382-D1CCE26D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5476" name="Text Box 20">
            <a:extLst>
              <a:ext uri="{FF2B5EF4-FFF2-40B4-BE49-F238E27FC236}">
                <a16:creationId xmlns:a16="http://schemas.microsoft.com/office/drawing/2014/main" id="{263EEEE8-2A83-814A-9E4E-FA459FE94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75477" name="Text Box 21">
            <a:extLst>
              <a:ext uri="{FF2B5EF4-FFF2-40B4-BE49-F238E27FC236}">
                <a16:creationId xmlns:a16="http://schemas.microsoft.com/office/drawing/2014/main" id="{220D10E5-1786-CB4F-BAF0-EECEE709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75478" name="Text Box 22">
            <a:extLst>
              <a:ext uri="{FF2B5EF4-FFF2-40B4-BE49-F238E27FC236}">
                <a16:creationId xmlns:a16="http://schemas.microsoft.com/office/drawing/2014/main" id="{63554367-D84A-1941-9470-F546764B6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75479" name="Text Box 23">
            <a:extLst>
              <a:ext uri="{FF2B5EF4-FFF2-40B4-BE49-F238E27FC236}">
                <a16:creationId xmlns:a16="http://schemas.microsoft.com/office/drawing/2014/main" id="{A7A9FE2A-6FAA-7348-8CCD-77FF7A17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75480" name="Text Box 24">
            <a:extLst>
              <a:ext uri="{FF2B5EF4-FFF2-40B4-BE49-F238E27FC236}">
                <a16:creationId xmlns:a16="http://schemas.microsoft.com/office/drawing/2014/main" id="{37281852-2E72-374C-BBD0-228579F3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75481" name="Text Box 25">
            <a:extLst>
              <a:ext uri="{FF2B5EF4-FFF2-40B4-BE49-F238E27FC236}">
                <a16:creationId xmlns:a16="http://schemas.microsoft.com/office/drawing/2014/main" id="{1F67F613-6BD0-1542-B735-FC4197EA6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75482" name="Text Box 26">
            <a:extLst>
              <a:ext uri="{FF2B5EF4-FFF2-40B4-BE49-F238E27FC236}">
                <a16:creationId xmlns:a16="http://schemas.microsoft.com/office/drawing/2014/main" id="{0FC044BD-0B46-E444-B961-DBFA5DA0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75483" name="Text Box 27">
            <a:extLst>
              <a:ext uri="{FF2B5EF4-FFF2-40B4-BE49-F238E27FC236}">
                <a16:creationId xmlns:a16="http://schemas.microsoft.com/office/drawing/2014/main" id="{E6590E42-CFEF-8F49-B753-8474DDAD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75484" name="Text Box 28">
            <a:extLst>
              <a:ext uri="{FF2B5EF4-FFF2-40B4-BE49-F238E27FC236}">
                <a16:creationId xmlns:a16="http://schemas.microsoft.com/office/drawing/2014/main" id="{ADF8776C-F5CC-784E-BB09-E3FDA0F0E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75485" name="Text Box 29">
            <a:extLst>
              <a:ext uri="{FF2B5EF4-FFF2-40B4-BE49-F238E27FC236}">
                <a16:creationId xmlns:a16="http://schemas.microsoft.com/office/drawing/2014/main" id="{87FAFDFC-8F52-1040-A102-AF1D2F15C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75486" name="Text Box 30">
            <a:extLst>
              <a:ext uri="{FF2B5EF4-FFF2-40B4-BE49-F238E27FC236}">
                <a16:creationId xmlns:a16="http://schemas.microsoft.com/office/drawing/2014/main" id="{8D8FC15C-6C9A-234F-AFAB-671A1D247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  <p:sp>
        <p:nvSpPr>
          <p:cNvPr id="275487" name="Text Box 31">
            <a:extLst>
              <a:ext uri="{FF2B5EF4-FFF2-40B4-BE49-F238E27FC236}">
                <a16:creationId xmlns:a16="http://schemas.microsoft.com/office/drawing/2014/main" id="{43D8E9FD-CC97-C740-9E94-94EEC0A4E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22" y="923557"/>
            <a:ext cx="68848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long is the ‘lifetime’ of a very large and a 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small star and how does it end?</a:t>
            </a:r>
            <a:endParaRPr lang="en-US" alt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BFFCD4-1253-EF46-8601-8521F6747183}"/>
              </a:ext>
            </a:extLst>
          </p:cNvPr>
          <p:cNvSpPr txBox="1"/>
          <p:nvPr/>
        </p:nvSpPr>
        <p:spPr>
          <a:xfrm>
            <a:off x="334297" y="21631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45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D4B5D55-CA6B-9644-829F-8358CF9ED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280952"/>
              </p:ext>
            </p:extLst>
          </p:nvPr>
        </p:nvGraphicFramePr>
        <p:xfrm>
          <a:off x="119428" y="1754554"/>
          <a:ext cx="73152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4831941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50620038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6344046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19338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Mass</a:t>
                      </a:r>
                    </a:p>
                    <a:p>
                      <a:pPr algn="ctr"/>
                      <a:r>
                        <a:rPr lang="en-US" dirty="0"/>
                        <a:t> (Solar masses)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Lifetime</a:t>
                      </a:r>
                    </a:p>
                    <a:p>
                      <a:pPr algn="ctr"/>
                      <a:r>
                        <a:rPr lang="en-US" dirty="0"/>
                        <a:t>(years)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Ends in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47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rgbClr val="00CC00"/>
                          </a:solidFill>
                        </a:rPr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 billion</a:t>
                      </a:r>
                    </a:p>
                    <a:p>
                      <a:pPr algn="ctr"/>
                      <a:r>
                        <a:rPr lang="en-US" dirty="0"/>
                        <a:t>1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Supernova</a:t>
                      </a:r>
                    </a:p>
                    <a:p>
                      <a:pPr algn="ctr"/>
                      <a:r>
                        <a:rPr lang="en-US" dirty="0"/>
                        <a:t>White dwarf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4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00CC00"/>
                          </a:solidFill>
                        </a:rPr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 billion</a:t>
                      </a:r>
                    </a:p>
                    <a:p>
                      <a:pPr algn="ctr"/>
                      <a:r>
                        <a:rPr lang="en-US" dirty="0"/>
                        <a:t>1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White dwarf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Supernova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496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00CC00"/>
                          </a:solidFill>
                        </a:rPr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million</a:t>
                      </a:r>
                    </a:p>
                    <a:p>
                      <a:pPr algn="ctr"/>
                      <a:r>
                        <a:rPr lang="en-US" dirty="0"/>
                        <a:t>100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White dwarf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Supernova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93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million</a:t>
                      </a:r>
                    </a:p>
                    <a:p>
                      <a:pPr algn="ctr"/>
                      <a:r>
                        <a:rPr lang="en-US" dirty="0"/>
                        <a:t>100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Supernova</a:t>
                      </a:r>
                    </a:p>
                    <a:p>
                      <a:pPr algn="ctr"/>
                      <a:r>
                        <a:rPr lang="en-US" dirty="0"/>
                        <a:t>White dwarf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373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00CC00"/>
                          </a:solidFill>
                        </a:rPr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million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Supernova</a:t>
                      </a:r>
                    </a:p>
                    <a:p>
                      <a:pPr algn="ctr"/>
                      <a:r>
                        <a:rPr lang="en-US" dirty="0"/>
                        <a:t>Supernova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153250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91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75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75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 animBg="1"/>
      <p:bldP spid="275459" grpId="0" animBg="1"/>
      <p:bldP spid="275461" grpId="0" animBg="1"/>
      <p:bldP spid="275462" grpId="0" animBg="1"/>
      <p:bldP spid="275463" grpId="0" animBg="1"/>
      <p:bldP spid="275464" grpId="0" animBg="1"/>
      <p:bldP spid="275465" grpId="0" animBg="1"/>
      <p:bldP spid="275466" grpId="0" animBg="1"/>
      <p:bldP spid="275467" grpId="0" animBg="1"/>
      <p:bldP spid="275468" grpId="0" animBg="1"/>
      <p:bldP spid="275469" grpId="0" animBg="1"/>
      <p:bldP spid="275470" grpId="0" animBg="1"/>
      <p:bldP spid="275471" grpId="0" animBg="1"/>
      <p:bldP spid="275472" grpId="0" animBg="1"/>
      <p:bldP spid="275473" grpId="0" animBg="1"/>
      <p:bldP spid="275474" grpId="0" animBg="1"/>
      <p:bldP spid="275475" grpId="0" animBg="1"/>
      <p:bldP spid="275476" grpId="0" animBg="1"/>
      <p:bldP spid="275477" grpId="0" animBg="1"/>
      <p:bldP spid="275478" grpId="0" animBg="1"/>
      <p:bldP spid="275479" grpId="0" animBg="1"/>
      <p:bldP spid="275480" grpId="0" animBg="1"/>
      <p:bldP spid="275481" grpId="0" animBg="1"/>
      <p:bldP spid="275482" grpId="0" animBg="1"/>
      <p:bldP spid="275483" grpId="0" animBg="1"/>
      <p:bldP spid="275484" grpId="0" animBg="1"/>
      <p:bldP spid="275485" grpId="0" animBg="1"/>
      <p:bldP spid="275486" grpId="0"/>
      <p:bldP spid="275487" grpId="0"/>
      <p:bldP spid="27548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>
            <a:extLst>
              <a:ext uri="{FF2B5EF4-FFF2-40B4-BE49-F238E27FC236}">
                <a16:creationId xmlns:a16="http://schemas.microsoft.com/office/drawing/2014/main" id="{A78A637B-CE0A-8342-9158-8AAD937D9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54627" name="Text Box 3">
            <a:extLst>
              <a:ext uri="{FF2B5EF4-FFF2-40B4-BE49-F238E27FC236}">
                <a16:creationId xmlns:a16="http://schemas.microsoft.com/office/drawing/2014/main" id="{72623BE0-1264-B24A-B93A-193789B13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4628" name="Rectangle 4">
            <a:extLst>
              <a:ext uri="{FF2B5EF4-FFF2-40B4-BE49-F238E27FC236}">
                <a16:creationId xmlns:a16="http://schemas.microsoft.com/office/drawing/2014/main" id="{5D23A059-11A7-564F-902C-E10EEA9D4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9 </a:t>
            </a:r>
          </a:p>
        </p:txBody>
      </p:sp>
      <p:sp>
        <p:nvSpPr>
          <p:cNvPr id="154629" name="Text Box 5">
            <a:extLst>
              <a:ext uri="{FF2B5EF4-FFF2-40B4-BE49-F238E27FC236}">
                <a16:creationId xmlns:a16="http://schemas.microsoft.com/office/drawing/2014/main" id="{804EAC9E-1703-EB43-9C77-35EB71892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54630" name="Text Box 6">
            <a:extLst>
              <a:ext uri="{FF2B5EF4-FFF2-40B4-BE49-F238E27FC236}">
                <a16:creationId xmlns:a16="http://schemas.microsoft.com/office/drawing/2014/main" id="{7AAC78BD-4963-8F43-9F02-5C41D2701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69342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Where have the gold, found on Earth, been formed?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</a:t>
            </a:r>
            <a:r>
              <a:rPr lang="en-US" altLang="en-US" sz="2400" b="1" dirty="0"/>
              <a:t> 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is a white dwarf.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in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b="1" dirty="0"/>
              <a:t> in a red giant.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</a:rPr>
              <a:t> in an exploding supernova.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inside Earth.</a:t>
            </a:r>
          </a:p>
        </p:txBody>
      </p:sp>
      <p:sp>
        <p:nvSpPr>
          <p:cNvPr id="154631" name="Text Box 7">
            <a:extLst>
              <a:ext uri="{FF2B5EF4-FFF2-40B4-BE49-F238E27FC236}">
                <a16:creationId xmlns:a16="http://schemas.microsoft.com/office/drawing/2014/main" id="{AA8FD1A9-F76B-2C49-98A2-0522684CE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54632" name="Text Box 8">
            <a:extLst>
              <a:ext uri="{FF2B5EF4-FFF2-40B4-BE49-F238E27FC236}">
                <a16:creationId xmlns:a16="http://schemas.microsoft.com/office/drawing/2014/main" id="{E74CB46A-C9DB-DA4C-8CBE-217E0CA8F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54633" name="Text Box 9">
            <a:extLst>
              <a:ext uri="{FF2B5EF4-FFF2-40B4-BE49-F238E27FC236}">
                <a16:creationId xmlns:a16="http://schemas.microsoft.com/office/drawing/2014/main" id="{09820984-3554-424D-AB24-4801640F8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54634" name="Text Box 10">
            <a:extLst>
              <a:ext uri="{FF2B5EF4-FFF2-40B4-BE49-F238E27FC236}">
                <a16:creationId xmlns:a16="http://schemas.microsoft.com/office/drawing/2014/main" id="{A81220C7-1DC7-1146-B469-B89D3B9B3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54635" name="Text Box 11">
            <a:extLst>
              <a:ext uri="{FF2B5EF4-FFF2-40B4-BE49-F238E27FC236}">
                <a16:creationId xmlns:a16="http://schemas.microsoft.com/office/drawing/2014/main" id="{B6780A9D-7F2E-724A-97C7-6C53E75E9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54636" name="Text Box 12">
            <a:extLst>
              <a:ext uri="{FF2B5EF4-FFF2-40B4-BE49-F238E27FC236}">
                <a16:creationId xmlns:a16="http://schemas.microsoft.com/office/drawing/2014/main" id="{12E889C7-A971-E64D-9198-EBBE4174E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54637" name="Text Box 13">
            <a:extLst>
              <a:ext uri="{FF2B5EF4-FFF2-40B4-BE49-F238E27FC236}">
                <a16:creationId xmlns:a16="http://schemas.microsoft.com/office/drawing/2014/main" id="{9E410B3B-DECA-8A46-ABBB-22BD2D532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54638" name="Text Box 14">
            <a:extLst>
              <a:ext uri="{FF2B5EF4-FFF2-40B4-BE49-F238E27FC236}">
                <a16:creationId xmlns:a16="http://schemas.microsoft.com/office/drawing/2014/main" id="{2F1BD5B3-1FD6-764B-81FD-D2407E37D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54639" name="Text Box 15">
            <a:extLst>
              <a:ext uri="{FF2B5EF4-FFF2-40B4-BE49-F238E27FC236}">
                <a16:creationId xmlns:a16="http://schemas.microsoft.com/office/drawing/2014/main" id="{035E11EB-AA38-564B-87F3-E972F2567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54640" name="Text Box 16">
            <a:extLst>
              <a:ext uri="{FF2B5EF4-FFF2-40B4-BE49-F238E27FC236}">
                <a16:creationId xmlns:a16="http://schemas.microsoft.com/office/drawing/2014/main" id="{F53AC945-304B-B740-8BAF-D05ABE078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54641" name="Text Box 17">
            <a:extLst>
              <a:ext uri="{FF2B5EF4-FFF2-40B4-BE49-F238E27FC236}">
                <a16:creationId xmlns:a16="http://schemas.microsoft.com/office/drawing/2014/main" id="{7286B902-5F17-E14A-8990-A69C95F80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54642" name="Text Box 18">
            <a:extLst>
              <a:ext uri="{FF2B5EF4-FFF2-40B4-BE49-F238E27FC236}">
                <a16:creationId xmlns:a16="http://schemas.microsoft.com/office/drawing/2014/main" id="{05EDC889-F845-E94F-B10B-0AB6789ED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54643" name="Text Box 19">
            <a:extLst>
              <a:ext uri="{FF2B5EF4-FFF2-40B4-BE49-F238E27FC236}">
                <a16:creationId xmlns:a16="http://schemas.microsoft.com/office/drawing/2014/main" id="{6F843503-BD62-5A47-8D04-CD3B10645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54644" name="Text Box 20">
            <a:extLst>
              <a:ext uri="{FF2B5EF4-FFF2-40B4-BE49-F238E27FC236}">
                <a16:creationId xmlns:a16="http://schemas.microsoft.com/office/drawing/2014/main" id="{2CA64CA2-F23A-D740-933B-80F44C1D8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4645" name="Text Box 21">
            <a:extLst>
              <a:ext uri="{FF2B5EF4-FFF2-40B4-BE49-F238E27FC236}">
                <a16:creationId xmlns:a16="http://schemas.microsoft.com/office/drawing/2014/main" id="{E27445BE-2587-174E-B5CD-DCF061E8E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4646" name="Text Box 22">
            <a:extLst>
              <a:ext uri="{FF2B5EF4-FFF2-40B4-BE49-F238E27FC236}">
                <a16:creationId xmlns:a16="http://schemas.microsoft.com/office/drawing/2014/main" id="{9F2BA279-B7DC-7B48-8500-16D0A3339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4647" name="Text Box 23">
            <a:extLst>
              <a:ext uri="{FF2B5EF4-FFF2-40B4-BE49-F238E27FC236}">
                <a16:creationId xmlns:a16="http://schemas.microsoft.com/office/drawing/2014/main" id="{490AEB53-01C0-D246-8BA5-00D2C823F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4648" name="Text Box 24">
            <a:extLst>
              <a:ext uri="{FF2B5EF4-FFF2-40B4-BE49-F238E27FC236}">
                <a16:creationId xmlns:a16="http://schemas.microsoft.com/office/drawing/2014/main" id="{728D3FCE-81F7-6648-9EAD-CD618F3C1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4649" name="Text Box 25">
            <a:extLst>
              <a:ext uri="{FF2B5EF4-FFF2-40B4-BE49-F238E27FC236}">
                <a16:creationId xmlns:a16="http://schemas.microsoft.com/office/drawing/2014/main" id="{73D4B6FF-DE7F-AF47-8FD9-393422C63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4650" name="Text Box 26">
            <a:extLst>
              <a:ext uri="{FF2B5EF4-FFF2-40B4-BE49-F238E27FC236}">
                <a16:creationId xmlns:a16="http://schemas.microsoft.com/office/drawing/2014/main" id="{7F915DCF-57F6-4D4B-8D26-EB24569C8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54651" name="Text Box 27">
            <a:extLst>
              <a:ext uri="{FF2B5EF4-FFF2-40B4-BE49-F238E27FC236}">
                <a16:creationId xmlns:a16="http://schemas.microsoft.com/office/drawing/2014/main" id="{2CBC5A6D-04D6-A242-8BA9-712C20EC8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54652" name="Text Box 28">
            <a:extLst>
              <a:ext uri="{FF2B5EF4-FFF2-40B4-BE49-F238E27FC236}">
                <a16:creationId xmlns:a16="http://schemas.microsoft.com/office/drawing/2014/main" id="{05157387-0DC0-9A4E-9393-77338CF78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54653" name="Text Box 29">
            <a:extLst>
              <a:ext uri="{FF2B5EF4-FFF2-40B4-BE49-F238E27FC236}">
                <a16:creationId xmlns:a16="http://schemas.microsoft.com/office/drawing/2014/main" id="{FAED3F65-7FC0-B446-BA0F-6EF225EE6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54654" name="Text Box 30">
            <a:extLst>
              <a:ext uri="{FF2B5EF4-FFF2-40B4-BE49-F238E27FC236}">
                <a16:creationId xmlns:a16="http://schemas.microsoft.com/office/drawing/2014/main" id="{2D52B061-F99B-704C-AEC2-3442E4C86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54655" name="Text Box 31">
            <a:extLst>
              <a:ext uri="{FF2B5EF4-FFF2-40B4-BE49-F238E27FC236}">
                <a16:creationId xmlns:a16="http://schemas.microsoft.com/office/drawing/2014/main" id="{A524F872-7E17-1845-B51F-21CC0059C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54656" name="Text Box 32">
            <a:extLst>
              <a:ext uri="{FF2B5EF4-FFF2-40B4-BE49-F238E27FC236}">
                <a16:creationId xmlns:a16="http://schemas.microsoft.com/office/drawing/2014/main" id="{3DB4DCEF-AF94-8F4A-9B46-52D59FBE0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54657" name="Text Box 33">
            <a:extLst>
              <a:ext uri="{FF2B5EF4-FFF2-40B4-BE49-F238E27FC236}">
                <a16:creationId xmlns:a16="http://schemas.microsoft.com/office/drawing/2014/main" id="{68508C39-7EB1-4444-A4F4-A9EC059D3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54658" name="Text Box 34">
            <a:extLst>
              <a:ext uri="{FF2B5EF4-FFF2-40B4-BE49-F238E27FC236}">
                <a16:creationId xmlns:a16="http://schemas.microsoft.com/office/drawing/2014/main" id="{1A3EFD90-FC6A-7F4E-95DA-7166B90B3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54659" name="Text Box 35">
            <a:extLst>
              <a:ext uri="{FF2B5EF4-FFF2-40B4-BE49-F238E27FC236}">
                <a16:creationId xmlns:a16="http://schemas.microsoft.com/office/drawing/2014/main" id="{CA809796-04DD-F045-BB2A-AA5B870EA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nimBg="1"/>
      <p:bldP spid="154627" grpId="0" animBg="1"/>
      <p:bldP spid="154629" grpId="0" animBg="1"/>
      <p:bldP spid="154630" grpId="0"/>
      <p:bldP spid="154630" grpId="1"/>
      <p:bldP spid="154631" grpId="0" animBg="1"/>
      <p:bldP spid="154632" grpId="0" animBg="1"/>
      <p:bldP spid="154633" grpId="0" animBg="1"/>
      <p:bldP spid="154634" grpId="0" animBg="1"/>
      <p:bldP spid="154635" grpId="0" animBg="1"/>
      <p:bldP spid="154636" grpId="0" animBg="1"/>
      <p:bldP spid="154637" grpId="0" animBg="1"/>
      <p:bldP spid="154638" grpId="0" animBg="1"/>
      <p:bldP spid="154639" grpId="0" animBg="1"/>
      <p:bldP spid="154640" grpId="0" animBg="1"/>
      <p:bldP spid="154641" grpId="0" animBg="1"/>
      <p:bldP spid="154642" grpId="0" animBg="1"/>
      <p:bldP spid="154643" grpId="0" animBg="1"/>
      <p:bldP spid="154644" grpId="0" animBg="1"/>
      <p:bldP spid="154645" grpId="0" animBg="1"/>
      <p:bldP spid="154646" grpId="0" animBg="1"/>
      <p:bldP spid="154647" grpId="0" animBg="1"/>
      <p:bldP spid="154648" grpId="0" animBg="1"/>
      <p:bldP spid="154649" grpId="0" animBg="1"/>
      <p:bldP spid="154650" grpId="0" animBg="1"/>
      <p:bldP spid="154651" grpId="0" animBg="1"/>
      <p:bldP spid="154652" grpId="0" animBg="1"/>
      <p:bldP spid="154653" grpId="0" animBg="1"/>
      <p:bldP spid="154654" grpId="0" animBg="1"/>
      <p:bldP spid="154655" grpId="0" animBg="1"/>
      <p:bldP spid="154656" grpId="0" animBg="1"/>
      <p:bldP spid="154657" grpId="0" animBg="1"/>
      <p:bldP spid="154658" grpId="0" animBg="1"/>
      <p:bldP spid="1546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CF30F0BA-6067-E744-B51A-77C3139FB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2" y="1697504"/>
            <a:ext cx="2781531" cy="19389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  <a:highlight>
                  <a:srgbClr val="00F8FF"/>
                </a:highlight>
              </a:rPr>
              <a:t>Recall</a:t>
            </a:r>
            <a:r>
              <a:rPr lang="en-US" altLang="en-US" sz="2400" b="1" dirty="0">
                <a:solidFill>
                  <a:srgbClr val="00CC00"/>
                </a:solidFill>
              </a:rPr>
              <a:t> the evolution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Sun-like stars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CC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(Mass &lt; 1.44 M</a:t>
            </a:r>
            <a:r>
              <a:rPr lang="en-US" altLang="en-US" sz="2400" b="1" baseline="-25000" dirty="0">
                <a:solidFill>
                  <a:srgbClr val="00CC00"/>
                </a:solidFill>
                <a:sym typeface="Wingdings" pitchFamily="2" charset="2"/>
              </a:rPr>
              <a:t></a:t>
            </a:r>
            <a:r>
              <a:rPr lang="en-US" altLang="en-US" sz="2400" b="1" dirty="0">
                <a:solidFill>
                  <a:srgbClr val="00CC00"/>
                </a:solidFill>
              </a:rPr>
              <a:t>)</a:t>
            </a: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F21F6565-3BCB-8A4D-80FC-A926DC5AB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1" y="322917"/>
            <a:ext cx="2301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Stellar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Evolution</a:t>
            </a:r>
            <a:endParaRPr lang="en-US" altLang="en-US" sz="2400" dirty="0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B8B35AE6-3063-5D43-BE1C-DC4CB13C20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638800"/>
            <a:ext cx="2362200" cy="609600"/>
          </a:xfrm>
        </p:spPr>
        <p:txBody>
          <a:bodyPr/>
          <a:lstStyle/>
          <a:p>
            <a:r>
              <a:rPr lang="en-US" altLang="en-US" sz="800"/>
              <a:t>Stellar evolution (Sun-like)</a:t>
            </a:r>
            <a:endParaRPr lang="en-US" altLang="en-US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E1036152-0CC9-A642-95D2-F9E23E43A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638800"/>
            <a:ext cx="18288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pic>
        <p:nvPicPr>
          <p:cNvPr id="17414" name="Picture 7" descr="Picture 3">
            <a:extLst>
              <a:ext uri="{FF2B5EF4-FFF2-40B4-BE49-F238E27FC236}">
                <a16:creationId xmlns:a16="http://schemas.microsoft.com/office/drawing/2014/main" id="{924D2811-7EB3-5449-9F9C-AB89276D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323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5044D-A545-2148-A72C-4998F81ECD64}"/>
              </a:ext>
            </a:extLst>
          </p:cNvPr>
          <p:cNvSpPr txBox="1"/>
          <p:nvPr/>
        </p:nvSpPr>
        <p:spPr>
          <a:xfrm>
            <a:off x="175613" y="4021722"/>
            <a:ext cx="2713105" cy="2215991"/>
          </a:xfrm>
          <a:prstGeom prst="rect">
            <a:avLst/>
          </a:prstGeom>
          <a:noFill/>
          <a:ln>
            <a:solidFill>
              <a:srgbClr val="00F8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1"/>
                </a:solidFill>
              </a:rPr>
              <a:t>AGB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(asymptotic giant branch)</a:t>
            </a:r>
          </a:p>
          <a:p>
            <a:pPr algn="ctr"/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• Huge envelope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• Strong stellar wind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• Mass loss (more than half of the star’s mass)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60EBD8-B3FC-D844-A0E2-EA3E45311E3D}"/>
              </a:ext>
            </a:extLst>
          </p:cNvPr>
          <p:cNvSpPr txBox="1"/>
          <p:nvPr/>
        </p:nvSpPr>
        <p:spPr>
          <a:xfrm>
            <a:off x="7236814" y="1634192"/>
            <a:ext cx="84764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1"/>
                </a:solidFill>
              </a:rPr>
              <a:t>AGB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BA9C4CF-E014-9A4E-89A5-73E6F714A3D1}"/>
              </a:ext>
            </a:extLst>
          </p:cNvPr>
          <p:cNvCxnSpPr>
            <a:cxnSpLocks/>
          </p:cNvCxnSpPr>
          <p:nvPr/>
        </p:nvCxnSpPr>
        <p:spPr bwMode="auto">
          <a:xfrm flipV="1">
            <a:off x="7982063" y="1785257"/>
            <a:ext cx="196737" cy="79767"/>
          </a:xfrm>
          <a:prstGeom prst="straightConnector1">
            <a:avLst/>
          </a:prstGeom>
          <a:ln>
            <a:solidFill>
              <a:srgbClr val="00F8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0D37E11E-EC52-D04D-B5FF-2F395686EE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828800"/>
            <a:ext cx="7772400" cy="24384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66FFFF"/>
                </a:solidFill>
              </a:rPr>
              <a:t>Review 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7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>
            <a:extLst>
              <a:ext uri="{FF2B5EF4-FFF2-40B4-BE49-F238E27FC236}">
                <a16:creationId xmlns:a16="http://schemas.microsoft.com/office/drawing/2014/main" id="{EDA8FAF4-A81C-3F45-970C-9EBD563E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A98FA604-2483-D741-A460-2E14B4E10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315396" name="Rectangle 4">
            <a:extLst>
              <a:ext uri="{FF2B5EF4-FFF2-40B4-BE49-F238E27FC236}">
                <a16:creationId xmlns:a16="http://schemas.microsoft.com/office/drawing/2014/main" id="{77B36242-65FD-C94B-BD9D-8A89DB505B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4 </a:t>
            </a:r>
          </a:p>
        </p:txBody>
      </p:sp>
      <p:sp>
        <p:nvSpPr>
          <p:cNvPr id="315397" name="Text Box 5">
            <a:extLst>
              <a:ext uri="{FF2B5EF4-FFF2-40B4-BE49-F238E27FC236}">
                <a16:creationId xmlns:a16="http://schemas.microsoft.com/office/drawing/2014/main" id="{F010C80E-F474-EF44-8A82-E422FA8AF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15398" name="Text Box 6">
            <a:extLst>
              <a:ext uri="{FF2B5EF4-FFF2-40B4-BE49-F238E27FC236}">
                <a16:creationId xmlns:a16="http://schemas.microsoft.com/office/drawing/2014/main" id="{6C58F917-A5DB-9A4C-97ED-3E478EAED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15399" name="Text Box 7">
            <a:extLst>
              <a:ext uri="{FF2B5EF4-FFF2-40B4-BE49-F238E27FC236}">
                <a16:creationId xmlns:a16="http://schemas.microsoft.com/office/drawing/2014/main" id="{43E0EA29-5D6D-5B42-A3F8-A0B721984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15400" name="Text Box 8">
            <a:extLst>
              <a:ext uri="{FF2B5EF4-FFF2-40B4-BE49-F238E27FC236}">
                <a16:creationId xmlns:a16="http://schemas.microsoft.com/office/drawing/2014/main" id="{1010D80E-A1F3-CA43-BB31-DF686BB3F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15401" name="Text Box 9">
            <a:extLst>
              <a:ext uri="{FF2B5EF4-FFF2-40B4-BE49-F238E27FC236}">
                <a16:creationId xmlns:a16="http://schemas.microsoft.com/office/drawing/2014/main" id="{F947A28B-791C-6444-93AB-A728C4BB8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15402" name="Text Box 10">
            <a:extLst>
              <a:ext uri="{FF2B5EF4-FFF2-40B4-BE49-F238E27FC236}">
                <a16:creationId xmlns:a16="http://schemas.microsoft.com/office/drawing/2014/main" id="{A31F37F5-ED76-854F-92DD-805E982C1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15403" name="Text Box 11">
            <a:extLst>
              <a:ext uri="{FF2B5EF4-FFF2-40B4-BE49-F238E27FC236}">
                <a16:creationId xmlns:a16="http://schemas.microsoft.com/office/drawing/2014/main" id="{37BB2675-ADA6-BD48-A327-5C9F60D20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15404" name="Text Box 12">
            <a:extLst>
              <a:ext uri="{FF2B5EF4-FFF2-40B4-BE49-F238E27FC236}">
                <a16:creationId xmlns:a16="http://schemas.microsoft.com/office/drawing/2014/main" id="{E977E81D-8C28-1341-A166-845F9DE67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15405" name="Text Box 13">
            <a:extLst>
              <a:ext uri="{FF2B5EF4-FFF2-40B4-BE49-F238E27FC236}">
                <a16:creationId xmlns:a16="http://schemas.microsoft.com/office/drawing/2014/main" id="{B3858F53-3B37-2C4A-BFF1-294131B3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15406" name="Text Box 14">
            <a:extLst>
              <a:ext uri="{FF2B5EF4-FFF2-40B4-BE49-F238E27FC236}">
                <a16:creationId xmlns:a16="http://schemas.microsoft.com/office/drawing/2014/main" id="{D2661087-6727-ED4B-8967-A441BB364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5407" name="Text Box 15">
            <a:extLst>
              <a:ext uri="{FF2B5EF4-FFF2-40B4-BE49-F238E27FC236}">
                <a16:creationId xmlns:a16="http://schemas.microsoft.com/office/drawing/2014/main" id="{84EAD5DD-57E5-4B45-8725-6004E203D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5408" name="Text Box 16">
            <a:extLst>
              <a:ext uri="{FF2B5EF4-FFF2-40B4-BE49-F238E27FC236}">
                <a16:creationId xmlns:a16="http://schemas.microsoft.com/office/drawing/2014/main" id="{5E24FE30-6609-AF46-80CF-BAE3EB979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15409" name="Text Box 17">
            <a:extLst>
              <a:ext uri="{FF2B5EF4-FFF2-40B4-BE49-F238E27FC236}">
                <a16:creationId xmlns:a16="http://schemas.microsoft.com/office/drawing/2014/main" id="{6730BF0F-AE10-EE41-99FE-92FA8C9A5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15410" name="Text Box 18">
            <a:extLst>
              <a:ext uri="{FF2B5EF4-FFF2-40B4-BE49-F238E27FC236}">
                <a16:creationId xmlns:a16="http://schemas.microsoft.com/office/drawing/2014/main" id="{DF117B8B-2FE8-9449-A9E4-3CB46D048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5411" name="Text Box 19">
            <a:extLst>
              <a:ext uri="{FF2B5EF4-FFF2-40B4-BE49-F238E27FC236}">
                <a16:creationId xmlns:a16="http://schemas.microsoft.com/office/drawing/2014/main" id="{60291E47-614B-E847-9A28-99E9C508D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15412" name="Text Box 20">
            <a:extLst>
              <a:ext uri="{FF2B5EF4-FFF2-40B4-BE49-F238E27FC236}">
                <a16:creationId xmlns:a16="http://schemas.microsoft.com/office/drawing/2014/main" id="{38304888-D28E-3840-9F4C-833911190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15413" name="Text Box 21">
            <a:extLst>
              <a:ext uri="{FF2B5EF4-FFF2-40B4-BE49-F238E27FC236}">
                <a16:creationId xmlns:a16="http://schemas.microsoft.com/office/drawing/2014/main" id="{1A4A9EFC-14CC-1046-83E9-A36445637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15414" name="Text Box 22">
            <a:extLst>
              <a:ext uri="{FF2B5EF4-FFF2-40B4-BE49-F238E27FC236}">
                <a16:creationId xmlns:a16="http://schemas.microsoft.com/office/drawing/2014/main" id="{6EE3E3B7-138E-E34E-8D8F-04CE17DCD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15415" name="Text Box 23">
            <a:extLst>
              <a:ext uri="{FF2B5EF4-FFF2-40B4-BE49-F238E27FC236}">
                <a16:creationId xmlns:a16="http://schemas.microsoft.com/office/drawing/2014/main" id="{BF093E2C-929F-0C46-AA2D-114F3D0AE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15416" name="Text Box 24">
            <a:extLst>
              <a:ext uri="{FF2B5EF4-FFF2-40B4-BE49-F238E27FC236}">
                <a16:creationId xmlns:a16="http://schemas.microsoft.com/office/drawing/2014/main" id="{9E64D1FA-D2E1-0244-9776-508ACC0B5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15417" name="Text Box 25">
            <a:extLst>
              <a:ext uri="{FF2B5EF4-FFF2-40B4-BE49-F238E27FC236}">
                <a16:creationId xmlns:a16="http://schemas.microsoft.com/office/drawing/2014/main" id="{D58D10F5-E1F1-0141-ADC9-74A249F37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15418" name="Text Box 26">
            <a:extLst>
              <a:ext uri="{FF2B5EF4-FFF2-40B4-BE49-F238E27FC236}">
                <a16:creationId xmlns:a16="http://schemas.microsoft.com/office/drawing/2014/main" id="{F1F20EFE-CE6B-C447-AC9F-D6D001CAD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15419" name="Text Box 27">
            <a:extLst>
              <a:ext uri="{FF2B5EF4-FFF2-40B4-BE49-F238E27FC236}">
                <a16:creationId xmlns:a16="http://schemas.microsoft.com/office/drawing/2014/main" id="{3B894560-72D5-8D4F-8E1E-81B32F34B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15420" name="Text Box 28">
            <a:extLst>
              <a:ext uri="{FF2B5EF4-FFF2-40B4-BE49-F238E27FC236}">
                <a16:creationId xmlns:a16="http://schemas.microsoft.com/office/drawing/2014/main" id="{8D80F5D6-B0AF-B24F-8C7E-18E2026F3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15421" name="Text Box 29">
            <a:extLst>
              <a:ext uri="{FF2B5EF4-FFF2-40B4-BE49-F238E27FC236}">
                <a16:creationId xmlns:a16="http://schemas.microsoft.com/office/drawing/2014/main" id="{78F064F2-7725-3B4F-9777-F5F5C5F6F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15422" name="Text Box 30">
            <a:extLst>
              <a:ext uri="{FF2B5EF4-FFF2-40B4-BE49-F238E27FC236}">
                <a16:creationId xmlns:a16="http://schemas.microsoft.com/office/drawing/2014/main" id="{BD637BF5-E825-5D42-9EFF-90CAAF671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  <p:sp>
        <p:nvSpPr>
          <p:cNvPr id="315423" name="Text Box 31">
            <a:extLst>
              <a:ext uri="{FF2B5EF4-FFF2-40B4-BE49-F238E27FC236}">
                <a16:creationId xmlns:a16="http://schemas.microsoft.com/office/drawing/2014/main" id="{710D71CD-38CA-B347-AD8F-AB245A5AA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05" y="1657153"/>
            <a:ext cx="8049832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What is the correct sequence of the evolution</a:t>
            </a:r>
          </a:p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of the Sun?</a:t>
            </a:r>
            <a:endParaRPr lang="en-US" altLang="x-none" b="1" dirty="0"/>
          </a:p>
          <a:p>
            <a:pPr>
              <a:defRPr/>
            </a:pPr>
            <a:r>
              <a:rPr lang="en-US" altLang="x-none" b="1" dirty="0"/>
              <a:t> </a:t>
            </a:r>
          </a:p>
          <a:p>
            <a:pPr>
              <a:buFont typeface="Arial" charset="0"/>
              <a:buNone/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A</a:t>
            </a:r>
            <a:r>
              <a:rPr lang="en-US" altLang="x-none" b="1" dirty="0"/>
              <a:t> Main sequence, red giant, supernova.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B</a:t>
            </a:r>
            <a:r>
              <a:rPr lang="en-US" altLang="x-none" dirty="0"/>
              <a:t> </a:t>
            </a:r>
            <a:r>
              <a:rPr lang="en-US" altLang="x-none" b="1" dirty="0"/>
              <a:t>Main sequence, red dwarf.</a:t>
            </a:r>
            <a:r>
              <a:rPr lang="en-US" altLang="x-none" dirty="0"/>
              <a:t> </a:t>
            </a:r>
            <a:endParaRPr lang="en-US" altLang="x-none" b="1" dirty="0"/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C </a:t>
            </a:r>
            <a:r>
              <a:rPr lang="en-US" altLang="x-none" b="1" dirty="0"/>
              <a:t>Main sequence, supernova.</a:t>
            </a:r>
            <a:endParaRPr lang="en-US" altLang="x-none" dirty="0"/>
          </a:p>
          <a:p>
            <a:pPr>
              <a:defRPr/>
            </a:pPr>
            <a:r>
              <a:rPr lang="en-US" altLang="x-none" sz="3200" b="1" dirty="0">
                <a:solidFill>
                  <a:srgbClr val="FF0000"/>
                </a:solidFill>
              </a:rPr>
              <a:t>D</a:t>
            </a:r>
            <a:r>
              <a:rPr lang="en-US" altLang="x-none" b="1" dirty="0">
                <a:solidFill>
                  <a:srgbClr val="FF0000"/>
                </a:solidFill>
              </a:rPr>
              <a:t> Main sequence, red giant, planetary nebula, white dwarf.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E</a:t>
            </a:r>
            <a:r>
              <a:rPr lang="en-US" altLang="x-none" b="1" dirty="0"/>
              <a:t> Red giant, main sequence, white dwarf.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CC57FE-CF83-2947-8FAC-048BF3F75F88}"/>
              </a:ext>
            </a:extLst>
          </p:cNvPr>
          <p:cNvSpPr txBox="1"/>
          <p:nvPr/>
        </p:nvSpPr>
        <p:spPr>
          <a:xfrm>
            <a:off x="246888" y="30175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8C5D15-988D-FC40-8869-09555249E1F0}"/>
              </a:ext>
            </a:extLst>
          </p:cNvPr>
          <p:cNvSpPr txBox="1"/>
          <p:nvPr/>
        </p:nvSpPr>
        <p:spPr>
          <a:xfrm>
            <a:off x="152400" y="79248"/>
            <a:ext cx="210987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This question</a:t>
            </a:r>
          </a:p>
          <a:p>
            <a:r>
              <a:rPr lang="en-US" b="1" dirty="0"/>
              <a:t>counts double!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91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animBg="1"/>
      <p:bldP spid="315395" grpId="0" animBg="1"/>
      <p:bldP spid="315397" grpId="0" animBg="1"/>
      <p:bldP spid="315398" grpId="0" animBg="1"/>
      <p:bldP spid="315399" grpId="0" animBg="1"/>
      <p:bldP spid="315400" grpId="0" animBg="1"/>
      <p:bldP spid="315401" grpId="0" animBg="1"/>
      <p:bldP spid="315402" grpId="0" animBg="1"/>
      <p:bldP spid="315403" grpId="0" animBg="1"/>
      <p:bldP spid="315404" grpId="0" animBg="1"/>
      <p:bldP spid="315405" grpId="0" animBg="1"/>
      <p:bldP spid="315406" grpId="0" animBg="1"/>
      <p:bldP spid="315407" grpId="0" animBg="1"/>
      <p:bldP spid="315408" grpId="0" animBg="1"/>
      <p:bldP spid="315409" grpId="0" animBg="1"/>
      <p:bldP spid="315410" grpId="0" animBg="1"/>
      <p:bldP spid="315411" grpId="0" animBg="1"/>
      <p:bldP spid="315412" grpId="0" animBg="1"/>
      <p:bldP spid="315413" grpId="0" animBg="1"/>
      <p:bldP spid="315414" grpId="0" animBg="1"/>
      <p:bldP spid="315415" grpId="0" animBg="1"/>
      <p:bldP spid="315416" grpId="0" animBg="1"/>
      <p:bldP spid="315417" grpId="0" animBg="1"/>
      <p:bldP spid="315418" grpId="0" animBg="1"/>
      <p:bldP spid="315419" grpId="0" animBg="1"/>
      <p:bldP spid="315420" grpId="0" animBg="1"/>
      <p:bldP spid="315421" grpId="0" animBg="1"/>
      <p:bldP spid="315422" grpId="0"/>
      <p:bldP spid="315423" grpId="0"/>
      <p:bldP spid="3154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>
            <a:extLst>
              <a:ext uri="{FF2B5EF4-FFF2-40B4-BE49-F238E27FC236}">
                <a16:creationId xmlns:a16="http://schemas.microsoft.com/office/drawing/2014/main" id="{EDA8FAF4-A81C-3F45-970C-9EBD563E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A98FA604-2483-D741-A460-2E14B4E10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315396" name="Rectangle 4">
            <a:extLst>
              <a:ext uri="{FF2B5EF4-FFF2-40B4-BE49-F238E27FC236}">
                <a16:creationId xmlns:a16="http://schemas.microsoft.com/office/drawing/2014/main" id="{77B36242-65FD-C94B-BD9D-8A89DB505B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5 </a:t>
            </a:r>
          </a:p>
        </p:txBody>
      </p:sp>
      <p:sp>
        <p:nvSpPr>
          <p:cNvPr id="315397" name="Text Box 5">
            <a:extLst>
              <a:ext uri="{FF2B5EF4-FFF2-40B4-BE49-F238E27FC236}">
                <a16:creationId xmlns:a16="http://schemas.microsoft.com/office/drawing/2014/main" id="{F010C80E-F474-EF44-8A82-E422FA8AF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15398" name="Text Box 6">
            <a:extLst>
              <a:ext uri="{FF2B5EF4-FFF2-40B4-BE49-F238E27FC236}">
                <a16:creationId xmlns:a16="http://schemas.microsoft.com/office/drawing/2014/main" id="{6C58F917-A5DB-9A4C-97ED-3E478EAED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15399" name="Text Box 7">
            <a:extLst>
              <a:ext uri="{FF2B5EF4-FFF2-40B4-BE49-F238E27FC236}">
                <a16:creationId xmlns:a16="http://schemas.microsoft.com/office/drawing/2014/main" id="{43E0EA29-5D6D-5B42-A3F8-A0B721984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15400" name="Text Box 8">
            <a:extLst>
              <a:ext uri="{FF2B5EF4-FFF2-40B4-BE49-F238E27FC236}">
                <a16:creationId xmlns:a16="http://schemas.microsoft.com/office/drawing/2014/main" id="{1010D80E-A1F3-CA43-BB31-DF686BB3F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15401" name="Text Box 9">
            <a:extLst>
              <a:ext uri="{FF2B5EF4-FFF2-40B4-BE49-F238E27FC236}">
                <a16:creationId xmlns:a16="http://schemas.microsoft.com/office/drawing/2014/main" id="{F947A28B-791C-6444-93AB-A728C4BB8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15402" name="Text Box 10">
            <a:extLst>
              <a:ext uri="{FF2B5EF4-FFF2-40B4-BE49-F238E27FC236}">
                <a16:creationId xmlns:a16="http://schemas.microsoft.com/office/drawing/2014/main" id="{A31F37F5-ED76-854F-92DD-805E982C1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15403" name="Text Box 11">
            <a:extLst>
              <a:ext uri="{FF2B5EF4-FFF2-40B4-BE49-F238E27FC236}">
                <a16:creationId xmlns:a16="http://schemas.microsoft.com/office/drawing/2014/main" id="{37BB2675-ADA6-BD48-A327-5C9F60D20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15404" name="Text Box 12">
            <a:extLst>
              <a:ext uri="{FF2B5EF4-FFF2-40B4-BE49-F238E27FC236}">
                <a16:creationId xmlns:a16="http://schemas.microsoft.com/office/drawing/2014/main" id="{E977E81D-8C28-1341-A166-845F9DE67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15405" name="Text Box 13">
            <a:extLst>
              <a:ext uri="{FF2B5EF4-FFF2-40B4-BE49-F238E27FC236}">
                <a16:creationId xmlns:a16="http://schemas.microsoft.com/office/drawing/2014/main" id="{B3858F53-3B37-2C4A-BFF1-294131B3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15406" name="Text Box 14">
            <a:extLst>
              <a:ext uri="{FF2B5EF4-FFF2-40B4-BE49-F238E27FC236}">
                <a16:creationId xmlns:a16="http://schemas.microsoft.com/office/drawing/2014/main" id="{D2661087-6727-ED4B-8967-A441BB364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5407" name="Text Box 15">
            <a:extLst>
              <a:ext uri="{FF2B5EF4-FFF2-40B4-BE49-F238E27FC236}">
                <a16:creationId xmlns:a16="http://schemas.microsoft.com/office/drawing/2014/main" id="{84EAD5DD-57E5-4B45-8725-6004E203D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5408" name="Text Box 16">
            <a:extLst>
              <a:ext uri="{FF2B5EF4-FFF2-40B4-BE49-F238E27FC236}">
                <a16:creationId xmlns:a16="http://schemas.microsoft.com/office/drawing/2014/main" id="{5E24FE30-6609-AF46-80CF-BAE3EB979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15409" name="Text Box 17">
            <a:extLst>
              <a:ext uri="{FF2B5EF4-FFF2-40B4-BE49-F238E27FC236}">
                <a16:creationId xmlns:a16="http://schemas.microsoft.com/office/drawing/2014/main" id="{6730BF0F-AE10-EE41-99FE-92FA8C9A5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15410" name="Text Box 18">
            <a:extLst>
              <a:ext uri="{FF2B5EF4-FFF2-40B4-BE49-F238E27FC236}">
                <a16:creationId xmlns:a16="http://schemas.microsoft.com/office/drawing/2014/main" id="{DF117B8B-2FE8-9449-A9E4-3CB46D048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5411" name="Text Box 19">
            <a:extLst>
              <a:ext uri="{FF2B5EF4-FFF2-40B4-BE49-F238E27FC236}">
                <a16:creationId xmlns:a16="http://schemas.microsoft.com/office/drawing/2014/main" id="{60291E47-614B-E847-9A28-99E9C508D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15412" name="Text Box 20">
            <a:extLst>
              <a:ext uri="{FF2B5EF4-FFF2-40B4-BE49-F238E27FC236}">
                <a16:creationId xmlns:a16="http://schemas.microsoft.com/office/drawing/2014/main" id="{38304888-D28E-3840-9F4C-833911190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15413" name="Text Box 21">
            <a:extLst>
              <a:ext uri="{FF2B5EF4-FFF2-40B4-BE49-F238E27FC236}">
                <a16:creationId xmlns:a16="http://schemas.microsoft.com/office/drawing/2014/main" id="{1A4A9EFC-14CC-1046-83E9-A36445637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15414" name="Text Box 22">
            <a:extLst>
              <a:ext uri="{FF2B5EF4-FFF2-40B4-BE49-F238E27FC236}">
                <a16:creationId xmlns:a16="http://schemas.microsoft.com/office/drawing/2014/main" id="{6EE3E3B7-138E-E34E-8D8F-04CE17DCD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15415" name="Text Box 23">
            <a:extLst>
              <a:ext uri="{FF2B5EF4-FFF2-40B4-BE49-F238E27FC236}">
                <a16:creationId xmlns:a16="http://schemas.microsoft.com/office/drawing/2014/main" id="{BF093E2C-929F-0C46-AA2D-114F3D0AE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15416" name="Text Box 24">
            <a:extLst>
              <a:ext uri="{FF2B5EF4-FFF2-40B4-BE49-F238E27FC236}">
                <a16:creationId xmlns:a16="http://schemas.microsoft.com/office/drawing/2014/main" id="{9E64D1FA-D2E1-0244-9776-508ACC0B5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15417" name="Text Box 25">
            <a:extLst>
              <a:ext uri="{FF2B5EF4-FFF2-40B4-BE49-F238E27FC236}">
                <a16:creationId xmlns:a16="http://schemas.microsoft.com/office/drawing/2014/main" id="{D58D10F5-E1F1-0141-ADC9-74A249F37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15418" name="Text Box 26">
            <a:extLst>
              <a:ext uri="{FF2B5EF4-FFF2-40B4-BE49-F238E27FC236}">
                <a16:creationId xmlns:a16="http://schemas.microsoft.com/office/drawing/2014/main" id="{F1F20EFE-CE6B-C447-AC9F-D6D001CAD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15419" name="Text Box 27">
            <a:extLst>
              <a:ext uri="{FF2B5EF4-FFF2-40B4-BE49-F238E27FC236}">
                <a16:creationId xmlns:a16="http://schemas.microsoft.com/office/drawing/2014/main" id="{3B894560-72D5-8D4F-8E1E-81B32F34B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15420" name="Text Box 28">
            <a:extLst>
              <a:ext uri="{FF2B5EF4-FFF2-40B4-BE49-F238E27FC236}">
                <a16:creationId xmlns:a16="http://schemas.microsoft.com/office/drawing/2014/main" id="{8D80F5D6-B0AF-B24F-8C7E-18E2026F3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15421" name="Text Box 29">
            <a:extLst>
              <a:ext uri="{FF2B5EF4-FFF2-40B4-BE49-F238E27FC236}">
                <a16:creationId xmlns:a16="http://schemas.microsoft.com/office/drawing/2014/main" id="{78F064F2-7725-3B4F-9777-F5F5C5F6F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15423" name="Text Box 31">
            <a:extLst>
              <a:ext uri="{FF2B5EF4-FFF2-40B4-BE49-F238E27FC236}">
                <a16:creationId xmlns:a16="http://schemas.microsoft.com/office/drawing/2014/main" id="{710D71CD-38CA-B347-AD8F-AB245A5AA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97729"/>
            <a:ext cx="8107348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What will be the Sun’s chemical composition after</a:t>
            </a:r>
          </a:p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all its evolution is over?</a:t>
            </a:r>
            <a:endParaRPr lang="en-US" altLang="x-none" b="1" dirty="0"/>
          </a:p>
          <a:p>
            <a:pPr>
              <a:defRPr/>
            </a:pPr>
            <a:r>
              <a:rPr lang="en-US" altLang="x-none" b="1" dirty="0"/>
              <a:t> </a:t>
            </a:r>
          </a:p>
          <a:p>
            <a:pPr>
              <a:buFont typeface="Arial" charset="0"/>
              <a:buNone/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A</a:t>
            </a:r>
            <a:r>
              <a:rPr lang="en-US" altLang="x-none" b="1" dirty="0"/>
              <a:t> Hydrogen and Helium.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FF0000"/>
                </a:solidFill>
              </a:rPr>
              <a:t>B</a:t>
            </a:r>
            <a:r>
              <a:rPr lang="en-US" altLang="x-none" dirty="0">
                <a:solidFill>
                  <a:srgbClr val="FF0000"/>
                </a:solidFill>
              </a:rPr>
              <a:t> </a:t>
            </a:r>
            <a:r>
              <a:rPr lang="en-US" altLang="x-none" b="1" dirty="0">
                <a:solidFill>
                  <a:srgbClr val="FF0000"/>
                </a:solidFill>
              </a:rPr>
              <a:t>Carbon-Nitrogen-</a:t>
            </a:r>
            <a:r>
              <a:rPr lang="en-US" altLang="x-none" b="1" dirty="0" err="1">
                <a:solidFill>
                  <a:srgbClr val="FF0000"/>
                </a:solidFill>
              </a:rPr>
              <a:t>Oxigen</a:t>
            </a:r>
            <a:r>
              <a:rPr lang="en-US" altLang="x-none" b="1" dirty="0">
                <a:solidFill>
                  <a:srgbClr val="FF0000"/>
                </a:solidFill>
              </a:rPr>
              <a:t>.</a:t>
            </a:r>
            <a:r>
              <a:rPr lang="en-US" altLang="x-none" dirty="0">
                <a:solidFill>
                  <a:srgbClr val="FF0000"/>
                </a:solidFill>
              </a:rPr>
              <a:t> </a:t>
            </a:r>
            <a:endParaRPr lang="en-US" altLang="x-none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C </a:t>
            </a:r>
            <a:r>
              <a:rPr lang="en-US" altLang="x-none" b="1" dirty="0"/>
              <a:t>Iron.</a:t>
            </a:r>
            <a:endParaRPr lang="en-US" altLang="x-none" dirty="0"/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D</a:t>
            </a:r>
            <a:r>
              <a:rPr lang="en-US" altLang="x-none" b="1" dirty="0"/>
              <a:t>A mix of heavy chemical elements (such as Pb, U, Cu, … .)</a:t>
            </a:r>
            <a:endParaRPr lang="en-US" altLang="x-none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E</a:t>
            </a:r>
            <a:r>
              <a:rPr lang="en-US" altLang="x-none" b="1" dirty="0"/>
              <a:t> Nothing: the Sun will blow up and vanish.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CC57FE-CF83-2947-8FAC-048BF3F75F88}"/>
              </a:ext>
            </a:extLst>
          </p:cNvPr>
          <p:cNvSpPr txBox="1"/>
          <p:nvPr/>
        </p:nvSpPr>
        <p:spPr>
          <a:xfrm>
            <a:off x="246888" y="30175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8C5D15-988D-FC40-8869-09555249E1F0}"/>
              </a:ext>
            </a:extLst>
          </p:cNvPr>
          <p:cNvSpPr txBox="1"/>
          <p:nvPr/>
        </p:nvSpPr>
        <p:spPr>
          <a:xfrm>
            <a:off x="152400" y="79248"/>
            <a:ext cx="210987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This question</a:t>
            </a:r>
          </a:p>
          <a:p>
            <a:r>
              <a:rPr lang="en-US" b="1" dirty="0"/>
              <a:t>counts double!</a:t>
            </a:r>
          </a:p>
        </p:txBody>
      </p:sp>
    </p:spTree>
    <p:extLst>
      <p:ext uri="{BB962C8B-B14F-4D97-AF65-F5344CB8AC3E}">
        <p14:creationId xmlns:p14="http://schemas.microsoft.com/office/powerpoint/2010/main" val="526068841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animBg="1"/>
      <p:bldP spid="315395" grpId="0" animBg="1"/>
      <p:bldP spid="315397" grpId="0" animBg="1"/>
      <p:bldP spid="315398" grpId="0" animBg="1"/>
      <p:bldP spid="315399" grpId="0" animBg="1"/>
      <p:bldP spid="315400" grpId="0" animBg="1"/>
      <p:bldP spid="315401" grpId="0" animBg="1"/>
      <p:bldP spid="315402" grpId="0" animBg="1"/>
      <p:bldP spid="315403" grpId="0" animBg="1"/>
      <p:bldP spid="315404" grpId="0" animBg="1"/>
      <p:bldP spid="315405" grpId="0" animBg="1"/>
      <p:bldP spid="315406" grpId="0" animBg="1"/>
      <p:bldP spid="315407" grpId="0" animBg="1"/>
      <p:bldP spid="315408" grpId="0" animBg="1"/>
      <p:bldP spid="315409" grpId="0" animBg="1"/>
      <p:bldP spid="315410" grpId="0" animBg="1"/>
      <p:bldP spid="315411" grpId="0" animBg="1"/>
      <p:bldP spid="315412" grpId="0" animBg="1"/>
      <p:bldP spid="315413" grpId="0" animBg="1"/>
      <p:bldP spid="315414" grpId="0" animBg="1"/>
      <p:bldP spid="315415" grpId="0" animBg="1"/>
      <p:bldP spid="315416" grpId="0" animBg="1"/>
      <p:bldP spid="315417" grpId="0" animBg="1"/>
      <p:bldP spid="315418" grpId="0" animBg="1"/>
      <p:bldP spid="315419" grpId="0" animBg="1"/>
      <p:bldP spid="315420" grpId="0" animBg="1"/>
      <p:bldP spid="315421" grpId="0" animBg="1"/>
      <p:bldP spid="315423" grpId="0"/>
      <p:bldP spid="3154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1213A592-73C1-0A46-A688-794931C02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38" y="3733800"/>
            <a:ext cx="2491387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Evolution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massive stars</a:t>
            </a:r>
            <a:endParaRPr lang="en-US" altLang="en-US" sz="2400" b="1" dirty="0">
              <a:solidFill>
                <a:srgbClr val="00CC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(Mass &gt; 1.44 M</a:t>
            </a:r>
            <a:r>
              <a:rPr lang="en-US" altLang="en-US" sz="2400" b="1" baseline="-25000" dirty="0">
                <a:solidFill>
                  <a:srgbClr val="00CC00"/>
                </a:solidFill>
                <a:sym typeface="Wingdings" pitchFamily="2" charset="2"/>
              </a:rPr>
              <a:t></a:t>
            </a:r>
            <a:r>
              <a:rPr lang="en-US" altLang="en-US" sz="2400" b="1" dirty="0">
                <a:solidFill>
                  <a:srgbClr val="00CC00"/>
                </a:solidFill>
              </a:rPr>
              <a:t>)</a:t>
            </a: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62A78D79-0A0D-DC41-8C95-A6DB28838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825500"/>
            <a:ext cx="2301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Stellar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Evolution</a:t>
            </a:r>
            <a:endParaRPr lang="en-US" altLang="en-US" sz="2400"/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2B48769D-ACC4-0847-A575-259EC2744AE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0"/>
            <a:ext cx="1752600" cy="457200"/>
          </a:xfrm>
        </p:spPr>
        <p:txBody>
          <a:bodyPr/>
          <a:lstStyle/>
          <a:p>
            <a:r>
              <a:rPr lang="en-US" altLang="en-US" sz="800">
                <a:solidFill>
                  <a:schemeClr val="tx1"/>
                </a:solidFill>
              </a:rPr>
              <a:t>Stellar evolution (massive)</a:t>
            </a:r>
            <a:endParaRPr lang="en-US" altLang="en-US"/>
          </a:p>
        </p:txBody>
      </p:sp>
      <p:pic>
        <p:nvPicPr>
          <p:cNvPr id="25605" name="Picture 6" descr="Picture 4">
            <a:extLst>
              <a:ext uri="{FF2B5EF4-FFF2-40B4-BE49-F238E27FC236}">
                <a16:creationId xmlns:a16="http://schemas.microsoft.com/office/drawing/2014/main" id="{D0403DF1-0E4B-474C-81F7-5E5524B1B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0"/>
            <a:ext cx="6399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>
            <a:extLst>
              <a:ext uri="{FF2B5EF4-FFF2-40B4-BE49-F238E27FC236}">
                <a16:creationId xmlns:a16="http://schemas.microsoft.com/office/drawing/2014/main" id="{9F70015F-224B-7B46-814A-A2E4FEB91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76200"/>
            <a:ext cx="74676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Heavy stars: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when center is all iron,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blow up as supernovae</a:t>
            </a:r>
            <a:endParaRPr lang="en-US" altLang="en-US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 (further fusion would not produce more heat):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0000"/>
                </a:solidFill>
              </a:rPr>
              <a:t>No more heat is produced to hold up against gravity</a:t>
            </a:r>
            <a:endParaRPr lang="en-US" altLang="en-US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accent2"/>
                </a:solidFill>
              </a:rPr>
              <a:t>   </a:t>
            </a:r>
            <a:r>
              <a:rPr lang="en-US" altLang="en-US" sz="2400" b="0" dirty="0">
                <a:solidFill>
                  <a:srgbClr val="00F8FF"/>
                </a:solidFill>
              </a:rPr>
              <a:t>core collapses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F8FF"/>
                </a:solidFill>
              </a:rPr>
              <a:t>   blows 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F8FF"/>
                </a:solidFill>
              </a:rPr>
              <a:t>   during blowup, all heavier elements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F8FF"/>
                </a:solidFill>
              </a:rPr>
              <a:t>       </a:t>
            </a:r>
            <a:r>
              <a:rPr lang="en-US" altLang="en-US" sz="2400" b="0" dirty="0">
                <a:solidFill>
                  <a:srgbClr val="00F8FF"/>
                </a:solidFill>
              </a:rPr>
              <a:t>are produced</a:t>
            </a:r>
          </a:p>
        </p:txBody>
      </p:sp>
      <p:sp>
        <p:nvSpPr>
          <p:cNvPr id="19460" name="Text Box 3">
            <a:extLst>
              <a:ext uri="{FF2B5EF4-FFF2-40B4-BE49-F238E27FC236}">
                <a16:creationId xmlns:a16="http://schemas.microsoft.com/office/drawing/2014/main" id="{AFEC31C4-AFC3-E645-AA18-47BD8D785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374" y="4146550"/>
            <a:ext cx="1994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SUPERNOVA</a:t>
            </a:r>
            <a:endParaRPr lang="en-US" altLang="en-US" sz="2400" b="0" dirty="0"/>
          </a:p>
        </p:txBody>
      </p:sp>
      <p:pic>
        <p:nvPicPr>
          <p:cNvPr id="19461" name="Picture 4">
            <a:extLst>
              <a:ext uri="{FF2B5EF4-FFF2-40B4-BE49-F238E27FC236}">
                <a16:creationId xmlns:a16="http://schemas.microsoft.com/office/drawing/2014/main" id="{7FE10161-1E49-C94E-BD83-1C0B36FD4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1981200"/>
            <a:ext cx="359251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5">
            <a:extLst>
              <a:ext uri="{FF2B5EF4-FFF2-40B4-BE49-F238E27FC236}">
                <a16:creationId xmlns:a16="http://schemas.microsoft.com/office/drawing/2014/main" id="{221D0C6E-2F13-E744-98D4-25E3593A0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40" y="4734193"/>
            <a:ext cx="533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3300"/>
                </a:solidFill>
              </a:rPr>
              <a:t>Outshines a whole galaxy (for a few days)</a:t>
            </a:r>
            <a:endParaRPr lang="en-US" altLang="en-US" sz="2400" b="0" dirty="0"/>
          </a:p>
        </p:txBody>
      </p:sp>
      <p:sp>
        <p:nvSpPr>
          <p:cNvPr id="19463" name="Text Box 6">
            <a:extLst>
              <a:ext uri="{FF2B5EF4-FFF2-40B4-BE49-F238E27FC236}">
                <a16:creationId xmlns:a16="http://schemas.microsoft.com/office/drawing/2014/main" id="{0103EB40-D746-2548-B22F-92CEF87A5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653" y="5229979"/>
            <a:ext cx="36247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All heavy elements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(anything heavier than iron)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 come from SN explosions</a:t>
            </a:r>
            <a:r>
              <a:rPr lang="en-US" altLang="en-US" sz="2400" b="0" dirty="0"/>
              <a:t>!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5A124764-FDCD-6D4F-80F4-61730BAB7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045" y="228600"/>
            <a:ext cx="34115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dirty="0">
                <a:solidFill>
                  <a:schemeClr val="bg1"/>
                </a:solidFill>
              </a:rPr>
              <a:t>Heavy</a:t>
            </a:r>
            <a:r>
              <a:rPr lang="ja-JP" altLang="en-US" sz="2400">
                <a:solidFill>
                  <a:schemeClr val="bg1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 dirty="0">
                <a:solidFill>
                  <a:schemeClr val="bg1"/>
                </a:solidFill>
              </a:rPr>
              <a:t> means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Mass &gt; 1.44 Solar Masses</a:t>
            </a:r>
          </a:p>
        </p:txBody>
      </p:sp>
      <p:sp>
        <p:nvSpPr>
          <p:cNvPr id="19465" name="Oval 9">
            <a:extLst>
              <a:ext uri="{FF2B5EF4-FFF2-40B4-BE49-F238E27FC236}">
                <a16:creationId xmlns:a16="http://schemas.microsoft.com/office/drawing/2014/main" id="{3C795065-560E-4546-837E-2D20202F7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52400"/>
            <a:ext cx="3733800" cy="12192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453298A5-88A0-7D49-8AA4-45639AA60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355725"/>
            <a:ext cx="2897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FF0000"/>
                </a:solidFill>
              </a:rPr>
              <a:t>The Chandrashekar limit.</a:t>
            </a: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645972EB-E2A8-964A-A1FC-C370F60A1D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86600" y="990600"/>
            <a:ext cx="2286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425D6E96-7655-7340-A77A-2DB4B221C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Questions coming …</a:t>
            </a:r>
            <a:endParaRPr lang="en-US" altLang="x-none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>
            <a:extLst>
              <a:ext uri="{FF2B5EF4-FFF2-40B4-BE49-F238E27FC236}">
                <a16:creationId xmlns:a16="http://schemas.microsoft.com/office/drawing/2014/main" id="{C60735D0-32AE-B849-B8D1-F4B663BFD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871E89C0-7E38-9744-840D-92E12EA2E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E3666534-70D3-DD40-A69B-D21B2607D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6 </a:t>
            </a:r>
          </a:p>
        </p:txBody>
      </p:sp>
      <p:sp>
        <p:nvSpPr>
          <p:cNvPr id="91141" name="Text Box 5">
            <a:extLst>
              <a:ext uri="{FF2B5EF4-FFF2-40B4-BE49-F238E27FC236}">
                <a16:creationId xmlns:a16="http://schemas.microsoft.com/office/drawing/2014/main" id="{2E4066B3-3C6F-1545-92D9-63E954C8E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91142" name="Text Box 6">
            <a:extLst>
              <a:ext uri="{FF2B5EF4-FFF2-40B4-BE49-F238E27FC236}">
                <a16:creationId xmlns:a16="http://schemas.microsoft.com/office/drawing/2014/main" id="{78005768-969C-0246-86B9-8364B4976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7620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a supernova?</a:t>
            </a:r>
            <a:endParaRPr lang="en-US" altLang="en-US" sz="20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 A new planet.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A planet blowing 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A newly born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 </a:t>
            </a:r>
            <a:r>
              <a:rPr lang="en-US" altLang="en-US" sz="2400" b="1" dirty="0"/>
              <a:t>A Sun-sized star blowing 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sz="2400" dirty="0">
                <a:solidFill>
                  <a:srgbClr val="FF0000"/>
                </a:solidFill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</a:rPr>
              <a:t>A larger-than-the-Sun star blowing up. </a:t>
            </a:r>
          </a:p>
        </p:txBody>
      </p:sp>
      <p:sp>
        <p:nvSpPr>
          <p:cNvPr id="91143" name="Text Box 7">
            <a:extLst>
              <a:ext uri="{FF2B5EF4-FFF2-40B4-BE49-F238E27FC236}">
                <a16:creationId xmlns:a16="http://schemas.microsoft.com/office/drawing/2014/main" id="{5E90C0F3-46A0-604C-9AFA-298D0157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91144" name="Text Box 8">
            <a:extLst>
              <a:ext uri="{FF2B5EF4-FFF2-40B4-BE49-F238E27FC236}">
                <a16:creationId xmlns:a16="http://schemas.microsoft.com/office/drawing/2014/main" id="{66193DB7-15F0-0249-9F89-9E3EA52C9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91145" name="Text Box 9">
            <a:extLst>
              <a:ext uri="{FF2B5EF4-FFF2-40B4-BE49-F238E27FC236}">
                <a16:creationId xmlns:a16="http://schemas.microsoft.com/office/drawing/2014/main" id="{5F93431E-A924-7B45-8E57-A94D7B63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91146" name="Text Box 10">
            <a:extLst>
              <a:ext uri="{FF2B5EF4-FFF2-40B4-BE49-F238E27FC236}">
                <a16:creationId xmlns:a16="http://schemas.microsoft.com/office/drawing/2014/main" id="{4AB53210-F2E0-B849-8CB0-33FF23CDD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5B289B81-CC7F-F843-807E-9315184EE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19BB742E-1E1A-9F43-9673-B094B0548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C403180F-3185-2642-B565-CB9DE9D8F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46447744-4272-B54C-B23C-A28480631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7EB86D71-2488-3A44-9BD4-0DF1C8FDC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3B306038-56EE-3643-9164-4750283C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A78BDB22-1A67-E741-AC37-3D4D4ABD7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id="{1B42F9EB-0162-6041-B1C4-5F24A1A33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1155" name="Text Box 19">
            <a:extLst>
              <a:ext uri="{FF2B5EF4-FFF2-40B4-BE49-F238E27FC236}">
                <a16:creationId xmlns:a16="http://schemas.microsoft.com/office/drawing/2014/main" id="{A2067865-8DA6-1F41-9A11-ECFC0C5AC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1156" name="Text Box 20">
            <a:extLst>
              <a:ext uri="{FF2B5EF4-FFF2-40B4-BE49-F238E27FC236}">
                <a16:creationId xmlns:a16="http://schemas.microsoft.com/office/drawing/2014/main" id="{4B82D8FF-55DA-434F-9170-1B53B819D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1157" name="Text Box 21">
            <a:extLst>
              <a:ext uri="{FF2B5EF4-FFF2-40B4-BE49-F238E27FC236}">
                <a16:creationId xmlns:a16="http://schemas.microsoft.com/office/drawing/2014/main" id="{75338956-325C-F942-95AA-736DF85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158" name="Text Box 22">
            <a:extLst>
              <a:ext uri="{FF2B5EF4-FFF2-40B4-BE49-F238E27FC236}">
                <a16:creationId xmlns:a16="http://schemas.microsoft.com/office/drawing/2014/main" id="{BD6C0865-2FFA-4644-AB63-29AF11131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1159" name="Text Box 23">
            <a:extLst>
              <a:ext uri="{FF2B5EF4-FFF2-40B4-BE49-F238E27FC236}">
                <a16:creationId xmlns:a16="http://schemas.microsoft.com/office/drawing/2014/main" id="{C4E96987-B4F5-B649-B01B-9158C9665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1160" name="Text Box 24">
            <a:extLst>
              <a:ext uri="{FF2B5EF4-FFF2-40B4-BE49-F238E27FC236}">
                <a16:creationId xmlns:a16="http://schemas.microsoft.com/office/drawing/2014/main" id="{E6B25807-2FD7-8844-92FA-AA7AA9621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1161" name="Text Box 25">
            <a:extLst>
              <a:ext uri="{FF2B5EF4-FFF2-40B4-BE49-F238E27FC236}">
                <a16:creationId xmlns:a16="http://schemas.microsoft.com/office/drawing/2014/main" id="{5CBF6916-895B-B947-A271-53527A4AA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1162" name="Text Box 26">
            <a:extLst>
              <a:ext uri="{FF2B5EF4-FFF2-40B4-BE49-F238E27FC236}">
                <a16:creationId xmlns:a16="http://schemas.microsoft.com/office/drawing/2014/main" id="{0C264870-BB68-8B43-9C0E-061523879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91163" name="Text Box 27">
            <a:extLst>
              <a:ext uri="{FF2B5EF4-FFF2-40B4-BE49-F238E27FC236}">
                <a16:creationId xmlns:a16="http://schemas.microsoft.com/office/drawing/2014/main" id="{A56F351D-418A-D74D-83B1-8CB10E5D3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91164" name="Text Box 28">
            <a:extLst>
              <a:ext uri="{FF2B5EF4-FFF2-40B4-BE49-F238E27FC236}">
                <a16:creationId xmlns:a16="http://schemas.microsoft.com/office/drawing/2014/main" id="{E5A34A40-70E0-5642-BAFF-AB9044544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91165" name="Text Box 29">
            <a:extLst>
              <a:ext uri="{FF2B5EF4-FFF2-40B4-BE49-F238E27FC236}">
                <a16:creationId xmlns:a16="http://schemas.microsoft.com/office/drawing/2014/main" id="{8D76555A-F2B3-5442-AB82-A81223324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91166" name="Text Box 30">
            <a:extLst>
              <a:ext uri="{FF2B5EF4-FFF2-40B4-BE49-F238E27FC236}">
                <a16:creationId xmlns:a16="http://schemas.microsoft.com/office/drawing/2014/main" id="{EAD8757C-AD9C-2445-8FE8-83F8A4F8C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91167" name="Text Box 31">
            <a:extLst>
              <a:ext uri="{FF2B5EF4-FFF2-40B4-BE49-F238E27FC236}">
                <a16:creationId xmlns:a16="http://schemas.microsoft.com/office/drawing/2014/main" id="{D9C42375-576D-254C-B8F3-0CF897F23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91168" name="Text Box 32">
            <a:extLst>
              <a:ext uri="{FF2B5EF4-FFF2-40B4-BE49-F238E27FC236}">
                <a16:creationId xmlns:a16="http://schemas.microsoft.com/office/drawing/2014/main" id="{B58956E5-D99B-EA49-AE07-E7437AD38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91169" name="Text Box 33">
            <a:extLst>
              <a:ext uri="{FF2B5EF4-FFF2-40B4-BE49-F238E27FC236}">
                <a16:creationId xmlns:a16="http://schemas.microsoft.com/office/drawing/2014/main" id="{47D8BB63-A1CC-AF4A-B517-A74EEDB5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91170" name="Text Box 34">
            <a:extLst>
              <a:ext uri="{FF2B5EF4-FFF2-40B4-BE49-F238E27FC236}">
                <a16:creationId xmlns:a16="http://schemas.microsoft.com/office/drawing/2014/main" id="{85AAD2EA-869C-4249-AC66-95390ED3C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91171" name="Text Box 35">
            <a:extLst>
              <a:ext uri="{FF2B5EF4-FFF2-40B4-BE49-F238E27FC236}">
                <a16:creationId xmlns:a16="http://schemas.microsoft.com/office/drawing/2014/main" id="{89C7633B-D81D-EE4C-9EFD-7941BFCD3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91172" name="Text Box 36">
            <a:extLst>
              <a:ext uri="{FF2B5EF4-FFF2-40B4-BE49-F238E27FC236}">
                <a16:creationId xmlns:a16="http://schemas.microsoft.com/office/drawing/2014/main" id="{8D2A370A-CD66-164F-92AB-3AAC5F67B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104283821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  <p:bldP spid="91139" grpId="0" animBg="1"/>
      <p:bldP spid="91141" grpId="0" animBg="1"/>
      <p:bldP spid="91142" grpId="0"/>
      <p:bldP spid="91142" grpId="1"/>
      <p:bldP spid="91143" grpId="0" animBg="1"/>
      <p:bldP spid="91144" grpId="0" animBg="1"/>
      <p:bldP spid="91145" grpId="0" animBg="1"/>
      <p:bldP spid="91146" grpId="0" animBg="1"/>
      <p:bldP spid="91147" grpId="0" animBg="1"/>
      <p:bldP spid="91148" grpId="0" animBg="1"/>
      <p:bldP spid="91149" grpId="0" animBg="1"/>
      <p:bldP spid="91150" grpId="0" animBg="1"/>
      <p:bldP spid="91151" grpId="0" animBg="1"/>
      <p:bldP spid="91152" grpId="0" animBg="1"/>
      <p:bldP spid="91153" grpId="0" animBg="1"/>
      <p:bldP spid="91154" grpId="0" animBg="1"/>
      <p:bldP spid="91155" grpId="0" animBg="1"/>
      <p:bldP spid="91156" grpId="0" animBg="1"/>
      <p:bldP spid="91157" grpId="0" animBg="1"/>
      <p:bldP spid="91158" grpId="0" animBg="1"/>
      <p:bldP spid="91159" grpId="0" animBg="1"/>
      <p:bldP spid="91160" grpId="0" animBg="1"/>
      <p:bldP spid="91161" grpId="0" animBg="1"/>
      <p:bldP spid="91162" grpId="0" animBg="1"/>
      <p:bldP spid="91163" grpId="0" animBg="1"/>
      <p:bldP spid="91164" grpId="0" animBg="1"/>
      <p:bldP spid="91165" grpId="0" animBg="1"/>
      <p:bldP spid="91166" grpId="0" animBg="1"/>
      <p:bldP spid="91167" grpId="0" animBg="1"/>
      <p:bldP spid="91168" grpId="0" animBg="1"/>
      <p:bldP spid="91169" grpId="0" animBg="1"/>
      <p:bldP spid="91170" grpId="0" animBg="1"/>
      <p:bldP spid="91171" grpId="0" animBg="1"/>
      <p:bldP spid="91172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Torma:Applications (Mac OS 9):Microsoft Office 98:Templates:Blank Presentation</Template>
  <TotalTime>7365</TotalTime>
  <Words>1097</Words>
  <Application>Microsoft Macintosh PowerPoint</Application>
  <PresentationFormat>On-screen Show (4:3)</PresentationFormat>
  <Paragraphs>369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</vt:lpstr>
      <vt:lpstr>Blank Presentation</vt:lpstr>
      <vt:lpstr>Setup:</vt:lpstr>
      <vt:lpstr>Stellar evolution (Sun-like)</vt:lpstr>
      <vt:lpstr>Review questions coming …</vt:lpstr>
      <vt:lpstr>Question 4 </vt:lpstr>
      <vt:lpstr>Question 5 </vt:lpstr>
      <vt:lpstr>Stellar evolution (massive)</vt:lpstr>
      <vt:lpstr>PowerPoint Presentation</vt:lpstr>
      <vt:lpstr>Questions coming …</vt:lpstr>
      <vt:lpstr>Question 6 </vt:lpstr>
      <vt:lpstr>Question 7 </vt:lpstr>
      <vt:lpstr>Pathways</vt:lpstr>
      <vt:lpstr>Questions coming …</vt:lpstr>
      <vt:lpstr>Question 8</vt:lpstr>
      <vt:lpstr>Question 9 </vt:lpstr>
    </vt:vector>
  </TitlesOfParts>
  <Company>University of Misssissippi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hierarchical structure of the Universe (go from little to large)</dc:title>
  <dc:creator>Channa Mims</dc:creator>
  <cp:lastModifiedBy>Tibor Torma</cp:lastModifiedBy>
  <cp:revision>341</cp:revision>
  <dcterms:created xsi:type="dcterms:W3CDTF">2003-01-08T03:11:45Z</dcterms:created>
  <dcterms:modified xsi:type="dcterms:W3CDTF">2026-04-11T19:55:44Z</dcterms:modified>
</cp:coreProperties>
</file>