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28" r:id="rId2"/>
    <p:sldId id="376" r:id="rId3"/>
    <p:sldId id="368" r:id="rId4"/>
    <p:sldId id="357" r:id="rId5"/>
    <p:sldId id="298" r:id="rId6"/>
    <p:sldId id="341" r:id="rId7"/>
    <p:sldId id="360" r:id="rId8"/>
    <p:sldId id="361" r:id="rId9"/>
    <p:sldId id="362" r:id="rId10"/>
    <p:sldId id="29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8FF"/>
    <a:srgbClr val="00A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4" autoAdjust="0"/>
    <p:restoredTop sz="90929"/>
  </p:normalViewPr>
  <p:slideViewPr>
    <p:cSldViewPr snapToGrid="0" snapToObjects="1">
      <p:cViewPr varScale="1">
        <p:scale>
          <a:sx n="223" d="100"/>
          <a:sy n="223" d="100"/>
        </p:scale>
        <p:origin x="2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ED0D85-3FFB-4C48-9865-2EB9769229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0002-30C1-B248-8F18-6B48B381C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BB3554-F53E-5A45-B02C-A23DC08F7051}" type="datetimeFigureOut">
              <a:rPr lang="en-US"/>
              <a:pPr>
                <a:defRPr/>
              </a:pPr>
              <a:t>4/2/26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5D95C-05D9-8347-869C-4AB181A1E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BAE6F-1DBB-8341-AE7F-C9304BFEA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DF1997-44F9-3446-B4F5-1AFE92ECA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99EAD10-6870-1848-BF8D-D985C71ADA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FF38226-7BDE-E242-A0F4-46092447C0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3F1C91-91FE-6642-B272-DCE3086674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CAE1445-DE32-1C42-95F1-DF4A11D33E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7549961-ADDB-3946-8FF6-D354BEC6B8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8B0CA85-E837-9749-83A5-B101258D9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D865C0-A692-EA43-818D-17EC8AFAA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0676443A-B026-0F4B-9EAA-412140AF0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9220E8A-3B30-1144-9DB3-4B90C80F95DA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5E222BC-E442-854A-BE12-F64823C00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14B47710-272C-B341-85AA-A4388C7D2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0A014F22-DDB6-9C46-8E80-B88D2C579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BEDFAA2-26AC-404F-8AE8-3EFB16D31D16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7F7AA27-7E33-9245-9BE1-DFB4ED1F2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03DB83-88A6-D140-AE90-081B76CEF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0ADFD92-6ABD-5F49-AEA7-E80AD536B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80C5D2D-423C-5940-8996-62E2B9708BD7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1BF441D-204C-D84C-B080-3A987DB53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2E3FADAF-DEF3-0D47-B455-D8CDAEF0E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21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41ADF57A-D007-AA44-9477-7721E8CB8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A03A836-66B9-7F42-B405-BD90111AAC3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117496C-EF84-9E4A-94FC-8CDEB8C41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A701782C-90E5-AA48-A0BF-DE86FC0A4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4359EC78-C50E-3F4A-A429-8DCC70F72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B5F6707-33F4-4C45-8991-12821BEDAE18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767771E-B595-9C40-B8B5-C77CA788A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E89B22F-B53C-AA42-86D8-E52A3B662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3D79B14-600C-BD45-BAF2-A45F45F9C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6035CDD-1795-2740-9428-4F2902E3F81B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C8B08DD-1EF9-2B4A-9014-53DE27EA0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80D993D-C20E-9E44-B5F4-D12F404D2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503E2199-87C2-1840-AA04-EF66824A4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31A0E1A-5B38-874F-A81C-371516130C2E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DFCB176-5DDF-1446-80A5-3D455CE65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B892544-E58B-8840-8135-863C7CBAC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2E65773E-46BB-7E47-B86C-901490B49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7256507-FE77-9144-AE96-BAA8EB671515}" type="slidenum">
              <a:rPr lang="en-US" altLang="en-US" sz="1200" b="0"/>
              <a:pPr/>
              <a:t>7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314F38F-25E6-724B-8AD2-E57F6F89C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829FE56-6F0B-0646-952E-F6CAAF612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99543238-7578-AE4C-965C-4F5265B5D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4A0F49E-4711-9E41-88D9-AA968A9625DA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655C86A-3365-8F46-B2F7-0A64EDF0DF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31DCA760-F1FE-AC44-AA33-0626D243A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62CC4E66-1E34-9846-967D-53CF2D991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C239DDF-9D09-6047-B4C0-ECC0613FCF57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EE69522-40D7-6A47-804D-B126189CE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5D1C0823-EFC8-2C4D-BA8C-DED3757BD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6EDCFF-E1AB-6B4B-8C64-680D36360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883220-A76C-ED4A-B749-775AFE58D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4F223D-1809-ED40-B58D-99C0C1B2A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9DE6-80C3-174E-AFCF-9FED421C1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5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DC7C6-193F-AE4B-9AED-4D2B0E5CF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FABFB-45EA-A742-BD43-8486E7F4B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210387-C00C-2A43-9E2B-7A7BF0F31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B17E-7D60-9B45-91B9-80CF9E6EE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4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6D63CB-75E3-EB4F-90DB-49D25668A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159D63-4D0D-7D4F-8FCA-AC5869D61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45B033-EF7C-4143-BB49-BF27DCC88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D1E7-C62A-FD47-819E-AFD22FC06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47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82CDEA-5B75-E340-9E9E-90212482F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15C2A-AD6F-1D45-B06A-A07C05C69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75782-ECD4-BB4B-B3D9-D2163A19E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6B12-DFD4-A24E-863D-851EE76F4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9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52011-4909-234F-9729-1900D06A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8064C-EBDD-CF49-A8C0-372CA3C79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6236D-96C3-CF43-B518-C4ED40480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E34B-A592-C64E-87BF-4CC223F91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A8F52-DA95-8A4F-8CD6-9E74CD66F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3A531-9430-F040-80EA-631856BB1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7F361-CDA7-5A43-93BE-2A58DDE65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999A-89B2-9141-BAD9-D2E152AC2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47D1B0-E574-384C-B7F7-0B7B948F9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50CBA-7B34-A847-B4B8-08C3983F2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B66140-F276-4943-9543-09E0B22FF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05EB-F037-B44B-B80D-026064B00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45EE97-B79B-FD42-9EC6-114B2B6B7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0F77C4-0477-DF42-9762-45FFAB9E7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BF8404-A532-5C49-9D79-B589DDE27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D96A-B3D7-AC41-B067-090C8C5B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8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CE0618-792A-574A-98B7-D900002A9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E0AC56-7DD5-B14D-8D50-5154ADA7F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DBF3C1-2B17-9741-8518-4CD6B96A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E680-6E7B-DF4C-AF16-0A0D6B960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1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41C56-1C4B-434B-8B09-1C438F3D2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05455-7F2B-554B-8E41-AFC6B2ECC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0F67C-0653-8843-81FA-FD6C117E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4736-2999-6646-9BA4-EB549FE14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6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9FB16-018E-5A4D-98A9-68D4B614E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9000A-A0B1-C54C-8DB9-5E01378DD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933E7-ED4B-204D-9929-667BEC5DF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694A-5AC0-BF46-AC3B-FB9C4BF01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2FB1C1-EE38-2A48-B7EB-753CE43B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69D726-21E3-624D-8BE1-F6058D2E7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ECD87E-F7D6-394C-A43B-C92651FB40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0E4103-F85E-D64D-B52C-0454B204A7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6E6CE9-B1A2-784C-B707-8902DDD2EF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4AB35D-D947-814B-8A9C-670DB1EC4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Picture 1">
            <a:extLst>
              <a:ext uri="{FF2B5EF4-FFF2-40B4-BE49-F238E27FC236}">
                <a16:creationId xmlns:a16="http://schemas.microsoft.com/office/drawing/2014/main" id="{B8176925-EA21-464B-8209-F83884C4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04800"/>
            <a:ext cx="32115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18101061-7A27-B041-9161-F1C5CABF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55" y="-7540"/>
            <a:ext cx="5282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FFFF00"/>
                </a:solidFill>
              </a:rPr>
              <a:t>All stars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start on the main sequence</a:t>
            </a:r>
            <a:endParaRPr lang="en-US" altLang="en-US" sz="2400" b="0" dirty="0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F5F0974A-DACF-934D-AF51-49F253A7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97374"/>
            <a:ext cx="8715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FF0000"/>
                </a:solidFill>
              </a:rPr>
              <a:t>All stars become giants</a:t>
            </a:r>
            <a:r>
              <a:rPr lang="en-US" altLang="en-US" sz="2400" dirty="0">
                <a:solidFill>
                  <a:srgbClr val="FF0000"/>
                </a:solidFill>
              </a:rPr>
              <a:t> (</a:t>
            </a:r>
            <a:r>
              <a:rPr lang="en-US" altLang="en-US" sz="2400" dirty="0">
                <a:solidFill>
                  <a:srgbClr val="FFFF00"/>
                </a:solidFill>
              </a:rPr>
              <a:t>when hydrogen is used up in the center</a:t>
            </a:r>
            <a:r>
              <a:rPr lang="en-US" altLang="en-US" sz="2400" dirty="0">
                <a:solidFill>
                  <a:srgbClr val="FF0000"/>
                </a:solidFill>
              </a:rPr>
              <a:t>):</a:t>
            </a:r>
            <a:endParaRPr lang="en-US" altLang="en-US" sz="2400" b="0" dirty="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B92360B9-61F8-E149-A991-89BAB492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57912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BC887B36-E6FB-8140-9010-9DDAE6E54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031" y="6362700"/>
            <a:ext cx="686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</a:rPr>
              <a:t>This produces heat and keeps the red giant shining.</a:t>
            </a:r>
            <a:endParaRPr lang="en-US" altLang="en-US" sz="2400" b="0" dirty="0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EA474141-14F6-2541-973C-0803992F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8300"/>
            <a:ext cx="33528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A57A1253-A521-3943-AA9D-7B549DEE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94" y="568864"/>
            <a:ext cx="3657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9">
            <a:extLst>
              <a:ext uri="{FF2B5EF4-FFF2-40B4-BE49-F238E27FC236}">
                <a16:creationId xmlns:a16="http://schemas.microsoft.com/office/drawing/2014/main" id="{B6B35F90-2EC9-4547-BD07-EB7FDAD24CCB}"/>
              </a:ext>
            </a:extLst>
          </p:cNvPr>
          <p:cNvSpPr>
            <a:spLocks noChangeArrowheads="1"/>
          </p:cNvSpPr>
          <p:nvPr/>
        </p:nvSpPr>
        <p:spPr bwMode="auto">
          <a:xfrm rot="-2428124">
            <a:off x="7620000" y="914400"/>
            <a:ext cx="585788" cy="304800"/>
          </a:xfrm>
          <a:prstGeom prst="notchedRightArrow">
            <a:avLst>
              <a:gd name="adj1" fmla="val 50000"/>
              <a:gd name="adj2" fmla="val 4804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id="{6AE7B5F2-B4AD-9D4A-9F28-357BCD3547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3922" y="3279207"/>
            <a:ext cx="5423472" cy="533400"/>
          </a:xfrm>
        </p:spPr>
        <p:txBody>
          <a:bodyPr/>
          <a:lstStyle/>
          <a:p>
            <a:pPr>
              <a:defRPr/>
            </a:pPr>
            <a:r>
              <a:rPr lang="en-US" sz="3200" b="1" i="1" dirty="0">
                <a:solidFill>
                  <a:srgbClr val="00AEC8"/>
                </a:solidFill>
                <a:cs typeface="+mj-cs"/>
              </a:rPr>
              <a:t>What if all hydrogen is gone?</a:t>
            </a:r>
            <a:r>
              <a:rPr lang="en-US" dirty="0"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1213A592-73C1-0A46-A688-794931C0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38" y="3733800"/>
            <a:ext cx="2491387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massive stars</a:t>
            </a: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&gt;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62A78D79-0A0D-DC41-8C95-A6DB2883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825500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Evolution</a:t>
            </a:r>
            <a:endParaRPr lang="en-US" altLang="en-US" sz="240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2B48769D-ACC4-0847-A575-259EC2744A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0"/>
            <a:ext cx="1752600" cy="4572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Stellar evolution (massive)</a:t>
            </a:r>
            <a:endParaRPr lang="en-US" altLang="en-US"/>
          </a:p>
        </p:txBody>
      </p:sp>
      <p:pic>
        <p:nvPicPr>
          <p:cNvPr id="25605" name="Picture 6" descr="Picture 4">
            <a:extLst>
              <a:ext uri="{FF2B5EF4-FFF2-40B4-BE49-F238E27FC236}">
                <a16:creationId xmlns:a16="http://schemas.microsoft.com/office/drawing/2014/main" id="{D0403DF1-0E4B-474C-81F7-5E5524B1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0"/>
            <a:ext cx="6399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25D6E96-7655-7340-A77A-2DB4B221C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5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>
            <a:extLst>
              <a:ext uri="{FF2B5EF4-FFF2-40B4-BE49-F238E27FC236}">
                <a16:creationId xmlns:a16="http://schemas.microsoft.com/office/drawing/2014/main" id="{B241BE0F-7BCA-2A43-9F21-94E9D444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41EA3B53-D3C3-4643-BD20-5C99BFE8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4868" name="Rectangle 4">
            <a:extLst>
              <a:ext uri="{FF2B5EF4-FFF2-40B4-BE49-F238E27FC236}">
                <a16:creationId xmlns:a16="http://schemas.microsoft.com/office/drawing/2014/main" id="{1ABDB5ED-5C27-C64A-89F9-E4D31387D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 </a:t>
            </a:r>
          </a:p>
        </p:txBody>
      </p:sp>
      <p:sp>
        <p:nvSpPr>
          <p:cNvPr id="164869" name="Text Box 5">
            <a:extLst>
              <a:ext uri="{FF2B5EF4-FFF2-40B4-BE49-F238E27FC236}">
                <a16:creationId xmlns:a16="http://schemas.microsoft.com/office/drawing/2014/main" id="{FF86F973-5808-B14A-906B-BCB41B366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4870" name="Text Box 6">
            <a:extLst>
              <a:ext uri="{FF2B5EF4-FFF2-40B4-BE49-F238E27FC236}">
                <a16:creationId xmlns:a16="http://schemas.microsoft.com/office/drawing/2014/main" id="{C191D476-FD73-D944-B4FE-4175C289D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228397"/>
            <a:ext cx="8077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comes first, the main sequence stage,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or the red giant stage?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	The main sequence stage.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 </a:t>
            </a:r>
            <a:r>
              <a:rPr lang="en-US" altLang="en-US" sz="2400" b="1" dirty="0"/>
              <a:t>The red giant stage.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b="1" dirty="0"/>
              <a:t>  	It varies, depending on the chemical composition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gas the star is born from.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 	It varies, depending on the mass of the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	It is not in order: heavy stars are born as red giants,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light stars are born as main sequence stars.</a:t>
            </a:r>
          </a:p>
        </p:txBody>
      </p:sp>
      <p:sp>
        <p:nvSpPr>
          <p:cNvPr id="164871" name="Text Box 7">
            <a:extLst>
              <a:ext uri="{FF2B5EF4-FFF2-40B4-BE49-F238E27FC236}">
                <a16:creationId xmlns:a16="http://schemas.microsoft.com/office/drawing/2014/main" id="{A7DDC272-FC0C-3E4C-9870-BE59B218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4872" name="Text Box 8">
            <a:extLst>
              <a:ext uri="{FF2B5EF4-FFF2-40B4-BE49-F238E27FC236}">
                <a16:creationId xmlns:a16="http://schemas.microsoft.com/office/drawing/2014/main" id="{2CEA35FD-9A30-844C-8713-EC4D1BB2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64873" name="Text Box 9">
            <a:extLst>
              <a:ext uri="{FF2B5EF4-FFF2-40B4-BE49-F238E27FC236}">
                <a16:creationId xmlns:a16="http://schemas.microsoft.com/office/drawing/2014/main" id="{3BD801CD-DD39-6C48-B9B3-D00EC36FB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64874" name="Text Box 10">
            <a:extLst>
              <a:ext uri="{FF2B5EF4-FFF2-40B4-BE49-F238E27FC236}">
                <a16:creationId xmlns:a16="http://schemas.microsoft.com/office/drawing/2014/main" id="{DE459015-FE29-124E-BFA5-A1D9ACC50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4875" name="Text Box 11">
            <a:extLst>
              <a:ext uri="{FF2B5EF4-FFF2-40B4-BE49-F238E27FC236}">
                <a16:creationId xmlns:a16="http://schemas.microsoft.com/office/drawing/2014/main" id="{D4EE6AD4-AA4B-7942-B48A-FB3A60ABD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64876" name="Text Box 12">
            <a:extLst>
              <a:ext uri="{FF2B5EF4-FFF2-40B4-BE49-F238E27FC236}">
                <a16:creationId xmlns:a16="http://schemas.microsoft.com/office/drawing/2014/main" id="{136E6D86-0F5D-154E-9EF3-3F078BD1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4877" name="Text Box 13">
            <a:extLst>
              <a:ext uri="{FF2B5EF4-FFF2-40B4-BE49-F238E27FC236}">
                <a16:creationId xmlns:a16="http://schemas.microsoft.com/office/drawing/2014/main" id="{51B195FA-8FC6-3E4A-84E0-7DDB351D9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64878" name="Text Box 14">
            <a:extLst>
              <a:ext uri="{FF2B5EF4-FFF2-40B4-BE49-F238E27FC236}">
                <a16:creationId xmlns:a16="http://schemas.microsoft.com/office/drawing/2014/main" id="{01418535-C567-D041-AC62-5E4DAE570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64879" name="Text Box 15">
            <a:extLst>
              <a:ext uri="{FF2B5EF4-FFF2-40B4-BE49-F238E27FC236}">
                <a16:creationId xmlns:a16="http://schemas.microsoft.com/office/drawing/2014/main" id="{32B1EFCB-B6B9-B542-BB1F-309D06152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4880" name="Text Box 16">
            <a:extLst>
              <a:ext uri="{FF2B5EF4-FFF2-40B4-BE49-F238E27FC236}">
                <a16:creationId xmlns:a16="http://schemas.microsoft.com/office/drawing/2014/main" id="{040742B4-0852-0F41-8FE1-5945C854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4881" name="Text Box 17">
            <a:extLst>
              <a:ext uri="{FF2B5EF4-FFF2-40B4-BE49-F238E27FC236}">
                <a16:creationId xmlns:a16="http://schemas.microsoft.com/office/drawing/2014/main" id="{2D795439-E259-8B43-A0A5-DFB3275C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64882" name="Text Box 18">
            <a:extLst>
              <a:ext uri="{FF2B5EF4-FFF2-40B4-BE49-F238E27FC236}">
                <a16:creationId xmlns:a16="http://schemas.microsoft.com/office/drawing/2014/main" id="{F4C5BC68-8751-684B-97AE-FAE36771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4883" name="Text Box 19">
            <a:extLst>
              <a:ext uri="{FF2B5EF4-FFF2-40B4-BE49-F238E27FC236}">
                <a16:creationId xmlns:a16="http://schemas.microsoft.com/office/drawing/2014/main" id="{15DC257F-B1B1-A643-9926-4E512214E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4884" name="Text Box 20">
            <a:extLst>
              <a:ext uri="{FF2B5EF4-FFF2-40B4-BE49-F238E27FC236}">
                <a16:creationId xmlns:a16="http://schemas.microsoft.com/office/drawing/2014/main" id="{DAB89D18-6603-9343-8E4C-203332AD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4885" name="Text Box 21">
            <a:extLst>
              <a:ext uri="{FF2B5EF4-FFF2-40B4-BE49-F238E27FC236}">
                <a16:creationId xmlns:a16="http://schemas.microsoft.com/office/drawing/2014/main" id="{5452859C-A799-514E-981A-2B785724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4886" name="Text Box 22">
            <a:extLst>
              <a:ext uri="{FF2B5EF4-FFF2-40B4-BE49-F238E27FC236}">
                <a16:creationId xmlns:a16="http://schemas.microsoft.com/office/drawing/2014/main" id="{09A536F1-E6D5-3047-8AFE-02D6B279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4887" name="Text Box 23">
            <a:extLst>
              <a:ext uri="{FF2B5EF4-FFF2-40B4-BE49-F238E27FC236}">
                <a16:creationId xmlns:a16="http://schemas.microsoft.com/office/drawing/2014/main" id="{52DC702D-0505-7D47-BD22-F02A8F30B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4888" name="Text Box 24">
            <a:extLst>
              <a:ext uri="{FF2B5EF4-FFF2-40B4-BE49-F238E27FC236}">
                <a16:creationId xmlns:a16="http://schemas.microsoft.com/office/drawing/2014/main" id="{74DAA6C0-598F-7042-9F51-F7736C478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4889" name="Text Box 25">
            <a:extLst>
              <a:ext uri="{FF2B5EF4-FFF2-40B4-BE49-F238E27FC236}">
                <a16:creationId xmlns:a16="http://schemas.microsoft.com/office/drawing/2014/main" id="{4D928CE4-FAA8-9944-AD41-CD732876E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4890" name="Text Box 26">
            <a:extLst>
              <a:ext uri="{FF2B5EF4-FFF2-40B4-BE49-F238E27FC236}">
                <a16:creationId xmlns:a16="http://schemas.microsoft.com/office/drawing/2014/main" id="{6B32A58B-D10A-944D-B674-7DF6DCDC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64891" name="Text Box 27">
            <a:extLst>
              <a:ext uri="{FF2B5EF4-FFF2-40B4-BE49-F238E27FC236}">
                <a16:creationId xmlns:a16="http://schemas.microsoft.com/office/drawing/2014/main" id="{D7B86EF8-A133-F841-B9FC-49AADEF0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64892" name="Text Box 28">
            <a:extLst>
              <a:ext uri="{FF2B5EF4-FFF2-40B4-BE49-F238E27FC236}">
                <a16:creationId xmlns:a16="http://schemas.microsoft.com/office/drawing/2014/main" id="{55462E8A-328F-4C47-962F-A19BC50E5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64893" name="Text Box 29">
            <a:extLst>
              <a:ext uri="{FF2B5EF4-FFF2-40B4-BE49-F238E27FC236}">
                <a16:creationId xmlns:a16="http://schemas.microsoft.com/office/drawing/2014/main" id="{AF524DA3-EB57-BB4B-999C-B2D74D36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64894" name="Text Box 30">
            <a:extLst>
              <a:ext uri="{FF2B5EF4-FFF2-40B4-BE49-F238E27FC236}">
                <a16:creationId xmlns:a16="http://schemas.microsoft.com/office/drawing/2014/main" id="{27EF6C2A-6E47-3B41-AB0D-9B5AF218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64895" name="Text Box 31">
            <a:extLst>
              <a:ext uri="{FF2B5EF4-FFF2-40B4-BE49-F238E27FC236}">
                <a16:creationId xmlns:a16="http://schemas.microsoft.com/office/drawing/2014/main" id="{E69266AB-7C9B-DE43-936D-7AD2A0875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64896" name="Text Box 32">
            <a:extLst>
              <a:ext uri="{FF2B5EF4-FFF2-40B4-BE49-F238E27FC236}">
                <a16:creationId xmlns:a16="http://schemas.microsoft.com/office/drawing/2014/main" id="{35127BD0-7056-6649-9103-35FC9329C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64897" name="Text Box 33">
            <a:extLst>
              <a:ext uri="{FF2B5EF4-FFF2-40B4-BE49-F238E27FC236}">
                <a16:creationId xmlns:a16="http://schemas.microsoft.com/office/drawing/2014/main" id="{588F8BC0-34C5-1543-9651-4D60B457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64898" name="Text Box 34">
            <a:extLst>
              <a:ext uri="{FF2B5EF4-FFF2-40B4-BE49-F238E27FC236}">
                <a16:creationId xmlns:a16="http://schemas.microsoft.com/office/drawing/2014/main" id="{FA71B3FC-BB75-A44B-99A2-7E5EB15E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4899" name="Text Box 35">
            <a:extLst>
              <a:ext uri="{FF2B5EF4-FFF2-40B4-BE49-F238E27FC236}">
                <a16:creationId xmlns:a16="http://schemas.microsoft.com/office/drawing/2014/main" id="{759D9B7F-F89E-4643-B601-7DFEF656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64900" name="Text Box 36">
            <a:extLst>
              <a:ext uri="{FF2B5EF4-FFF2-40B4-BE49-F238E27FC236}">
                <a16:creationId xmlns:a16="http://schemas.microsoft.com/office/drawing/2014/main" id="{4F972FF4-1B19-3842-929B-D3FDA4DB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  <p:bldP spid="164867" grpId="0" animBg="1"/>
      <p:bldP spid="164869" grpId="0" animBg="1"/>
      <p:bldP spid="164870" grpId="0"/>
      <p:bldP spid="164870" grpId="1"/>
      <p:bldP spid="164871" grpId="0" animBg="1"/>
      <p:bldP spid="164872" grpId="0" animBg="1"/>
      <p:bldP spid="164873" grpId="0" animBg="1"/>
      <p:bldP spid="164874" grpId="0" animBg="1"/>
      <p:bldP spid="164875" grpId="0" animBg="1"/>
      <p:bldP spid="164876" grpId="0" animBg="1"/>
      <p:bldP spid="164877" grpId="0" animBg="1"/>
      <p:bldP spid="164878" grpId="0" animBg="1"/>
      <p:bldP spid="164879" grpId="0" animBg="1"/>
      <p:bldP spid="164880" grpId="0" animBg="1"/>
      <p:bldP spid="164881" grpId="0" animBg="1"/>
      <p:bldP spid="164882" grpId="0" animBg="1"/>
      <p:bldP spid="164883" grpId="0" animBg="1"/>
      <p:bldP spid="164884" grpId="0" animBg="1"/>
      <p:bldP spid="164885" grpId="0" animBg="1"/>
      <p:bldP spid="164886" grpId="0" animBg="1"/>
      <p:bldP spid="164887" grpId="0" animBg="1"/>
      <p:bldP spid="164888" grpId="0" animBg="1"/>
      <p:bldP spid="164889" grpId="0" animBg="1"/>
      <p:bldP spid="164890" grpId="0" animBg="1"/>
      <p:bldP spid="164891" grpId="0" animBg="1"/>
      <p:bldP spid="164892" grpId="0" animBg="1"/>
      <p:bldP spid="164893" grpId="0" animBg="1"/>
      <p:bldP spid="164894" grpId="0" animBg="1"/>
      <p:bldP spid="164895" grpId="0" animBg="1"/>
      <p:bldP spid="164896" grpId="0" animBg="1"/>
      <p:bldP spid="164897" grpId="0" animBg="1"/>
      <p:bldP spid="164898" grpId="0" animBg="1"/>
      <p:bldP spid="164899" grpId="0" animBg="1"/>
      <p:bldP spid="1649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4629E0A8-F058-9F42-94DC-B9E4C900E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0D4F31BE-1FC4-BE41-B760-0EFA7A33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82F99C31-42E5-3847-B53B-A8650157B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 </a:t>
            </a:r>
          </a:p>
        </p:txBody>
      </p:sp>
      <p:sp>
        <p:nvSpPr>
          <p:cNvPr id="142341" name="Text Box 5">
            <a:extLst>
              <a:ext uri="{FF2B5EF4-FFF2-40B4-BE49-F238E27FC236}">
                <a16:creationId xmlns:a16="http://schemas.microsoft.com/office/drawing/2014/main" id="{BD0C936B-AB96-AB44-A427-FC6B6B46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2342" name="Text Box 6">
            <a:extLst>
              <a:ext uri="{FF2B5EF4-FFF2-40B4-BE49-F238E27FC236}">
                <a16:creationId xmlns:a16="http://schemas.microsoft.com/office/drawing/2014/main" id="{96BC1CA6-40C7-754C-9E3A-5ABD5692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83" y="1906379"/>
            <a:ext cx="7239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provides the heat in a main sequence star?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	It burns hydrogen into water.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	</a:t>
            </a:r>
            <a:r>
              <a:rPr lang="en-US" altLang="en-US" sz="2400" b="1" dirty="0">
                <a:solidFill>
                  <a:srgbClr val="FF0000"/>
                </a:solidFill>
              </a:rPr>
              <a:t>It produces helium from hydrogen in its center.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	</a:t>
            </a:r>
            <a:r>
              <a:rPr lang="en-US" altLang="en-US" sz="2400" b="1" dirty="0"/>
              <a:t>It produces helium from hydrogen in a shell around center.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	It is hot and cooling slowly as it gives off its heat.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>
                <a:solidFill>
                  <a:srgbClr val="00CC00"/>
                </a:solidFill>
              </a:rPr>
              <a:t> 	</a:t>
            </a:r>
            <a:r>
              <a:rPr lang="en-US" altLang="en-US" sz="2400" b="1" dirty="0"/>
              <a:t>It produces heavier elements from helium.</a:t>
            </a:r>
          </a:p>
        </p:txBody>
      </p:sp>
      <p:sp>
        <p:nvSpPr>
          <p:cNvPr id="142343" name="Text Box 7">
            <a:extLst>
              <a:ext uri="{FF2B5EF4-FFF2-40B4-BE49-F238E27FC236}">
                <a16:creationId xmlns:a16="http://schemas.microsoft.com/office/drawing/2014/main" id="{E1C0B19D-0DEF-7647-B8A8-500A6A00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2344" name="Text Box 8">
            <a:extLst>
              <a:ext uri="{FF2B5EF4-FFF2-40B4-BE49-F238E27FC236}">
                <a16:creationId xmlns:a16="http://schemas.microsoft.com/office/drawing/2014/main" id="{D630C458-4465-F74A-A166-C8CB74C1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2345" name="Text Box 9">
            <a:extLst>
              <a:ext uri="{FF2B5EF4-FFF2-40B4-BE49-F238E27FC236}">
                <a16:creationId xmlns:a16="http://schemas.microsoft.com/office/drawing/2014/main" id="{5CAFD294-F62C-AB40-990F-2CC355B26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2346" name="Text Box 10">
            <a:extLst>
              <a:ext uri="{FF2B5EF4-FFF2-40B4-BE49-F238E27FC236}">
                <a16:creationId xmlns:a16="http://schemas.microsoft.com/office/drawing/2014/main" id="{435FE51B-C0DA-6B4A-AC88-88EB83FA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2347" name="Text Box 11">
            <a:extLst>
              <a:ext uri="{FF2B5EF4-FFF2-40B4-BE49-F238E27FC236}">
                <a16:creationId xmlns:a16="http://schemas.microsoft.com/office/drawing/2014/main" id="{E115EF29-AAE3-CB4A-AEE3-D472D000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2348" name="Text Box 12">
            <a:extLst>
              <a:ext uri="{FF2B5EF4-FFF2-40B4-BE49-F238E27FC236}">
                <a16:creationId xmlns:a16="http://schemas.microsoft.com/office/drawing/2014/main" id="{1BD4352D-9DFD-B349-9319-FFE08CC9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2349" name="Text Box 13">
            <a:extLst>
              <a:ext uri="{FF2B5EF4-FFF2-40B4-BE49-F238E27FC236}">
                <a16:creationId xmlns:a16="http://schemas.microsoft.com/office/drawing/2014/main" id="{B973940C-53AF-6845-9E84-E9C52EC7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2350" name="Text Box 14">
            <a:extLst>
              <a:ext uri="{FF2B5EF4-FFF2-40B4-BE49-F238E27FC236}">
                <a16:creationId xmlns:a16="http://schemas.microsoft.com/office/drawing/2014/main" id="{1F236A3E-12A1-874D-BE69-A4FE2206A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2351" name="Text Box 15">
            <a:extLst>
              <a:ext uri="{FF2B5EF4-FFF2-40B4-BE49-F238E27FC236}">
                <a16:creationId xmlns:a16="http://schemas.microsoft.com/office/drawing/2014/main" id="{C94BEBF9-1239-E04A-AC97-1A9AD5CB0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2352" name="Text Box 16">
            <a:extLst>
              <a:ext uri="{FF2B5EF4-FFF2-40B4-BE49-F238E27FC236}">
                <a16:creationId xmlns:a16="http://schemas.microsoft.com/office/drawing/2014/main" id="{C84A1001-0292-0B45-8E08-4D77F463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2353" name="Text Box 17">
            <a:extLst>
              <a:ext uri="{FF2B5EF4-FFF2-40B4-BE49-F238E27FC236}">
                <a16:creationId xmlns:a16="http://schemas.microsoft.com/office/drawing/2014/main" id="{0050099A-BC1C-2C4B-9298-EF9A3CBD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2354" name="Text Box 18">
            <a:extLst>
              <a:ext uri="{FF2B5EF4-FFF2-40B4-BE49-F238E27FC236}">
                <a16:creationId xmlns:a16="http://schemas.microsoft.com/office/drawing/2014/main" id="{AE0FA403-3DF5-B24D-BC60-1603EBA5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2355" name="Text Box 19">
            <a:extLst>
              <a:ext uri="{FF2B5EF4-FFF2-40B4-BE49-F238E27FC236}">
                <a16:creationId xmlns:a16="http://schemas.microsoft.com/office/drawing/2014/main" id="{2F6F4A5E-09B4-2243-8549-AFADC3CB7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2356" name="Text Box 20">
            <a:extLst>
              <a:ext uri="{FF2B5EF4-FFF2-40B4-BE49-F238E27FC236}">
                <a16:creationId xmlns:a16="http://schemas.microsoft.com/office/drawing/2014/main" id="{913D0C5E-3477-0E42-ABF1-81C5C35B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2357" name="Text Box 21">
            <a:extLst>
              <a:ext uri="{FF2B5EF4-FFF2-40B4-BE49-F238E27FC236}">
                <a16:creationId xmlns:a16="http://schemas.microsoft.com/office/drawing/2014/main" id="{63C774E1-BDC4-FC45-9AC6-E8DAC7C7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2358" name="Text Box 22">
            <a:extLst>
              <a:ext uri="{FF2B5EF4-FFF2-40B4-BE49-F238E27FC236}">
                <a16:creationId xmlns:a16="http://schemas.microsoft.com/office/drawing/2014/main" id="{D33DA3F4-1A35-6846-9D31-4B3FF4D6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2359" name="Text Box 23">
            <a:extLst>
              <a:ext uri="{FF2B5EF4-FFF2-40B4-BE49-F238E27FC236}">
                <a16:creationId xmlns:a16="http://schemas.microsoft.com/office/drawing/2014/main" id="{2F16825C-3583-6D4F-86D7-14A40F144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2360" name="Text Box 24">
            <a:extLst>
              <a:ext uri="{FF2B5EF4-FFF2-40B4-BE49-F238E27FC236}">
                <a16:creationId xmlns:a16="http://schemas.microsoft.com/office/drawing/2014/main" id="{AB1EA706-F934-3F40-AE63-9BCF6DB3C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2361" name="Text Box 25">
            <a:extLst>
              <a:ext uri="{FF2B5EF4-FFF2-40B4-BE49-F238E27FC236}">
                <a16:creationId xmlns:a16="http://schemas.microsoft.com/office/drawing/2014/main" id="{2E54D74A-234B-CC4F-BD1F-65905BBF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2362" name="Text Box 26">
            <a:extLst>
              <a:ext uri="{FF2B5EF4-FFF2-40B4-BE49-F238E27FC236}">
                <a16:creationId xmlns:a16="http://schemas.microsoft.com/office/drawing/2014/main" id="{879F72DE-6389-7D4E-909C-7EE293E85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2363" name="Text Box 27">
            <a:extLst>
              <a:ext uri="{FF2B5EF4-FFF2-40B4-BE49-F238E27FC236}">
                <a16:creationId xmlns:a16="http://schemas.microsoft.com/office/drawing/2014/main" id="{EAC6F02D-E25A-7949-8773-05F24001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2364" name="Text Box 28">
            <a:extLst>
              <a:ext uri="{FF2B5EF4-FFF2-40B4-BE49-F238E27FC236}">
                <a16:creationId xmlns:a16="http://schemas.microsoft.com/office/drawing/2014/main" id="{37549741-675C-7147-8EB4-2EB2494E4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2365" name="Text Box 29">
            <a:extLst>
              <a:ext uri="{FF2B5EF4-FFF2-40B4-BE49-F238E27FC236}">
                <a16:creationId xmlns:a16="http://schemas.microsoft.com/office/drawing/2014/main" id="{5E7F1172-3F91-2143-81B9-547E0139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2366" name="Text Box 30">
            <a:extLst>
              <a:ext uri="{FF2B5EF4-FFF2-40B4-BE49-F238E27FC236}">
                <a16:creationId xmlns:a16="http://schemas.microsoft.com/office/drawing/2014/main" id="{DFBD7526-103F-1A4E-A924-C384DA9C3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2367" name="Text Box 31">
            <a:extLst>
              <a:ext uri="{FF2B5EF4-FFF2-40B4-BE49-F238E27FC236}">
                <a16:creationId xmlns:a16="http://schemas.microsoft.com/office/drawing/2014/main" id="{DCA12AEE-5F00-3248-AB0A-0E70B7B7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2368" name="Text Box 32">
            <a:extLst>
              <a:ext uri="{FF2B5EF4-FFF2-40B4-BE49-F238E27FC236}">
                <a16:creationId xmlns:a16="http://schemas.microsoft.com/office/drawing/2014/main" id="{546E29A8-8096-2143-93EE-6DC6FBC2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2369" name="Text Box 33">
            <a:extLst>
              <a:ext uri="{FF2B5EF4-FFF2-40B4-BE49-F238E27FC236}">
                <a16:creationId xmlns:a16="http://schemas.microsoft.com/office/drawing/2014/main" id="{998CDCE2-94FB-D34F-B618-41BDA77C2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2370" name="Text Box 34">
            <a:extLst>
              <a:ext uri="{FF2B5EF4-FFF2-40B4-BE49-F238E27FC236}">
                <a16:creationId xmlns:a16="http://schemas.microsoft.com/office/drawing/2014/main" id="{96CC0F73-88BB-7844-8310-9612641C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2371" name="Text Box 35">
            <a:extLst>
              <a:ext uri="{FF2B5EF4-FFF2-40B4-BE49-F238E27FC236}">
                <a16:creationId xmlns:a16="http://schemas.microsoft.com/office/drawing/2014/main" id="{4B667E7F-39E8-9B46-BC86-D6FA098D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39" grpId="0" animBg="1"/>
      <p:bldP spid="142341" grpId="0" animBg="1"/>
      <p:bldP spid="142342" grpId="0"/>
      <p:bldP spid="142342" grpId="1"/>
      <p:bldP spid="142343" grpId="0" animBg="1"/>
      <p:bldP spid="142344" grpId="0" animBg="1"/>
      <p:bldP spid="142345" grpId="0" animBg="1"/>
      <p:bldP spid="142346" grpId="0" animBg="1"/>
      <p:bldP spid="142347" grpId="0" animBg="1"/>
      <p:bldP spid="142348" grpId="0" animBg="1"/>
      <p:bldP spid="142349" grpId="0" animBg="1"/>
      <p:bldP spid="142350" grpId="0" animBg="1"/>
      <p:bldP spid="142351" grpId="0" animBg="1"/>
      <p:bldP spid="142352" grpId="0" animBg="1"/>
      <p:bldP spid="142353" grpId="0" animBg="1"/>
      <p:bldP spid="142354" grpId="0" animBg="1"/>
      <p:bldP spid="142355" grpId="0" animBg="1"/>
      <p:bldP spid="142356" grpId="0" animBg="1"/>
      <p:bldP spid="142357" grpId="0" animBg="1"/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CF30F0BA-6067-E744-B51A-77C3139F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13" y="1697504"/>
            <a:ext cx="2491387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Sun-like stars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&lt;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F21F6565-3BCB-8A4D-80FC-A926DC5A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1" y="322917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Evolution</a:t>
            </a:r>
            <a:endParaRPr lang="en-US" altLang="en-US" sz="2400" dirty="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B8B35AE6-3063-5D43-BE1C-DC4CB13C20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638800"/>
            <a:ext cx="2362200" cy="609600"/>
          </a:xfrm>
        </p:spPr>
        <p:txBody>
          <a:bodyPr/>
          <a:lstStyle/>
          <a:p>
            <a:r>
              <a:rPr lang="en-US" altLang="en-US" sz="800"/>
              <a:t>Stellar evolution (Sun-like)</a:t>
            </a:r>
            <a:endParaRPr lang="en-US" altLang="en-US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E1036152-0CC9-A642-95D2-F9E23E43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638800"/>
            <a:ext cx="18288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pic>
        <p:nvPicPr>
          <p:cNvPr id="17414" name="Picture 7" descr="Picture 3">
            <a:extLst>
              <a:ext uri="{FF2B5EF4-FFF2-40B4-BE49-F238E27FC236}">
                <a16:creationId xmlns:a16="http://schemas.microsoft.com/office/drawing/2014/main" id="{924D2811-7EB3-5449-9F9C-AB89276D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23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044D-A545-2148-A72C-4998F81ECD64}"/>
              </a:ext>
            </a:extLst>
          </p:cNvPr>
          <p:cNvSpPr txBox="1"/>
          <p:nvPr/>
        </p:nvSpPr>
        <p:spPr>
          <a:xfrm>
            <a:off x="175613" y="4021722"/>
            <a:ext cx="2713105" cy="2277547"/>
          </a:xfrm>
          <a:prstGeom prst="rect">
            <a:avLst/>
          </a:prstGeom>
          <a:noFill/>
          <a:ln>
            <a:solidFill>
              <a:srgbClr val="00F8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(asymptotic giant branch)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Huge envelope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Strong stellar wind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Mass loss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(half of the star’s mass)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0EBD8-B3FC-D844-A0E2-EA3E45311E3D}"/>
              </a:ext>
            </a:extLst>
          </p:cNvPr>
          <p:cNvSpPr txBox="1"/>
          <p:nvPr/>
        </p:nvSpPr>
        <p:spPr>
          <a:xfrm>
            <a:off x="7236814" y="1634192"/>
            <a:ext cx="847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A9C4CF-E014-9A4E-89A5-73E6F714A3D1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2063" y="1785257"/>
            <a:ext cx="196737" cy="79767"/>
          </a:xfrm>
          <a:prstGeom prst="straightConnector1">
            <a:avLst/>
          </a:prstGeom>
          <a:ln>
            <a:solidFill>
              <a:srgbClr val="00F8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>
            <a:extLst>
              <a:ext uri="{FF2B5EF4-FFF2-40B4-BE49-F238E27FC236}">
                <a16:creationId xmlns:a16="http://schemas.microsoft.com/office/drawing/2014/main" id="{5593F349-1CF6-0444-B0A6-F4204F8A1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0789"/>
            <a:ext cx="531587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Sun-like stars: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throw off a planetary nebula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No more heat is produced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nothing to keep the star from collapsing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collapse it does </a:t>
            </a:r>
            <a:r>
              <a:rPr lang="en-US" altLang="en-US" sz="2400" b="0" dirty="0">
                <a:solidFill>
                  <a:schemeClr val="accent2"/>
                </a:solidFill>
                <a:sym typeface="Symbol" pitchFamily="2" charset="2"/>
              </a:rPr>
              <a:t></a:t>
            </a:r>
            <a:r>
              <a:rPr lang="en-US" altLang="en-US" sz="2400" b="0" dirty="0">
                <a:solidFill>
                  <a:schemeClr val="accent2"/>
                </a:solidFill>
              </a:rPr>
              <a:t> becomes tiny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heats up in collapse </a:t>
            </a:r>
            <a:r>
              <a:rPr lang="en-US" altLang="en-US" sz="2400" b="0" dirty="0">
                <a:solidFill>
                  <a:schemeClr val="accent2"/>
                </a:solidFill>
                <a:sym typeface="Symbol" pitchFamily="2" charset="2"/>
              </a:rPr>
              <a:t></a:t>
            </a:r>
            <a:r>
              <a:rPr lang="en-US" altLang="en-US" sz="2400" b="0" dirty="0">
                <a:solidFill>
                  <a:schemeClr val="accent2"/>
                </a:solidFill>
              </a:rPr>
              <a:t> glows white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E83200B5-1AEB-2349-B59C-D222F89A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68" y="1754188"/>
            <a:ext cx="326121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Reveals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white dwarf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  Very small (Earth-size)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  Very dense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  Very slowly cooling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7850130D-9136-B243-91E8-DDD140B0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87900"/>
            <a:ext cx="24384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519A742F-5D47-1A4C-83A3-ABFA25915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68725"/>
            <a:ext cx="34369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6">
            <a:extLst>
              <a:ext uri="{FF2B5EF4-FFF2-40B4-BE49-F238E27FC236}">
                <a16:creationId xmlns:a16="http://schemas.microsoft.com/office/drawing/2014/main" id="{3C3879FB-2CB5-C141-9AE9-0EC37099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43400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Example: Sirius B</a:t>
            </a:r>
            <a:endParaRPr lang="en-US" altLang="en-US" sz="2400" b="0"/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id="{A8D27248-0388-5B4D-8360-53F8F246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0"/>
            <a:ext cx="20923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2">
            <a:extLst>
              <a:ext uri="{FF2B5EF4-FFF2-40B4-BE49-F238E27FC236}">
                <a16:creationId xmlns:a16="http://schemas.microsoft.com/office/drawing/2014/main" id="{046736B3-3F99-7841-8C64-E5954556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176" y="73726"/>
            <a:ext cx="31550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“</a:t>
            </a:r>
            <a:r>
              <a:rPr lang="en-US" altLang="ja-JP" sz="2400" dirty="0"/>
              <a:t>Sun-like</a:t>
            </a:r>
            <a:r>
              <a:rPr lang="ja-JP" altLang="en-US" sz="2400">
                <a:latin typeface="Arial" panose="020B0604020202020204" pitchFamily="34" charset="0"/>
              </a:rPr>
              <a:t>”</a:t>
            </a:r>
            <a:r>
              <a:rPr lang="en-US" altLang="ja-JP" sz="2400" dirty="0"/>
              <a:t> means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Mass &lt; 1.44 Solar Mass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after mass loss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 dirty="0"/>
              <a:t>(i.e. M</a:t>
            </a:r>
            <a:r>
              <a:rPr lang="en-US" altLang="en-US" sz="2000" baseline="-25000" dirty="0"/>
              <a:t>ZAMS</a:t>
            </a:r>
            <a:r>
              <a:rPr lang="en-US" altLang="en-US" sz="2400" dirty="0"/>
              <a:t>&lt;8M</a:t>
            </a:r>
            <a:r>
              <a:rPr lang="en-US" sz="1400" baseline="-25000" dirty="0">
                <a:solidFill>
                  <a:srgbClr val="373737"/>
                </a:solidFill>
                <a:effectLst/>
                <a:latin typeface="Helvetica Neue" panose="02000503000000020004" pitchFamily="2" charset="0"/>
              </a:rPr>
              <a:t>☉</a:t>
            </a:r>
            <a:r>
              <a:rPr lang="en-US" altLang="en-US" sz="2400" dirty="0"/>
              <a:t>)</a:t>
            </a:r>
          </a:p>
        </p:txBody>
      </p:sp>
      <p:sp>
        <p:nvSpPr>
          <p:cNvPr id="17419" name="Oval 13">
            <a:extLst>
              <a:ext uri="{FF2B5EF4-FFF2-40B4-BE49-F238E27FC236}">
                <a16:creationId xmlns:a16="http://schemas.microsoft.com/office/drawing/2014/main" id="{4126D7F9-E3D1-2046-B052-3C9836F4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392" y="30162"/>
            <a:ext cx="3261214" cy="176231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7420" name="Picture 14" descr="Picture 2">
            <a:extLst>
              <a:ext uri="{FF2B5EF4-FFF2-40B4-BE49-F238E27FC236}">
                <a16:creationId xmlns:a16="http://schemas.microsoft.com/office/drawing/2014/main" id="{390F550F-DB25-5747-8DAB-A9DB89831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792538"/>
            <a:ext cx="2833687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3372017-3F63-C84E-94DE-8D19257F3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>
            <a:extLst>
              <a:ext uri="{FF2B5EF4-FFF2-40B4-BE49-F238E27FC236}">
                <a16:creationId xmlns:a16="http://schemas.microsoft.com/office/drawing/2014/main" id="{0FB13B9E-6C1D-2942-836A-2901D2431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9412947D-99BC-674F-B6A3-43EDE737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5E3FA6BD-B767-504D-876F-15A329E81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10 </a:t>
            </a:r>
          </a:p>
        </p:txBody>
      </p:sp>
      <p:sp>
        <p:nvSpPr>
          <p:cNvPr id="150533" name="Text Box 5">
            <a:extLst>
              <a:ext uri="{FF2B5EF4-FFF2-40B4-BE49-F238E27FC236}">
                <a16:creationId xmlns:a16="http://schemas.microsoft.com/office/drawing/2014/main" id="{347FC883-AFC6-5740-AE34-97D9314BF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0534" name="Text Box 6">
            <a:extLst>
              <a:ext uri="{FF2B5EF4-FFF2-40B4-BE49-F238E27FC236}">
                <a16:creationId xmlns:a16="http://schemas.microsoft.com/office/drawing/2014/main" id="{9F98A7FA-AFCE-B64F-A03E-BB394576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433513"/>
            <a:ext cx="9067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would become a planetary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nebula, and when?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one solar mass star, when its hydrogen is used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A one solar mass star, when all its fuel is used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ten solar mass star, when its hydrogen is used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ten solar mass star, when all its fuel is used up.</a:t>
            </a:r>
          </a:p>
        </p:txBody>
      </p:sp>
      <p:sp>
        <p:nvSpPr>
          <p:cNvPr id="150535" name="Text Box 7">
            <a:extLst>
              <a:ext uri="{FF2B5EF4-FFF2-40B4-BE49-F238E27FC236}">
                <a16:creationId xmlns:a16="http://schemas.microsoft.com/office/drawing/2014/main" id="{C10F26C7-9BEA-0B47-9089-3DFFE95D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0536" name="Text Box 8">
            <a:extLst>
              <a:ext uri="{FF2B5EF4-FFF2-40B4-BE49-F238E27FC236}">
                <a16:creationId xmlns:a16="http://schemas.microsoft.com/office/drawing/2014/main" id="{C195E02A-6334-DD4F-A52B-A81C9DAA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0537" name="Text Box 9">
            <a:extLst>
              <a:ext uri="{FF2B5EF4-FFF2-40B4-BE49-F238E27FC236}">
                <a16:creationId xmlns:a16="http://schemas.microsoft.com/office/drawing/2014/main" id="{459429CB-1F00-D044-97D4-8BE13611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0538" name="Text Box 10">
            <a:extLst>
              <a:ext uri="{FF2B5EF4-FFF2-40B4-BE49-F238E27FC236}">
                <a16:creationId xmlns:a16="http://schemas.microsoft.com/office/drawing/2014/main" id="{79E2229E-E1E6-FA46-9315-62FA8FB4E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0539" name="Text Box 11">
            <a:extLst>
              <a:ext uri="{FF2B5EF4-FFF2-40B4-BE49-F238E27FC236}">
                <a16:creationId xmlns:a16="http://schemas.microsoft.com/office/drawing/2014/main" id="{BB3E8608-BF40-B24B-913B-FAC81713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0540" name="Text Box 12">
            <a:extLst>
              <a:ext uri="{FF2B5EF4-FFF2-40B4-BE49-F238E27FC236}">
                <a16:creationId xmlns:a16="http://schemas.microsoft.com/office/drawing/2014/main" id="{3ABFEBC0-6DB7-9843-B306-6B43782D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0541" name="Text Box 13">
            <a:extLst>
              <a:ext uri="{FF2B5EF4-FFF2-40B4-BE49-F238E27FC236}">
                <a16:creationId xmlns:a16="http://schemas.microsoft.com/office/drawing/2014/main" id="{5D27490F-B473-3746-BC87-289A5147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0542" name="Text Box 14">
            <a:extLst>
              <a:ext uri="{FF2B5EF4-FFF2-40B4-BE49-F238E27FC236}">
                <a16:creationId xmlns:a16="http://schemas.microsoft.com/office/drawing/2014/main" id="{BBB86078-0C26-C948-BC4F-93E0E0465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0543" name="Text Box 15">
            <a:extLst>
              <a:ext uri="{FF2B5EF4-FFF2-40B4-BE49-F238E27FC236}">
                <a16:creationId xmlns:a16="http://schemas.microsoft.com/office/drawing/2014/main" id="{A9E97436-72F9-C743-BD61-1A195E83A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0544" name="Text Box 16">
            <a:extLst>
              <a:ext uri="{FF2B5EF4-FFF2-40B4-BE49-F238E27FC236}">
                <a16:creationId xmlns:a16="http://schemas.microsoft.com/office/drawing/2014/main" id="{D2E48ED1-66DF-2F4F-8C21-AE7CC4E5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0545" name="Text Box 17">
            <a:extLst>
              <a:ext uri="{FF2B5EF4-FFF2-40B4-BE49-F238E27FC236}">
                <a16:creationId xmlns:a16="http://schemas.microsoft.com/office/drawing/2014/main" id="{A13EF03B-EC32-BE4B-9B81-F0BDA1D4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0546" name="Text Box 18">
            <a:extLst>
              <a:ext uri="{FF2B5EF4-FFF2-40B4-BE49-F238E27FC236}">
                <a16:creationId xmlns:a16="http://schemas.microsoft.com/office/drawing/2014/main" id="{18ED6C97-585D-FC44-9459-173720B07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0547" name="Text Box 19">
            <a:extLst>
              <a:ext uri="{FF2B5EF4-FFF2-40B4-BE49-F238E27FC236}">
                <a16:creationId xmlns:a16="http://schemas.microsoft.com/office/drawing/2014/main" id="{E53FBA69-B12D-694A-BD3F-AE2C0F31E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0548" name="Text Box 20">
            <a:extLst>
              <a:ext uri="{FF2B5EF4-FFF2-40B4-BE49-F238E27FC236}">
                <a16:creationId xmlns:a16="http://schemas.microsoft.com/office/drawing/2014/main" id="{4F30D03F-DCE0-3440-A2BB-D456083B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0549" name="Text Box 21">
            <a:extLst>
              <a:ext uri="{FF2B5EF4-FFF2-40B4-BE49-F238E27FC236}">
                <a16:creationId xmlns:a16="http://schemas.microsoft.com/office/drawing/2014/main" id="{4396C52F-0B98-564B-B6D7-99F9C5FF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0550" name="Text Box 22">
            <a:extLst>
              <a:ext uri="{FF2B5EF4-FFF2-40B4-BE49-F238E27FC236}">
                <a16:creationId xmlns:a16="http://schemas.microsoft.com/office/drawing/2014/main" id="{6FB2742E-E395-CE46-B156-C22E7B10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0551" name="Text Box 23">
            <a:extLst>
              <a:ext uri="{FF2B5EF4-FFF2-40B4-BE49-F238E27FC236}">
                <a16:creationId xmlns:a16="http://schemas.microsoft.com/office/drawing/2014/main" id="{058C5862-3C2B-DE43-B8C6-FA702D907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0552" name="Text Box 24">
            <a:extLst>
              <a:ext uri="{FF2B5EF4-FFF2-40B4-BE49-F238E27FC236}">
                <a16:creationId xmlns:a16="http://schemas.microsoft.com/office/drawing/2014/main" id="{282D7A0A-F6CA-F840-9859-DD49A218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0553" name="Text Box 25">
            <a:extLst>
              <a:ext uri="{FF2B5EF4-FFF2-40B4-BE49-F238E27FC236}">
                <a16:creationId xmlns:a16="http://schemas.microsoft.com/office/drawing/2014/main" id="{7AA36511-CA9F-4B4C-B3ED-9FED3AE07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0554" name="Text Box 26">
            <a:extLst>
              <a:ext uri="{FF2B5EF4-FFF2-40B4-BE49-F238E27FC236}">
                <a16:creationId xmlns:a16="http://schemas.microsoft.com/office/drawing/2014/main" id="{89591E3F-859B-7D4E-B310-8E79B19E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0555" name="Text Box 27">
            <a:extLst>
              <a:ext uri="{FF2B5EF4-FFF2-40B4-BE49-F238E27FC236}">
                <a16:creationId xmlns:a16="http://schemas.microsoft.com/office/drawing/2014/main" id="{C15A4DF4-D1D2-8D48-B305-90E98EA1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0556" name="Text Box 28">
            <a:extLst>
              <a:ext uri="{FF2B5EF4-FFF2-40B4-BE49-F238E27FC236}">
                <a16:creationId xmlns:a16="http://schemas.microsoft.com/office/drawing/2014/main" id="{EBCFA7C2-D055-D549-A478-DA9A5CF9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0557" name="Text Box 29">
            <a:extLst>
              <a:ext uri="{FF2B5EF4-FFF2-40B4-BE49-F238E27FC236}">
                <a16:creationId xmlns:a16="http://schemas.microsoft.com/office/drawing/2014/main" id="{4DCD9AC1-9D0F-8941-AA4C-E92A2D017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0558" name="Text Box 30">
            <a:extLst>
              <a:ext uri="{FF2B5EF4-FFF2-40B4-BE49-F238E27FC236}">
                <a16:creationId xmlns:a16="http://schemas.microsoft.com/office/drawing/2014/main" id="{F054C958-E6A2-634F-9020-CE56266C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0559" name="Text Box 31">
            <a:extLst>
              <a:ext uri="{FF2B5EF4-FFF2-40B4-BE49-F238E27FC236}">
                <a16:creationId xmlns:a16="http://schemas.microsoft.com/office/drawing/2014/main" id="{2ADB71F6-7853-5549-8958-38E374CC6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0560" name="Text Box 32">
            <a:extLst>
              <a:ext uri="{FF2B5EF4-FFF2-40B4-BE49-F238E27FC236}">
                <a16:creationId xmlns:a16="http://schemas.microsoft.com/office/drawing/2014/main" id="{CB8E0341-598D-294E-AFA2-764BC358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0561" name="Text Box 33">
            <a:extLst>
              <a:ext uri="{FF2B5EF4-FFF2-40B4-BE49-F238E27FC236}">
                <a16:creationId xmlns:a16="http://schemas.microsoft.com/office/drawing/2014/main" id="{20255DE3-A223-6140-9EF8-B25302B2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0562" name="Text Box 34">
            <a:extLst>
              <a:ext uri="{FF2B5EF4-FFF2-40B4-BE49-F238E27FC236}">
                <a16:creationId xmlns:a16="http://schemas.microsoft.com/office/drawing/2014/main" id="{01D12852-C2F5-EE46-AC4C-29B821413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0563" name="Text Box 35">
            <a:extLst>
              <a:ext uri="{FF2B5EF4-FFF2-40B4-BE49-F238E27FC236}">
                <a16:creationId xmlns:a16="http://schemas.microsoft.com/office/drawing/2014/main" id="{5E1A067D-31C1-CC40-A095-AFED7271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50564" name="Text Box 36">
            <a:extLst>
              <a:ext uri="{FF2B5EF4-FFF2-40B4-BE49-F238E27FC236}">
                <a16:creationId xmlns:a16="http://schemas.microsoft.com/office/drawing/2014/main" id="{194D7066-93EB-5D46-B02A-2CDBBC88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/>
      <p:bldP spid="150531" grpId="0" animBg="1"/>
      <p:bldP spid="150533" grpId="0" animBg="1"/>
      <p:bldP spid="150534" grpId="0"/>
      <p:bldP spid="150534" grpId="1"/>
      <p:bldP spid="150535" grpId="0" animBg="1"/>
      <p:bldP spid="150536" grpId="0" animBg="1"/>
      <p:bldP spid="150537" grpId="0" animBg="1"/>
      <p:bldP spid="150538" grpId="0" animBg="1"/>
      <p:bldP spid="150539" grpId="0" animBg="1"/>
      <p:bldP spid="150540" grpId="0" animBg="1"/>
      <p:bldP spid="150541" grpId="0" animBg="1"/>
      <p:bldP spid="150542" grpId="0" animBg="1"/>
      <p:bldP spid="150543" grpId="0" animBg="1"/>
      <p:bldP spid="150544" grpId="0" animBg="1"/>
      <p:bldP spid="150545" grpId="0" animBg="1"/>
      <p:bldP spid="150546" grpId="0" animBg="1"/>
      <p:bldP spid="150547" grpId="0" animBg="1"/>
      <p:bldP spid="150548" grpId="0" animBg="1"/>
      <p:bldP spid="150549" grpId="0" animBg="1"/>
      <p:bldP spid="150550" grpId="0" animBg="1"/>
      <p:bldP spid="150551" grpId="0" animBg="1"/>
      <p:bldP spid="150552" grpId="0" animBg="1"/>
      <p:bldP spid="150553" grpId="0" animBg="1"/>
      <p:bldP spid="150554" grpId="0" animBg="1"/>
      <p:bldP spid="150555" grpId="0" animBg="1"/>
      <p:bldP spid="150556" grpId="0" animBg="1"/>
      <p:bldP spid="150557" grpId="0" animBg="1"/>
      <p:bldP spid="150558" grpId="0" animBg="1"/>
      <p:bldP spid="150559" grpId="0" animBg="1"/>
      <p:bldP spid="150560" grpId="0" animBg="1"/>
      <p:bldP spid="150561" grpId="0" animBg="1"/>
      <p:bldP spid="150562" grpId="0" animBg="1"/>
      <p:bldP spid="150563" grpId="0" animBg="1"/>
      <p:bldP spid="1505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>
            <a:extLst>
              <a:ext uri="{FF2B5EF4-FFF2-40B4-BE49-F238E27FC236}">
                <a16:creationId xmlns:a16="http://schemas.microsoft.com/office/drawing/2014/main" id="{75908424-D739-D747-A785-C4C566CE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866F9884-4F17-4246-8415-B6EAC2334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97670681-3E5A-DC41-81F5-EA9F8C556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11 </a:t>
            </a:r>
          </a:p>
        </p:txBody>
      </p:sp>
      <p:sp>
        <p:nvSpPr>
          <p:cNvPr id="152581" name="Text Box 5">
            <a:extLst>
              <a:ext uri="{FF2B5EF4-FFF2-40B4-BE49-F238E27FC236}">
                <a16:creationId xmlns:a16="http://schemas.microsoft.com/office/drawing/2014/main" id="{78FABFA5-2831-954C-93AD-AEBDB532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26455EA6-664A-9B4F-8442-2528F4A4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76400"/>
            <a:ext cx="5943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central star of a planetary nebula 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	a main sequence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	</a:t>
            </a:r>
            <a:r>
              <a:rPr lang="en-US" altLang="en-US" sz="2400" b="1" dirty="0"/>
              <a:t>a red dwarf.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b="1" dirty="0">
                <a:solidFill>
                  <a:srgbClr val="FF0000"/>
                </a:solidFill>
              </a:rPr>
              <a:t>  	a white dwarf.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	a blue giant.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	a red giant.</a:t>
            </a:r>
          </a:p>
        </p:txBody>
      </p:sp>
      <p:sp>
        <p:nvSpPr>
          <p:cNvPr id="152583" name="Text Box 7">
            <a:extLst>
              <a:ext uri="{FF2B5EF4-FFF2-40B4-BE49-F238E27FC236}">
                <a16:creationId xmlns:a16="http://schemas.microsoft.com/office/drawing/2014/main" id="{1C9AA6E7-C258-4F45-A5D9-4EB50E1B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2584" name="Text Box 8">
            <a:extLst>
              <a:ext uri="{FF2B5EF4-FFF2-40B4-BE49-F238E27FC236}">
                <a16:creationId xmlns:a16="http://schemas.microsoft.com/office/drawing/2014/main" id="{C8E874AD-3DDF-0947-8A62-3AA20FD92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0ED3D484-7BA3-F342-A6CD-3D1130CB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2586" name="Text Box 10">
            <a:extLst>
              <a:ext uri="{FF2B5EF4-FFF2-40B4-BE49-F238E27FC236}">
                <a16:creationId xmlns:a16="http://schemas.microsoft.com/office/drawing/2014/main" id="{FEA671D3-34F5-B643-B7F9-DBB71CA30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2587" name="Text Box 11">
            <a:extLst>
              <a:ext uri="{FF2B5EF4-FFF2-40B4-BE49-F238E27FC236}">
                <a16:creationId xmlns:a16="http://schemas.microsoft.com/office/drawing/2014/main" id="{1D5F3B81-516F-1143-BE1D-4E5ECF16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2588" name="Text Box 12">
            <a:extLst>
              <a:ext uri="{FF2B5EF4-FFF2-40B4-BE49-F238E27FC236}">
                <a16:creationId xmlns:a16="http://schemas.microsoft.com/office/drawing/2014/main" id="{43DBFBFF-384E-EB46-8C10-8CC6A9CA9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2589" name="Text Box 13">
            <a:extLst>
              <a:ext uri="{FF2B5EF4-FFF2-40B4-BE49-F238E27FC236}">
                <a16:creationId xmlns:a16="http://schemas.microsoft.com/office/drawing/2014/main" id="{FAE84743-3CAB-B343-98BD-4F25BA4CB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2590" name="Text Box 14">
            <a:extLst>
              <a:ext uri="{FF2B5EF4-FFF2-40B4-BE49-F238E27FC236}">
                <a16:creationId xmlns:a16="http://schemas.microsoft.com/office/drawing/2014/main" id="{42FF5C94-A1E8-7745-B566-92CF7668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2591" name="Text Box 15">
            <a:extLst>
              <a:ext uri="{FF2B5EF4-FFF2-40B4-BE49-F238E27FC236}">
                <a16:creationId xmlns:a16="http://schemas.microsoft.com/office/drawing/2014/main" id="{974849D2-DB63-ED46-ACE8-875A09DE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2592" name="Text Box 16">
            <a:extLst>
              <a:ext uri="{FF2B5EF4-FFF2-40B4-BE49-F238E27FC236}">
                <a16:creationId xmlns:a16="http://schemas.microsoft.com/office/drawing/2014/main" id="{227AB43F-C9A3-C44F-BF05-3A010543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2593" name="Text Box 17">
            <a:extLst>
              <a:ext uri="{FF2B5EF4-FFF2-40B4-BE49-F238E27FC236}">
                <a16:creationId xmlns:a16="http://schemas.microsoft.com/office/drawing/2014/main" id="{632E083E-43B4-024A-B903-DC391626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2594" name="Text Box 18">
            <a:extLst>
              <a:ext uri="{FF2B5EF4-FFF2-40B4-BE49-F238E27FC236}">
                <a16:creationId xmlns:a16="http://schemas.microsoft.com/office/drawing/2014/main" id="{BACC0E13-ECA1-0047-916B-53C195C86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2595" name="Text Box 19">
            <a:extLst>
              <a:ext uri="{FF2B5EF4-FFF2-40B4-BE49-F238E27FC236}">
                <a16:creationId xmlns:a16="http://schemas.microsoft.com/office/drawing/2014/main" id="{4CD84FFA-B69A-6342-8AD3-CB2908135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2596" name="Text Box 20">
            <a:extLst>
              <a:ext uri="{FF2B5EF4-FFF2-40B4-BE49-F238E27FC236}">
                <a16:creationId xmlns:a16="http://schemas.microsoft.com/office/drawing/2014/main" id="{389FC53D-D080-144C-9382-A4B68737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2597" name="Text Box 21">
            <a:extLst>
              <a:ext uri="{FF2B5EF4-FFF2-40B4-BE49-F238E27FC236}">
                <a16:creationId xmlns:a16="http://schemas.microsoft.com/office/drawing/2014/main" id="{3E58CE64-70B0-B94D-8836-A1B7D6F8F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2598" name="Text Box 22">
            <a:extLst>
              <a:ext uri="{FF2B5EF4-FFF2-40B4-BE49-F238E27FC236}">
                <a16:creationId xmlns:a16="http://schemas.microsoft.com/office/drawing/2014/main" id="{854E1D56-B6AE-B14C-B8E0-73D3C4FA8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2599" name="Text Box 23">
            <a:extLst>
              <a:ext uri="{FF2B5EF4-FFF2-40B4-BE49-F238E27FC236}">
                <a16:creationId xmlns:a16="http://schemas.microsoft.com/office/drawing/2014/main" id="{40101145-00C9-D245-8F6D-2B82C7FB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2600" name="Text Box 24">
            <a:extLst>
              <a:ext uri="{FF2B5EF4-FFF2-40B4-BE49-F238E27FC236}">
                <a16:creationId xmlns:a16="http://schemas.microsoft.com/office/drawing/2014/main" id="{5E25313D-3EB7-A345-B7B1-DCD31417B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2601" name="Text Box 25">
            <a:extLst>
              <a:ext uri="{FF2B5EF4-FFF2-40B4-BE49-F238E27FC236}">
                <a16:creationId xmlns:a16="http://schemas.microsoft.com/office/drawing/2014/main" id="{71938FC0-7A81-204F-81DE-7D100D248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2602" name="Text Box 26">
            <a:extLst>
              <a:ext uri="{FF2B5EF4-FFF2-40B4-BE49-F238E27FC236}">
                <a16:creationId xmlns:a16="http://schemas.microsoft.com/office/drawing/2014/main" id="{51266912-0AEB-5F44-AF75-8719BC58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2603" name="Text Box 27">
            <a:extLst>
              <a:ext uri="{FF2B5EF4-FFF2-40B4-BE49-F238E27FC236}">
                <a16:creationId xmlns:a16="http://schemas.microsoft.com/office/drawing/2014/main" id="{E71F3EB7-FDCA-1D4F-8906-433170201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2604" name="Text Box 28">
            <a:extLst>
              <a:ext uri="{FF2B5EF4-FFF2-40B4-BE49-F238E27FC236}">
                <a16:creationId xmlns:a16="http://schemas.microsoft.com/office/drawing/2014/main" id="{06F791EC-2170-D44D-9696-FBAFE2D1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2605" name="Text Box 29">
            <a:extLst>
              <a:ext uri="{FF2B5EF4-FFF2-40B4-BE49-F238E27FC236}">
                <a16:creationId xmlns:a16="http://schemas.microsoft.com/office/drawing/2014/main" id="{890DE5F1-4673-9F4A-8B4F-857892DC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2606" name="Text Box 30">
            <a:extLst>
              <a:ext uri="{FF2B5EF4-FFF2-40B4-BE49-F238E27FC236}">
                <a16:creationId xmlns:a16="http://schemas.microsoft.com/office/drawing/2014/main" id="{E3EA3BA6-8914-384D-AFA2-C330456E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2607" name="Text Box 31">
            <a:extLst>
              <a:ext uri="{FF2B5EF4-FFF2-40B4-BE49-F238E27FC236}">
                <a16:creationId xmlns:a16="http://schemas.microsoft.com/office/drawing/2014/main" id="{88FCA052-04D7-2B47-A47E-FF5939D0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2608" name="Text Box 32">
            <a:extLst>
              <a:ext uri="{FF2B5EF4-FFF2-40B4-BE49-F238E27FC236}">
                <a16:creationId xmlns:a16="http://schemas.microsoft.com/office/drawing/2014/main" id="{2E7810B0-6432-6945-B42D-C9F7DA5C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2609" name="Text Box 33">
            <a:extLst>
              <a:ext uri="{FF2B5EF4-FFF2-40B4-BE49-F238E27FC236}">
                <a16:creationId xmlns:a16="http://schemas.microsoft.com/office/drawing/2014/main" id="{0E0A2839-81EB-F748-8E22-278BAEA3B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2610" name="Text Box 34">
            <a:extLst>
              <a:ext uri="{FF2B5EF4-FFF2-40B4-BE49-F238E27FC236}">
                <a16:creationId xmlns:a16="http://schemas.microsoft.com/office/drawing/2014/main" id="{0B72E0CD-0B55-D945-98C2-83F3884D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2611" name="Text Box 35">
            <a:extLst>
              <a:ext uri="{FF2B5EF4-FFF2-40B4-BE49-F238E27FC236}">
                <a16:creationId xmlns:a16="http://schemas.microsoft.com/office/drawing/2014/main" id="{C82842D5-F772-4142-9157-4B188C008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/>
      <p:bldP spid="152579" grpId="0" animBg="1"/>
      <p:bldP spid="152581" grpId="0" animBg="1"/>
      <p:bldP spid="152582" grpId="0"/>
      <p:bldP spid="152582" grpId="1"/>
      <p:bldP spid="152583" grpId="0" animBg="1"/>
      <p:bldP spid="152584" grpId="0" animBg="1"/>
      <p:bldP spid="152585" grpId="0" animBg="1"/>
      <p:bldP spid="152586" grpId="0" animBg="1"/>
      <p:bldP spid="152587" grpId="0" animBg="1"/>
      <p:bldP spid="152588" grpId="0" animBg="1"/>
      <p:bldP spid="152589" grpId="0" animBg="1"/>
      <p:bldP spid="152590" grpId="0" animBg="1"/>
      <p:bldP spid="152591" grpId="0" animBg="1"/>
      <p:bldP spid="152592" grpId="0" animBg="1"/>
      <p:bldP spid="152593" grpId="0" animBg="1"/>
      <p:bldP spid="152594" grpId="0" animBg="1"/>
      <p:bldP spid="152595" grpId="0" animBg="1"/>
      <p:bldP spid="152596" grpId="0" animBg="1"/>
      <p:bldP spid="152597" grpId="0" animBg="1"/>
      <p:bldP spid="152598" grpId="0" animBg="1"/>
      <p:bldP spid="152599" grpId="0" animBg="1"/>
      <p:bldP spid="152600" grpId="0" animBg="1"/>
      <p:bldP spid="152601" grpId="0" animBg="1"/>
      <p:bldP spid="152602" grpId="0" animBg="1"/>
      <p:bldP spid="152603" grpId="0" animBg="1"/>
      <p:bldP spid="152604" grpId="0" animBg="1"/>
      <p:bldP spid="152605" grpId="0" animBg="1"/>
      <p:bldP spid="152606" grpId="0" animBg="1"/>
      <p:bldP spid="152607" grpId="0" animBg="1"/>
      <p:bldP spid="152608" grpId="0" animBg="1"/>
      <p:bldP spid="152609" grpId="0" animBg="1"/>
      <p:bldP spid="152610" grpId="0" animBg="1"/>
      <p:bldP spid="15261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6545</TotalTime>
  <Words>651</Words>
  <Application>Microsoft Macintosh PowerPoint</Application>
  <PresentationFormat>On-screen Show (4:3)</PresentationFormat>
  <Paragraphs>223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Helvetica Neue</vt:lpstr>
      <vt:lpstr>Times</vt:lpstr>
      <vt:lpstr>Blank Presentation</vt:lpstr>
      <vt:lpstr>What if all hydrogen is gone? </vt:lpstr>
      <vt:lpstr>Questions coming …</vt:lpstr>
      <vt:lpstr>Question 8 </vt:lpstr>
      <vt:lpstr>Question 9 </vt:lpstr>
      <vt:lpstr>Stellar evolution (Sun-like)</vt:lpstr>
      <vt:lpstr>PowerPoint Presentation</vt:lpstr>
      <vt:lpstr>Questions coming …</vt:lpstr>
      <vt:lpstr>Question 10 </vt:lpstr>
      <vt:lpstr>Question 11 </vt:lpstr>
      <vt:lpstr>Stellar evolution (massive)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332</cp:revision>
  <dcterms:created xsi:type="dcterms:W3CDTF">2003-01-08T03:11:45Z</dcterms:created>
  <dcterms:modified xsi:type="dcterms:W3CDTF">2026-04-02T19:58:58Z</dcterms:modified>
</cp:coreProperties>
</file>