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86" r:id="rId2"/>
    <p:sldId id="286" r:id="rId3"/>
    <p:sldId id="309" r:id="rId4"/>
    <p:sldId id="311" r:id="rId5"/>
    <p:sldId id="320" r:id="rId6"/>
    <p:sldId id="321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 autoAdjust="0"/>
    <p:restoredTop sz="90929"/>
  </p:normalViewPr>
  <p:slideViewPr>
    <p:cSldViewPr snapToObjects="1">
      <p:cViewPr varScale="1">
        <p:scale>
          <a:sx n="204" d="100"/>
          <a:sy n="204" d="100"/>
        </p:scale>
        <p:origin x="-408" y="600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FCDB9C6-E2A7-D545-A2CE-14277B5042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609E1-B506-064E-BF90-75AAAE5995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B302E8-96A9-D94E-BDD2-0BC58369594F}" type="datetimeFigureOut">
              <a:rPr lang="en-US"/>
              <a:pPr>
                <a:defRPr/>
              </a:pPr>
              <a:t>4/2/26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537C2-3D89-6F4E-A77B-EDB56B1FAB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5F1497-A2EB-4E44-84C0-A580D60713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441C37-7588-D942-AF88-A3B20BA44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3513051-8C9B-6D4A-854D-3C6EF04119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C7279C7-9AA2-554B-B0CD-B63B849EFA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541FC810-8C2A-6542-BBA8-71EF0CCF57A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5166685E-3000-A249-9922-CFA3CDF836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EC207E90-6306-BD45-A9CE-DCF68D88AA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3C36114-CFD7-4145-878B-BA4858A6A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C3766A-BAF8-774A-9B2D-B19E41175D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F91E4491-2294-3440-BEBD-2C6914D0F1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68C8AA1-CEDE-DE44-96C3-EDE18A76B337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0565E31-2FE3-4D43-883E-DC9354B5BF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F1C1129-1855-B244-8FE7-645AC9FAE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97503A-0C5A-684B-B6F4-3F68BAD25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04A73F2-484E-2749-A15D-7D077344CB18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4AEA2D4E-DF38-F84C-A2E6-C3DF2D0839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F3D36ABF-3B06-9040-A182-C6F32898D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7B8BC49-15EB-0540-A601-8C77EF57AF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513CF838-4B58-4C46-B3C3-06450BFEA857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8F8A14C8-072D-9C40-9E85-019DD6A9F84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13BB946-2C89-6545-8900-69F3F7570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2B262E-8B78-DD44-9AEF-1D77664321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0643C5B-9918-E142-8255-1801D5AAD62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5B1C6F0-F5CA-164A-A361-F1A15872DAD8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6851C660-00E7-224E-A361-90784342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461401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73D68E0-74F9-CA49-8A16-3F3070989E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EA771E54-66F8-D34F-930E-3BD5EC88977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ECE5D5B8-DDFF-A14D-B79A-8FA57AFBD2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954F9913-1A88-E948-86E2-679693A6C3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E53DDE8-8262-A747-B656-0AE98EC23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C2B07850-C2CD-184A-8F8E-AA30FB8F936B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0836058F-5815-974F-8B3D-80C7DE6A7E5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3C23D3E-FFE6-FF47-AB0B-182E4AE51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DE9A45-D6DB-D942-9915-A262B7AD4D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91F5A5AE-A6E9-F146-A205-4EBA91151D6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1242C582-7291-964A-AC9A-1C30AA441A0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BEC55D8-CE91-0D4D-A434-4412EC5DB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18690A-4904-A84C-BC74-D11C12CEC2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FE6DBFC2-4975-2E4D-AF2F-EBDA3395E29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8636DD8F-4183-7144-914C-4DB749942BB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5126CE1-AC26-0345-9549-CEBD272A7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63B24A-94FB-7048-A158-05BBE21277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CE4567-3894-1D4F-88C1-66EB809BA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292135-179B-A745-BC24-10FC285E8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308CE-9878-FF47-ABEF-2F11A3ECF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9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6BBB0C-6A50-AF43-8921-890C635E0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015D-8419-774E-9AE2-EB58793FA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5E008-360D-4940-ABC4-B981D10BDD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292FC-BADC-2E48-B267-4ADF2F5582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82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BB637-927A-6F40-9EC6-8DF43135B9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A310B4-45D1-5F4C-A163-F8718C721A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514FA-9B9A-3F46-A2D5-FC30A8335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858AF0-F9D0-814F-9015-351A0FCC2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341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79D975-316E-844A-9A78-69AC675D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DC644-DEEC-7A48-828E-CD40F7CCC5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11218A-46F9-3E4B-939C-3E0AAAFA1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04E6F-2501-C04B-8561-B3D6517869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8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E91EBF-5E72-AF43-9140-234F3E1862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6F07B6-9640-AC49-9C70-2082BEC2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A85ECE-83F2-FD4E-BEBA-13D27F104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CF3CA-6562-104E-AB37-083D99F27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07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58F1DD-82A1-A44C-9D87-F7F03DF43E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961C3-C430-D841-BB59-10177FE752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C01FBD-40F7-9C4C-B8F5-5CBB3FFED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3F5D55-11B1-1B46-86DD-5BADB2EAF5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36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C94465-A66D-E54F-8125-07D1AC289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7B821ED-BE2F-B647-96E6-FCCE9C38E9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E80238-CC28-5141-B390-81C676158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0E70C-02FD-334B-86F3-EE7EA667CD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41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D23FCC-88B5-D340-AFCA-5306A1F2E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AF2074-D11F-0746-B3AE-1FC37F607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CA7387-50C4-6248-ACCE-C5B17C4D0D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F17C4-A150-A948-BE11-28C66E2EE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94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DD42AE-123F-BA40-8426-E804DA08A6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49E3F9-6828-844B-884F-BBF7841E9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DE80AA-C4BC-C149-9455-6EF6BC377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25087-7F41-944A-A3CF-87E950150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94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F6627-7C6E-E04A-83E7-4A2DAC029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0979CD-CFE2-A74C-A7BC-E5EED110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EA9D5-BE8D-9749-B7F5-0D6195A12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1349-B48D-CB4C-9777-F4B73363E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FA0FE1-3BE8-C84F-9D7C-509321A80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7E49D-753C-F24B-B3E6-9312C3FAB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8B1121-C249-6840-9D79-551712EBB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13F82-5D5F-A944-9F74-013F2618D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2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D89C6AB-BAB7-FD43-B148-E4140DA85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C505460-62A6-9D4F-B6F6-BA418899A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949AAE-55A0-BC45-8FA7-0BF543A6E3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38B6F23-C70D-D341-BB84-66E823A842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6DFB37-A3FE-524D-AAAA-4B89B81450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9815A5-D71D-464A-9F60-4C98DF01C2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52E11651-CB72-CE47-A883-1ECBD6251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B9E32574-A465-0649-B07C-1FCA6942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b="1">
                <a:solidFill>
                  <a:schemeClr val="accent2"/>
                </a:solidFill>
              </a:rPr>
              <a:t> Put </a:t>
            </a:r>
            <a:r>
              <a:rPr lang="en-US" altLang="en-US" sz="2000" b="1">
                <a:solidFill>
                  <a:srgbClr val="FF3300"/>
                </a:solidFill>
              </a:rPr>
              <a:t>your</a:t>
            </a:r>
            <a:r>
              <a:rPr lang="en-US" altLang="en-US" sz="2000" b="1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b="1">
                <a:solidFill>
                  <a:schemeClr val="accent2"/>
                </a:solidFill>
              </a:rPr>
              <a:t>IDENTIFICATION NUMBER</a:t>
            </a:r>
            <a:r>
              <a:rPr lang="ja-JP" altLang="en-US" sz="1600" b="1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b="1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accent2"/>
                </a:solidFill>
              </a:rPr>
              <a:t>  ---  </a:t>
            </a:r>
            <a:r>
              <a:rPr lang="en-US" altLang="en-US" sz="1600" b="1" i="1">
                <a:solidFill>
                  <a:schemeClr val="accent2"/>
                </a:solidFill>
              </a:rPr>
              <a:t>(The last 4 digits of your OleMiss ID.)</a:t>
            </a:r>
            <a:endParaRPr lang="en-US" altLang="en-US" sz="2400" i="1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18B5B1D6-EB4D-4548-BD04-2D7B3F12F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4AF5A841-6122-0F47-9856-0246FD15E3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0E4F948-815A-674E-B353-FAB39D2C3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91213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25E731C0-9BE5-A44F-B4CE-CDD11204A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CB847F5A-7BCA-4848-BB74-0B7A08F68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6502BE5B-1212-464A-AEF3-CD0885CB2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3F69F4E7-91F9-3C44-90D2-D2DF57A7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CF8DA334-B0D8-BB4E-B362-5FDB1044D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D17D4395-6B77-7842-A1BE-F7A50671E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6A20F6CA-346F-C544-AD89-652ED30F08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0CD4F1BB-3E91-E440-92DE-08DFFAE51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95E82285-C7E5-3D48-B6AB-78D4BEF818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9ACA5084-8E33-414D-96A1-24CF3B546A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042">
            <a:extLst>
              <a:ext uri="{FF2B5EF4-FFF2-40B4-BE49-F238E27FC236}">
                <a16:creationId xmlns:a16="http://schemas.microsoft.com/office/drawing/2014/main" id="{B4A6B915-8B77-DB43-9DD3-EA65D1336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7" y="4953000"/>
            <a:ext cx="3806825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assignments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Stars, </a:t>
            </a:r>
            <a:r>
              <a:rPr lang="en-US" altLang="en-US" sz="2000" dirty="0"/>
              <a:t>Chapter 15&amp;17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15A23C-09DA-8B45-9D5D-51698B9FB5E3}"/>
              </a:ext>
            </a:extLst>
          </p:cNvPr>
          <p:cNvSpPr txBox="1"/>
          <p:nvPr/>
        </p:nvSpPr>
        <p:spPr>
          <a:xfrm>
            <a:off x="2385490" y="2759529"/>
            <a:ext cx="4694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Pass/Fail makeup: April 10, 2:00 pm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??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(in Lewis Hall basement lab)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9949257B-6535-0544-AC08-9EC325190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50" y="136525"/>
            <a:ext cx="77851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Clusters are useful for studying stars: same distance, same age</a:t>
            </a:r>
          </a:p>
          <a:p>
            <a:pPr>
              <a:defRPr/>
            </a:pPr>
            <a:r>
              <a:rPr lang="en-US" altLang="x-none" dirty="0">
                <a:solidFill>
                  <a:srgbClr val="FF0000"/>
                </a:solidFill>
              </a:rPr>
              <a:t>Prepare HRD of all stars of a cluster:</a:t>
            </a:r>
            <a:endParaRPr lang="en-US" altLang="x-none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F0176327-9612-884E-A3E6-16A62DFF5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6" y="1083733"/>
            <a:ext cx="2652712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16DD42C7-7EEB-4442-9522-C0C356C5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083733"/>
            <a:ext cx="2662238" cy="573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990" name="Text Box 6">
            <a:extLst>
              <a:ext uri="{FF2B5EF4-FFF2-40B4-BE49-F238E27FC236}">
                <a16:creationId xmlns:a16="http://schemas.microsoft.com/office/drawing/2014/main" id="{748C09FB-3B0B-1146-A3F1-E9A38F55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5894" y="2819400"/>
            <a:ext cx="1208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</a:rPr>
              <a:t>Pleiades</a:t>
            </a:r>
            <a:endParaRPr lang="en-US" altLang="x-none" dirty="0"/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ADA0C4E0-4C9E-C643-B0C7-A5CE13D23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231" y="2819399"/>
            <a:ext cx="1531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dirty="0">
                <a:solidFill>
                  <a:srgbClr val="00CC00"/>
                </a:solidFill>
                <a:latin typeface="Symbol" charset="2"/>
              </a:rPr>
              <a:t>w</a:t>
            </a:r>
            <a:r>
              <a:rPr lang="en-US" altLang="x-none" dirty="0">
                <a:solidFill>
                  <a:srgbClr val="00CC00"/>
                </a:solidFill>
              </a:rPr>
              <a:t> Centauri</a:t>
            </a:r>
            <a:endParaRPr lang="en-US" altLang="x-none" dirty="0"/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B21B8D4-F5D5-6E43-B717-FD40BE1AD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6354"/>
            <a:ext cx="3865995" cy="517064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Find: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• </a:t>
            </a:r>
            <a:r>
              <a:rPr lang="en-US" altLang="x-none" sz="2000" dirty="0">
                <a:solidFill>
                  <a:schemeClr val="bg1"/>
                </a:solidFill>
              </a:rPr>
              <a:t>Many stars on the main sequence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• Above a “turnoff”, stars are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  to the right of the main sequence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b="1" dirty="0">
                <a:solidFill>
                  <a:srgbClr val="FFFF00"/>
                </a:solidFill>
              </a:rPr>
              <a:t>Meaning: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</a:t>
            </a:r>
            <a:r>
              <a:rPr lang="en-US" altLang="x-none" sz="2000" dirty="0">
                <a:solidFill>
                  <a:schemeClr val="bg1"/>
                </a:solidFill>
              </a:rPr>
              <a:t>something happened to these</a:t>
            </a:r>
            <a:endParaRPr lang="en-US" altLang="x-none" sz="1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(these stars are the brightest</a:t>
            </a: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                                    in the cluster)</a:t>
            </a:r>
          </a:p>
          <a:p>
            <a:pPr>
              <a:defRPr/>
            </a:pPr>
            <a:r>
              <a:rPr lang="en-US" altLang="x-none" sz="2000" b="1" dirty="0">
                <a:solidFill>
                  <a:srgbClr val="FFFF00"/>
                </a:solidFill>
              </a:rPr>
              <a:t>Jump ahead:</a:t>
            </a:r>
            <a:endParaRPr lang="en-US" altLang="x-none" sz="1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they have used up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	all their hydrogen</a:t>
            </a:r>
            <a:endParaRPr lang="en-US" altLang="x-none" sz="1600" dirty="0">
              <a:solidFill>
                <a:schemeClr val="bg1"/>
              </a:solidFill>
            </a:endParaRPr>
          </a:p>
          <a:p>
            <a:pPr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>
                <a:solidFill>
                  <a:srgbClr val="00CC00"/>
                </a:solidFill>
              </a:rPr>
              <a:t>Place of turnoff indicates age:</a:t>
            </a:r>
            <a:endParaRPr lang="en-US" altLang="x-none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x-none" sz="1800" dirty="0">
                <a:solidFill>
                  <a:schemeClr val="bg1"/>
                </a:solidFill>
              </a:rPr>
              <a:t>  </a:t>
            </a:r>
            <a:r>
              <a:rPr lang="en-US" altLang="x-none" sz="2000" dirty="0">
                <a:solidFill>
                  <a:schemeClr val="bg1"/>
                </a:solidFill>
              </a:rPr>
              <a:t>• Pleiades is young</a:t>
            </a:r>
          </a:p>
          <a:p>
            <a:pPr>
              <a:defRPr/>
            </a:pPr>
            <a:r>
              <a:rPr lang="en-US" altLang="x-none" sz="2000" dirty="0">
                <a:solidFill>
                  <a:schemeClr val="bg1"/>
                </a:solidFill>
              </a:rPr>
              <a:t>  •</a:t>
            </a:r>
            <a:r>
              <a:rPr lang="en-US" altLang="x-none" sz="2000" dirty="0">
                <a:solidFill>
                  <a:schemeClr val="bg1"/>
                </a:solidFill>
                <a:latin typeface="Symbol" charset="2"/>
              </a:rPr>
              <a:t>  w</a:t>
            </a:r>
            <a:r>
              <a:rPr lang="en-US" altLang="x-none" sz="2000" dirty="0">
                <a:solidFill>
                  <a:schemeClr val="bg1"/>
                </a:solidFill>
              </a:rPr>
              <a:t> Cen is old</a:t>
            </a:r>
            <a:endParaRPr lang="en-US" altLang="x-non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B79FF34-AC64-C24F-B33C-2B726D8BF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4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3063"/>
            <a:ext cx="67056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can you read off the Hertzsprung-Russel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	diagram (HRD) of a star cluster?</a:t>
            </a: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B  </a:t>
            </a:r>
            <a:r>
              <a:rPr lang="en-US" altLang="x-none" sz="2400" b="1" dirty="0">
                <a:solidFill>
                  <a:srgbClr val="FF0000"/>
                </a:solidFill>
              </a:rPr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0148" name="Text Box 36">
            <a:extLst>
              <a:ext uri="{FF2B5EF4-FFF2-40B4-BE49-F238E27FC236}">
                <a16:creationId xmlns:a16="http://schemas.microsoft.com/office/drawing/2014/main" id="{BEC0B658-D0EE-A140-9053-B8A8EA0F9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  <p:bldP spid="90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614C5AE-019C-0149-8967-82A46FA1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0115" name="Text Box 3">
            <a:extLst>
              <a:ext uri="{FF2B5EF4-FFF2-40B4-BE49-F238E27FC236}">
                <a16:creationId xmlns:a16="http://schemas.microsoft.com/office/drawing/2014/main" id="{1ACFF52C-52A8-4440-B848-B8BE512E5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93EDC1D0-7DB6-7749-B7AE-7A05CDD1F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5 </a:t>
            </a:r>
          </a:p>
        </p:txBody>
      </p:sp>
      <p:sp>
        <p:nvSpPr>
          <p:cNvPr id="90117" name="Text Box 5">
            <a:extLst>
              <a:ext uri="{FF2B5EF4-FFF2-40B4-BE49-F238E27FC236}">
                <a16:creationId xmlns:a16="http://schemas.microsoft.com/office/drawing/2014/main" id="{D047040A-D7AF-8641-B46E-419F497DB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0118" name="Text Box 6">
            <a:extLst>
              <a:ext uri="{FF2B5EF4-FFF2-40B4-BE49-F238E27FC236}">
                <a16:creationId xmlns:a16="http://schemas.microsoft.com/office/drawing/2014/main" id="{2C4F6A1A-DA80-F44C-A518-3F88E1008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06160"/>
            <a:ext cx="67056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is different about those stars in a cluster that are located off (above) the main sequence?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 How bright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How old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How large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 </a:t>
            </a:r>
            <a:r>
              <a:rPr lang="en-US" altLang="x-none" sz="2400" b="1" dirty="0"/>
              <a:t>How far it is.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 </a:t>
            </a:r>
            <a:r>
              <a:rPr lang="en-US" altLang="x-none" sz="2400" b="1" dirty="0"/>
              <a:t>How dense it is.</a:t>
            </a:r>
          </a:p>
        </p:txBody>
      </p:sp>
      <p:sp>
        <p:nvSpPr>
          <p:cNvPr id="90119" name="Text Box 7">
            <a:extLst>
              <a:ext uri="{FF2B5EF4-FFF2-40B4-BE49-F238E27FC236}">
                <a16:creationId xmlns:a16="http://schemas.microsoft.com/office/drawing/2014/main" id="{5A4A2124-01C5-7141-8052-7A857C71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0120" name="Text Box 8">
            <a:extLst>
              <a:ext uri="{FF2B5EF4-FFF2-40B4-BE49-F238E27FC236}">
                <a16:creationId xmlns:a16="http://schemas.microsoft.com/office/drawing/2014/main" id="{AC63E69D-0FF5-2E4A-93F9-9EC338979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0121" name="Text Box 9">
            <a:extLst>
              <a:ext uri="{FF2B5EF4-FFF2-40B4-BE49-F238E27FC236}">
                <a16:creationId xmlns:a16="http://schemas.microsoft.com/office/drawing/2014/main" id="{EF1E9862-50A3-7449-8DC0-780994B8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0122" name="Text Box 10">
            <a:extLst>
              <a:ext uri="{FF2B5EF4-FFF2-40B4-BE49-F238E27FC236}">
                <a16:creationId xmlns:a16="http://schemas.microsoft.com/office/drawing/2014/main" id="{2D941E02-176A-864D-8AD9-EC0E36EE2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4A1D1E6-CCA6-FC49-AD05-744024F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D8792007-4AC4-C647-B619-E08427B37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ADA88700-E9DE-A043-801D-36E917D37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0126" name="Text Box 14">
            <a:extLst>
              <a:ext uri="{FF2B5EF4-FFF2-40B4-BE49-F238E27FC236}">
                <a16:creationId xmlns:a16="http://schemas.microsoft.com/office/drawing/2014/main" id="{ECA610A4-0014-194D-AD6C-1968897A6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0127" name="Text Box 15">
            <a:extLst>
              <a:ext uri="{FF2B5EF4-FFF2-40B4-BE49-F238E27FC236}">
                <a16:creationId xmlns:a16="http://schemas.microsoft.com/office/drawing/2014/main" id="{247C93E3-5C6F-3746-AE54-7F7C01F38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0128" name="Text Box 16">
            <a:extLst>
              <a:ext uri="{FF2B5EF4-FFF2-40B4-BE49-F238E27FC236}">
                <a16:creationId xmlns:a16="http://schemas.microsoft.com/office/drawing/2014/main" id="{86812959-136F-BB4C-ACD2-40E1D137C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0129" name="Text Box 17">
            <a:extLst>
              <a:ext uri="{FF2B5EF4-FFF2-40B4-BE49-F238E27FC236}">
                <a16:creationId xmlns:a16="http://schemas.microsoft.com/office/drawing/2014/main" id="{E078FC73-7FE5-3D4B-976F-DF1D6C0E8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0130" name="Text Box 18">
            <a:extLst>
              <a:ext uri="{FF2B5EF4-FFF2-40B4-BE49-F238E27FC236}">
                <a16:creationId xmlns:a16="http://schemas.microsoft.com/office/drawing/2014/main" id="{27BC4778-C85D-9040-B31B-C794733B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0131" name="Text Box 19">
            <a:extLst>
              <a:ext uri="{FF2B5EF4-FFF2-40B4-BE49-F238E27FC236}">
                <a16:creationId xmlns:a16="http://schemas.microsoft.com/office/drawing/2014/main" id="{33B5DE58-EE38-EA43-8398-BEE6A314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0132" name="Text Box 20">
            <a:extLst>
              <a:ext uri="{FF2B5EF4-FFF2-40B4-BE49-F238E27FC236}">
                <a16:creationId xmlns:a16="http://schemas.microsoft.com/office/drawing/2014/main" id="{A422C732-ABB3-1F48-B684-B5BE7646F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0133" name="Text Box 21">
            <a:extLst>
              <a:ext uri="{FF2B5EF4-FFF2-40B4-BE49-F238E27FC236}">
                <a16:creationId xmlns:a16="http://schemas.microsoft.com/office/drawing/2014/main" id="{35FF392E-833C-CD4A-B26F-C2AAC8368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0134" name="Text Box 22">
            <a:extLst>
              <a:ext uri="{FF2B5EF4-FFF2-40B4-BE49-F238E27FC236}">
                <a16:creationId xmlns:a16="http://schemas.microsoft.com/office/drawing/2014/main" id="{92BC17D8-B412-2241-8458-032C99334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0135" name="Text Box 23">
            <a:extLst>
              <a:ext uri="{FF2B5EF4-FFF2-40B4-BE49-F238E27FC236}">
                <a16:creationId xmlns:a16="http://schemas.microsoft.com/office/drawing/2014/main" id="{891AF579-CDD2-2841-A1FD-68923DA6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0136" name="Text Box 24">
            <a:extLst>
              <a:ext uri="{FF2B5EF4-FFF2-40B4-BE49-F238E27FC236}">
                <a16:creationId xmlns:a16="http://schemas.microsoft.com/office/drawing/2014/main" id="{48BD1DF7-6ACD-0F4D-BAB4-B20AF62AE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0137" name="Text Box 25">
            <a:extLst>
              <a:ext uri="{FF2B5EF4-FFF2-40B4-BE49-F238E27FC236}">
                <a16:creationId xmlns:a16="http://schemas.microsoft.com/office/drawing/2014/main" id="{07E6F196-00B8-6241-86DB-7E01B9E5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0138" name="Text Box 26">
            <a:extLst>
              <a:ext uri="{FF2B5EF4-FFF2-40B4-BE49-F238E27FC236}">
                <a16:creationId xmlns:a16="http://schemas.microsoft.com/office/drawing/2014/main" id="{4FE998D5-46F5-A445-BC73-11CE38DB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0139" name="Text Box 27">
            <a:extLst>
              <a:ext uri="{FF2B5EF4-FFF2-40B4-BE49-F238E27FC236}">
                <a16:creationId xmlns:a16="http://schemas.microsoft.com/office/drawing/2014/main" id="{35F08DDD-3BB6-AA4D-B24E-60A21F17F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0140" name="Text Box 28">
            <a:extLst>
              <a:ext uri="{FF2B5EF4-FFF2-40B4-BE49-F238E27FC236}">
                <a16:creationId xmlns:a16="http://schemas.microsoft.com/office/drawing/2014/main" id="{122BE183-5067-6843-AA9D-769F51635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0141" name="Text Box 29">
            <a:extLst>
              <a:ext uri="{FF2B5EF4-FFF2-40B4-BE49-F238E27FC236}">
                <a16:creationId xmlns:a16="http://schemas.microsoft.com/office/drawing/2014/main" id="{8EFE336A-EDBC-8A4E-B76E-BAF643DC3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0142" name="Text Box 30">
            <a:extLst>
              <a:ext uri="{FF2B5EF4-FFF2-40B4-BE49-F238E27FC236}">
                <a16:creationId xmlns:a16="http://schemas.microsoft.com/office/drawing/2014/main" id="{7ED815A4-F241-2843-A3BE-141D83ACD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0143" name="Text Box 31">
            <a:extLst>
              <a:ext uri="{FF2B5EF4-FFF2-40B4-BE49-F238E27FC236}">
                <a16:creationId xmlns:a16="http://schemas.microsoft.com/office/drawing/2014/main" id="{51B7B838-2380-EB4E-96C6-5515B6D9A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0144" name="Text Box 32">
            <a:extLst>
              <a:ext uri="{FF2B5EF4-FFF2-40B4-BE49-F238E27FC236}">
                <a16:creationId xmlns:a16="http://schemas.microsoft.com/office/drawing/2014/main" id="{DC7E7854-2F70-7C47-991D-CC27AB846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:a16="http://schemas.microsoft.com/office/drawing/2014/main" id="{856E873F-1905-B141-96A1-87FAF813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0146" name="Text Box 34">
            <a:extLst>
              <a:ext uri="{FF2B5EF4-FFF2-40B4-BE49-F238E27FC236}">
                <a16:creationId xmlns:a16="http://schemas.microsoft.com/office/drawing/2014/main" id="{B5914AF6-5318-9E4B-B48A-14A966CB3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0147" name="Text Box 35">
            <a:extLst>
              <a:ext uri="{FF2B5EF4-FFF2-40B4-BE49-F238E27FC236}">
                <a16:creationId xmlns:a16="http://schemas.microsoft.com/office/drawing/2014/main" id="{4B6AB073-AEAA-A645-8066-B8CE13F0C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B93CBE-A843-3748-8A7A-F25F1D1C8E56}"/>
              </a:ext>
            </a:extLst>
          </p:cNvPr>
          <p:cNvSpPr txBox="1"/>
          <p:nvPr/>
        </p:nvSpPr>
        <p:spPr>
          <a:xfrm>
            <a:off x="533400" y="4910357"/>
            <a:ext cx="8448082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QUESTION HAS THE INCORRECT SET OF ANSWERS: </a:t>
            </a:r>
          </a:p>
          <a:p>
            <a:r>
              <a:rPr lang="en-US" dirty="0">
                <a:solidFill>
                  <a:srgbClr val="FF0000"/>
                </a:solidFill>
              </a:rPr>
              <a:t>      CANCELED.</a:t>
            </a:r>
          </a:p>
          <a:p>
            <a:r>
              <a:rPr lang="en-US" dirty="0">
                <a:solidFill>
                  <a:srgbClr val="FF0000"/>
                </a:solidFill>
              </a:rPr>
              <a:t>THE CORRECT ANSWER WOULD BE : </a:t>
            </a:r>
          </a:p>
          <a:p>
            <a:r>
              <a:rPr lang="en-US" dirty="0">
                <a:solidFill>
                  <a:srgbClr val="FF0000"/>
                </a:solidFill>
              </a:rPr>
              <a:t>      AGE, USED UP ALL HYROGEN IN THE CENTER.</a:t>
            </a:r>
          </a:p>
        </p:txBody>
      </p:sp>
    </p:spTree>
    <p:extLst>
      <p:ext uri="{BB962C8B-B14F-4D97-AF65-F5344CB8AC3E}">
        <p14:creationId xmlns:p14="http://schemas.microsoft.com/office/powerpoint/2010/main" val="389618679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 animBg="1"/>
      <p:bldP spid="90117" grpId="0" animBg="1"/>
      <p:bldP spid="90118" grpId="0"/>
      <p:bldP spid="90118" grpId="1"/>
      <p:bldP spid="90119" grpId="0" animBg="1"/>
      <p:bldP spid="90120" grpId="0" animBg="1"/>
      <p:bldP spid="90121" grpId="0" animBg="1"/>
      <p:bldP spid="90122" grpId="0" animBg="1"/>
      <p:bldP spid="90123" grpId="0" animBg="1"/>
      <p:bldP spid="90124" grpId="0" animBg="1"/>
      <p:bldP spid="90125" grpId="0" animBg="1"/>
      <p:bldP spid="90126" grpId="0" animBg="1"/>
      <p:bldP spid="90127" grpId="0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 animBg="1"/>
      <p:bldP spid="90135" grpId="0" animBg="1"/>
      <p:bldP spid="90136" grpId="0" animBg="1"/>
      <p:bldP spid="90137" grpId="0" animBg="1"/>
      <p:bldP spid="90138" grpId="0" animBg="1"/>
      <p:bldP spid="90139" grpId="0" animBg="1"/>
      <p:bldP spid="90140" grpId="0" animBg="1"/>
      <p:bldP spid="90141" grpId="0" animBg="1"/>
      <p:bldP spid="90142" grpId="0" animBg="1"/>
      <p:bldP spid="90143" grpId="0" animBg="1"/>
      <p:bldP spid="90144" grpId="0" animBg="1"/>
      <p:bldP spid="90145" grpId="0" animBg="1"/>
      <p:bldP spid="90146" grpId="0" animBg="1"/>
      <p:bldP spid="90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2" descr="MyHRD">
            <a:extLst>
              <a:ext uri="{FF2B5EF4-FFF2-40B4-BE49-F238E27FC236}">
                <a16:creationId xmlns:a16="http://schemas.microsoft.com/office/drawing/2014/main" id="{305C6988-7CD1-F64C-9160-4B4E1D9E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0"/>
            <a:ext cx="48641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>
            <a:extLst>
              <a:ext uri="{FF2B5EF4-FFF2-40B4-BE49-F238E27FC236}">
                <a16:creationId xmlns:a16="http://schemas.microsoft.com/office/drawing/2014/main" id="{6128AD00-761A-A64E-BA0C-C1ACB0FFE1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114800" y="1143000"/>
            <a:ext cx="1600200" cy="304800"/>
          </a:xfrm>
        </p:spPr>
        <p:txBody>
          <a:bodyPr/>
          <a:lstStyle/>
          <a:p>
            <a:pPr>
              <a:defRPr/>
            </a:pPr>
            <a:r>
              <a:rPr lang="en-US" altLang="x-none" sz="800"/>
              <a:t>Stellar masses</a:t>
            </a:r>
            <a:endParaRPr lang="en-US" altLang="x-none"/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F70664F8-1993-1443-BAED-A48E1BB3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0"/>
            <a:ext cx="421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b="1">
                <a:solidFill>
                  <a:srgbClr val="FF0000"/>
                </a:solidFill>
              </a:rPr>
              <a:t>The significance of stellar mass</a:t>
            </a:r>
            <a:endParaRPr lang="en-US" altLang="x-none" b="1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DE17904D-52A2-E540-B00B-FDE42B27D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738" y="655638"/>
            <a:ext cx="382111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2000" b="1" i="1" dirty="0">
                <a:solidFill>
                  <a:schemeClr val="bg1"/>
                </a:solidFill>
              </a:rPr>
              <a:t>Mass tells:</a:t>
            </a:r>
            <a:endParaRPr lang="en-US" altLang="x-none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rate of evolution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location on main sequence</a:t>
            </a:r>
          </a:p>
          <a:p>
            <a:pPr algn="ctr">
              <a:defRPr/>
            </a:pPr>
            <a:r>
              <a:rPr lang="en-US" altLang="x-none" sz="1800" b="1" dirty="0">
                <a:solidFill>
                  <a:schemeClr val="bg1"/>
                </a:solidFill>
              </a:rPr>
              <a:t>• whether star blows up as supernova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714D6C04-359F-4440-A8F7-C7766D239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42862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 dirty="0">
                <a:solidFill>
                  <a:srgbClr val="FF3300"/>
                </a:solidFill>
              </a:rPr>
              <a:t>      The heaviest star: 100 M</a:t>
            </a:r>
            <a:r>
              <a:rPr lang="en-US" altLang="x-none" b="1" baseline="-25000" dirty="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Short life   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very bright</a:t>
            </a:r>
            <a:r>
              <a:rPr lang="en-US" altLang="x-none" b="1" baseline="-25000" dirty="0">
                <a:solidFill>
                  <a:srgbClr val="FFFF00"/>
                </a:solidFill>
                <a:sym typeface="Wingdings" charset="2"/>
              </a:rPr>
              <a:t>   blue, hot  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 dirty="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(1 million </a:t>
            </a:r>
            <a:r>
              <a:rPr lang="en-US" altLang="x-none" sz="2000" b="1" baseline="-25000" dirty="0" err="1">
                <a:solidFill>
                  <a:srgbClr val="FFFF00"/>
                </a:solidFill>
                <a:sym typeface="Wingdings" charset="2"/>
              </a:rPr>
              <a:t>yrs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)        </a:t>
            </a:r>
            <a:r>
              <a:rPr lang="en-US" altLang="x-none" sz="2000" b="1" baseline="-25000" dirty="0">
                <a:solidFill>
                  <a:srgbClr val="66FFFF"/>
                </a:solidFill>
                <a:sym typeface="Wingdings" charset="2"/>
              </a:rPr>
              <a:t>(-10 mg)</a:t>
            </a:r>
            <a:r>
              <a:rPr lang="en-US" altLang="x-none" sz="2000" b="1" baseline="-25000" dirty="0">
                <a:solidFill>
                  <a:srgbClr val="FFFF00"/>
                </a:solidFill>
                <a:sym typeface="Wingdings" charset="2"/>
              </a:rPr>
              <a:t>               (O5)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       </a:t>
            </a:r>
            <a:r>
              <a:rPr lang="en-US" altLang="x-none" b="1" dirty="0">
                <a:solidFill>
                  <a:srgbClr val="66FFFF"/>
                </a:solidFill>
                <a:sym typeface="Wingdings" charset="2"/>
              </a:rPr>
              <a:t>  </a:t>
            </a:r>
            <a:r>
              <a:rPr lang="en-US" altLang="x-none" b="1" baseline="-25000" dirty="0">
                <a:solidFill>
                  <a:srgbClr val="66FFFF"/>
                </a:solidFill>
                <a:sym typeface="Wingdings" charset="2"/>
              </a:rPr>
              <a:t>SN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E37240C8-6E8A-3448-8B9B-92A031AAC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334000"/>
            <a:ext cx="5638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x-none" b="1">
                <a:solidFill>
                  <a:srgbClr val="FFFF00"/>
                </a:solidFill>
              </a:rPr>
              <a:t>          </a:t>
            </a:r>
            <a:r>
              <a:rPr lang="en-US" altLang="x-none" b="1">
                <a:solidFill>
                  <a:srgbClr val="FF3300"/>
                </a:solidFill>
              </a:rPr>
              <a:t>The lightest star: 0.1 M</a:t>
            </a:r>
            <a:r>
              <a:rPr lang="en-US" altLang="x-none" b="1" baseline="-25000">
                <a:solidFill>
                  <a:srgbClr val="FF3300"/>
                </a:solidFill>
                <a:sym typeface="Wingdings" charset="2"/>
              </a:rPr>
              <a:t>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 Long life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very faint</a:t>
            </a:r>
            <a:r>
              <a:rPr lang="en-US" altLang="x-none" b="1" baseline="-25000">
                <a:solidFill>
                  <a:srgbClr val="FFFF00"/>
                </a:solidFill>
                <a:sym typeface="Wingdings" charset="2"/>
              </a:rPr>
              <a:t>   red,  lukewarm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dies as a</a:t>
            </a:r>
            <a:endParaRPr lang="en-US" altLang="x-none" b="1" baseline="-25000">
              <a:solidFill>
                <a:srgbClr val="FFFF00"/>
              </a:solidFill>
              <a:sym typeface="Wingdings" charset="2"/>
            </a:endParaRPr>
          </a:p>
          <a:p>
            <a:pPr>
              <a:defRPr/>
            </a:pP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(100 billion yrs)       </a:t>
            </a:r>
            <a:r>
              <a:rPr lang="en-US" altLang="x-none" sz="2000" b="1" baseline="-25000">
                <a:solidFill>
                  <a:srgbClr val="66FFFF"/>
                </a:solidFill>
                <a:sym typeface="Wingdings" charset="2"/>
              </a:rPr>
              <a:t>(+15 mg)</a:t>
            </a:r>
            <a:r>
              <a:rPr lang="en-US" altLang="x-none" sz="2000" b="1" baseline="-25000">
                <a:solidFill>
                  <a:srgbClr val="FFFF00"/>
                </a:solidFill>
                <a:sym typeface="Wingdings" charset="2"/>
              </a:rPr>
              <a:t>           (M5)                       </a:t>
            </a:r>
            <a:r>
              <a:rPr lang="en-US" altLang="x-none" b="1" baseline="-25000">
                <a:solidFill>
                  <a:srgbClr val="66FFFF"/>
                </a:solidFill>
                <a:sym typeface="Wingdings" charset="2"/>
              </a:rPr>
              <a:t>white dwarf</a:t>
            </a:r>
            <a:endParaRPr lang="en-US" altLang="x-none" b="1"/>
          </a:p>
        </p:txBody>
      </p:sp>
      <p:sp>
        <p:nvSpPr>
          <p:cNvPr id="57352" name="Rectangle 8">
            <a:extLst>
              <a:ext uri="{FF2B5EF4-FFF2-40B4-BE49-F238E27FC236}">
                <a16:creationId xmlns:a16="http://schemas.microsoft.com/office/drawing/2014/main" id="{CA1E74B9-448C-0642-A8AE-458366E6F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257800"/>
            <a:ext cx="51816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3" name="Rectangle 9">
            <a:extLst>
              <a:ext uri="{FF2B5EF4-FFF2-40B4-BE49-F238E27FC236}">
                <a16:creationId xmlns:a16="http://schemas.microsoft.com/office/drawing/2014/main" id="{370A855F-C80E-6548-958F-2FEEA257D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351592"/>
            <a:ext cx="4216400" cy="12192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F5660111-4286-D946-A4ED-01181FB02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457200"/>
            <a:ext cx="762000" cy="22860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55" name="Line 11">
            <a:extLst>
              <a:ext uri="{FF2B5EF4-FFF2-40B4-BE49-F238E27FC236}">
                <a16:creationId xmlns:a16="http://schemas.microsoft.com/office/drawing/2014/main" id="{7CC3A71A-244B-AF48-9B67-113C81AFB8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3886200"/>
            <a:ext cx="2743200" cy="137160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17E13-8B11-4D40-B87A-C2E4106CB8A1}"/>
              </a:ext>
            </a:extLst>
          </p:cNvPr>
          <p:cNvSpPr txBox="1"/>
          <p:nvPr/>
        </p:nvSpPr>
        <p:spPr>
          <a:xfrm>
            <a:off x="1783001" y="3653135"/>
            <a:ext cx="253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10,000 times faster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CF1129-1701-534E-9CC5-58E593F36D26}"/>
              </a:ext>
            </a:extLst>
          </p:cNvPr>
          <p:cNvSpPr txBox="1"/>
          <p:nvPr/>
        </p:nvSpPr>
        <p:spPr>
          <a:xfrm>
            <a:off x="873864" y="6246167"/>
            <a:ext cx="2517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1,000 times slower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E212FA-3712-394F-BBE6-3C85F443850C}"/>
              </a:ext>
            </a:extLst>
          </p:cNvPr>
          <p:cNvSpPr txBox="1"/>
          <p:nvPr/>
        </p:nvSpPr>
        <p:spPr>
          <a:xfrm>
            <a:off x="51490" y="4474584"/>
            <a:ext cx="21381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Uses  its fuel,</a:t>
            </a:r>
          </a:p>
          <a:p>
            <a:pPr algn="ctr"/>
            <a:r>
              <a:rPr lang="en-US" sz="1800" i="1" dirty="0">
                <a:highlight>
                  <a:srgbClr val="FFFF00"/>
                </a:highlight>
              </a:rPr>
              <a:t>compared to the Sun,</a:t>
            </a: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1056EA27-9459-0948-9C18-48EEF184D5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057400" y="4197143"/>
            <a:ext cx="132239" cy="623160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ine 10">
            <a:extLst>
              <a:ext uri="{FF2B5EF4-FFF2-40B4-BE49-F238E27FC236}">
                <a16:creationId xmlns:a16="http://schemas.microsoft.com/office/drawing/2014/main" id="{1B2A3495-CA08-BE41-A9DE-81B706C1DD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4865978"/>
            <a:ext cx="751365" cy="1414172"/>
          </a:xfrm>
          <a:prstGeom prst="line">
            <a:avLst/>
          </a:prstGeom>
          <a:noFill/>
          <a:ln w="9525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43D5463-189C-0C42-B9C0-67C871334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rgbClr val="66FFFF"/>
                </a:solidFill>
              </a:rPr>
              <a:t>Questions coming …</a:t>
            </a:r>
            <a:endParaRPr lang="en-US" altLang="x-none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>
            <a:extLst>
              <a:ext uri="{FF2B5EF4-FFF2-40B4-BE49-F238E27FC236}">
                <a16:creationId xmlns:a16="http://schemas.microsoft.com/office/drawing/2014/main" id="{0F91A3B7-8558-BA46-98AD-1CC68DB7F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A3A60308-2FAC-CC49-B80B-AEA41B4C2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17C00293-5A5C-024B-8D71-85916860F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6</a:t>
            </a:r>
          </a:p>
        </p:txBody>
      </p:sp>
      <p:sp>
        <p:nvSpPr>
          <p:cNvPr id="63493" name="Text Box 5">
            <a:extLst>
              <a:ext uri="{FF2B5EF4-FFF2-40B4-BE49-F238E27FC236}">
                <a16:creationId xmlns:a16="http://schemas.microsoft.com/office/drawing/2014/main" id="{C8377900-863B-6945-95DD-B0AC3ADB1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3494" name="Text Box 6">
            <a:extLst>
              <a:ext uri="{FF2B5EF4-FFF2-40B4-BE49-F238E27FC236}">
                <a16:creationId xmlns:a16="http://schemas.microsoft.com/office/drawing/2014/main" id="{D4FE7B1D-49C4-C046-8798-9FA43A957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68580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What determines the length of life of a star?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/>
              <a:t> </a:t>
            </a: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A</a:t>
            </a:r>
            <a:r>
              <a:rPr lang="en-US" altLang="x-none" sz="2400" b="1" dirty="0"/>
              <a:t> All stars live the same length of time.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</a:t>
            </a:r>
            <a:r>
              <a:rPr lang="en-US" altLang="x-none" sz="2400" b="1" dirty="0"/>
              <a:t>The temperature in its center.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 </a:t>
            </a:r>
            <a:r>
              <a:rPr lang="en-US" altLang="x-none" sz="2400" b="1" dirty="0"/>
              <a:t>Its chemical composition.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D</a:t>
            </a:r>
            <a:r>
              <a:rPr lang="en-US" altLang="x-none" sz="2400" dirty="0">
                <a:solidFill>
                  <a:srgbClr val="FF0000"/>
                </a:solidFill>
              </a:rPr>
              <a:t>  </a:t>
            </a:r>
            <a:r>
              <a:rPr lang="en-US" altLang="x-none" sz="2400" b="1" dirty="0">
                <a:solidFill>
                  <a:srgbClr val="FF0000"/>
                </a:solidFill>
              </a:rPr>
              <a:t>Its mass. </a:t>
            </a:r>
            <a:endParaRPr lang="en-US" altLang="x-none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</a:t>
            </a:r>
            <a:r>
              <a:rPr lang="en-US" altLang="x-none" sz="2400" dirty="0"/>
              <a:t>  </a:t>
            </a:r>
            <a:r>
              <a:rPr lang="en-US" altLang="x-none" sz="2400" b="1" dirty="0"/>
              <a:t>Its magnetic field.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3CC54500-AE80-C549-A61A-33127B6FE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1774BAFC-5673-D442-9588-6714E9BED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3497" name="Text Box 9">
            <a:extLst>
              <a:ext uri="{FF2B5EF4-FFF2-40B4-BE49-F238E27FC236}">
                <a16:creationId xmlns:a16="http://schemas.microsoft.com/office/drawing/2014/main" id="{A657762F-D2D9-3644-BC36-7F33451CC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3498" name="Text Box 10">
            <a:extLst>
              <a:ext uri="{FF2B5EF4-FFF2-40B4-BE49-F238E27FC236}">
                <a16:creationId xmlns:a16="http://schemas.microsoft.com/office/drawing/2014/main" id="{77534BE0-E7D4-554A-974F-40F186335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3499" name="Text Box 11">
            <a:extLst>
              <a:ext uri="{FF2B5EF4-FFF2-40B4-BE49-F238E27FC236}">
                <a16:creationId xmlns:a16="http://schemas.microsoft.com/office/drawing/2014/main" id="{5B34ADCC-2864-6340-97F1-C92106AB8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3500" name="Text Box 12">
            <a:extLst>
              <a:ext uri="{FF2B5EF4-FFF2-40B4-BE49-F238E27FC236}">
                <a16:creationId xmlns:a16="http://schemas.microsoft.com/office/drawing/2014/main" id="{0A06BDAC-BA06-9648-854B-44ECFF479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3CC99D0-37B6-D141-A20A-8FF8573FD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397A1ACD-CC05-784C-BAA7-56FC5665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3503" name="Text Box 15">
            <a:extLst>
              <a:ext uri="{FF2B5EF4-FFF2-40B4-BE49-F238E27FC236}">
                <a16:creationId xmlns:a16="http://schemas.microsoft.com/office/drawing/2014/main" id="{D46D2BA2-9ECF-0E40-9141-40AB90DE9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3504" name="Text Box 16">
            <a:extLst>
              <a:ext uri="{FF2B5EF4-FFF2-40B4-BE49-F238E27FC236}">
                <a16:creationId xmlns:a16="http://schemas.microsoft.com/office/drawing/2014/main" id="{1C19FFCA-7B45-1D4B-8B22-F8D40B09A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505" name="Text Box 17">
            <a:extLst>
              <a:ext uri="{FF2B5EF4-FFF2-40B4-BE49-F238E27FC236}">
                <a16:creationId xmlns:a16="http://schemas.microsoft.com/office/drawing/2014/main" id="{E5B2289E-6AD1-4049-92AF-38B231360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3506" name="Text Box 18">
            <a:extLst>
              <a:ext uri="{FF2B5EF4-FFF2-40B4-BE49-F238E27FC236}">
                <a16:creationId xmlns:a16="http://schemas.microsoft.com/office/drawing/2014/main" id="{8A86B442-69C2-2C48-8393-B38A15768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3507" name="Text Box 19">
            <a:extLst>
              <a:ext uri="{FF2B5EF4-FFF2-40B4-BE49-F238E27FC236}">
                <a16:creationId xmlns:a16="http://schemas.microsoft.com/office/drawing/2014/main" id="{4BF0C6DA-BF2D-2341-9FC4-313062811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3508" name="Text Box 20">
            <a:extLst>
              <a:ext uri="{FF2B5EF4-FFF2-40B4-BE49-F238E27FC236}">
                <a16:creationId xmlns:a16="http://schemas.microsoft.com/office/drawing/2014/main" id="{5C077A94-4F3D-8548-8CC2-1F15834FD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3509" name="Text Box 21">
            <a:extLst>
              <a:ext uri="{FF2B5EF4-FFF2-40B4-BE49-F238E27FC236}">
                <a16:creationId xmlns:a16="http://schemas.microsoft.com/office/drawing/2014/main" id="{F996735F-09E1-0544-AF1F-68359C73E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3510" name="Text Box 22">
            <a:extLst>
              <a:ext uri="{FF2B5EF4-FFF2-40B4-BE49-F238E27FC236}">
                <a16:creationId xmlns:a16="http://schemas.microsoft.com/office/drawing/2014/main" id="{48094752-B6C7-4D41-936E-97CCC60D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3511" name="Text Box 23">
            <a:extLst>
              <a:ext uri="{FF2B5EF4-FFF2-40B4-BE49-F238E27FC236}">
                <a16:creationId xmlns:a16="http://schemas.microsoft.com/office/drawing/2014/main" id="{1FC22039-F3D5-F944-8782-AF4008CFF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3512" name="Text Box 24">
            <a:extLst>
              <a:ext uri="{FF2B5EF4-FFF2-40B4-BE49-F238E27FC236}">
                <a16:creationId xmlns:a16="http://schemas.microsoft.com/office/drawing/2014/main" id="{F83DCD2E-5839-E14C-9277-0A10E0DCC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3513" name="Text Box 25">
            <a:extLst>
              <a:ext uri="{FF2B5EF4-FFF2-40B4-BE49-F238E27FC236}">
                <a16:creationId xmlns:a16="http://schemas.microsoft.com/office/drawing/2014/main" id="{29224757-AAC2-464E-81A5-DB0577C9A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3514" name="Text Box 26">
            <a:extLst>
              <a:ext uri="{FF2B5EF4-FFF2-40B4-BE49-F238E27FC236}">
                <a16:creationId xmlns:a16="http://schemas.microsoft.com/office/drawing/2014/main" id="{489CF59A-7894-3F4E-A334-7129E780F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3515" name="Text Box 27">
            <a:extLst>
              <a:ext uri="{FF2B5EF4-FFF2-40B4-BE49-F238E27FC236}">
                <a16:creationId xmlns:a16="http://schemas.microsoft.com/office/drawing/2014/main" id="{348073C8-9946-A54E-A30B-7165892E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3516" name="Text Box 28">
            <a:extLst>
              <a:ext uri="{FF2B5EF4-FFF2-40B4-BE49-F238E27FC236}">
                <a16:creationId xmlns:a16="http://schemas.microsoft.com/office/drawing/2014/main" id="{DD401016-818D-6548-BE1C-234F6283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3517" name="Text Box 29">
            <a:extLst>
              <a:ext uri="{FF2B5EF4-FFF2-40B4-BE49-F238E27FC236}">
                <a16:creationId xmlns:a16="http://schemas.microsoft.com/office/drawing/2014/main" id="{85FC0C5C-2828-7341-ACA1-5BAC51EA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3518" name="Text Box 30">
            <a:extLst>
              <a:ext uri="{FF2B5EF4-FFF2-40B4-BE49-F238E27FC236}">
                <a16:creationId xmlns:a16="http://schemas.microsoft.com/office/drawing/2014/main" id="{54CA5EE0-09EE-344F-817A-D8777BAD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3519" name="Text Box 31">
            <a:extLst>
              <a:ext uri="{FF2B5EF4-FFF2-40B4-BE49-F238E27FC236}">
                <a16:creationId xmlns:a16="http://schemas.microsoft.com/office/drawing/2014/main" id="{CAE55A97-215F-BB42-BECD-1904DEF49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3520" name="Text Box 32">
            <a:extLst>
              <a:ext uri="{FF2B5EF4-FFF2-40B4-BE49-F238E27FC236}">
                <a16:creationId xmlns:a16="http://schemas.microsoft.com/office/drawing/2014/main" id="{38686D21-81B7-4C43-94F6-5A478D875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3521" name="Text Box 33">
            <a:extLst>
              <a:ext uri="{FF2B5EF4-FFF2-40B4-BE49-F238E27FC236}">
                <a16:creationId xmlns:a16="http://schemas.microsoft.com/office/drawing/2014/main" id="{1F1A381A-7B53-3140-AAA4-91681EC0A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3522" name="Text Box 34">
            <a:extLst>
              <a:ext uri="{FF2B5EF4-FFF2-40B4-BE49-F238E27FC236}">
                <a16:creationId xmlns:a16="http://schemas.microsoft.com/office/drawing/2014/main" id="{4DC2FA8F-6C54-1E4E-A0B3-B4FAE7AB5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3523" name="Text Box 35">
            <a:extLst>
              <a:ext uri="{FF2B5EF4-FFF2-40B4-BE49-F238E27FC236}">
                <a16:creationId xmlns:a16="http://schemas.microsoft.com/office/drawing/2014/main" id="{0B372875-CE2A-4745-82C8-B7E91166D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63524" name="Text Box 36">
            <a:extLst>
              <a:ext uri="{FF2B5EF4-FFF2-40B4-BE49-F238E27FC236}">
                <a16:creationId xmlns:a16="http://schemas.microsoft.com/office/drawing/2014/main" id="{3E0DAD32-094F-0041-9EB4-FD7F5319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 animBg="1"/>
      <p:bldP spid="63493" grpId="0" animBg="1"/>
      <p:bldP spid="63494" grpId="0"/>
      <p:bldP spid="63494" grpId="1"/>
      <p:bldP spid="63495" grpId="0" animBg="1"/>
      <p:bldP spid="63496" grpId="0" animBg="1"/>
      <p:bldP spid="63497" grpId="0" animBg="1"/>
      <p:bldP spid="63498" grpId="0" animBg="1"/>
      <p:bldP spid="63499" grpId="0" animBg="1"/>
      <p:bldP spid="63500" grpId="0" animBg="1"/>
      <p:bldP spid="63501" grpId="0" animBg="1"/>
      <p:bldP spid="63502" grpId="0" animBg="1"/>
      <p:bldP spid="63503" grpId="0" animBg="1"/>
      <p:bldP spid="63504" grpId="0" animBg="1"/>
      <p:bldP spid="63505" grpId="0" animBg="1"/>
      <p:bldP spid="63506" grpId="0" animBg="1"/>
      <p:bldP spid="63507" grpId="0" animBg="1"/>
      <p:bldP spid="63508" grpId="0" animBg="1"/>
      <p:bldP spid="63509" grpId="0" animBg="1"/>
      <p:bldP spid="63510" grpId="0" animBg="1"/>
      <p:bldP spid="63511" grpId="0" animBg="1"/>
      <p:bldP spid="63512" grpId="0" animBg="1"/>
      <p:bldP spid="63513" grpId="0" animBg="1"/>
      <p:bldP spid="63514" grpId="0" animBg="1"/>
      <p:bldP spid="63515" grpId="0" animBg="1"/>
      <p:bldP spid="63516" grpId="0" animBg="1"/>
      <p:bldP spid="63517" grpId="0" animBg="1"/>
      <p:bldP spid="63518" grpId="0" animBg="1"/>
      <p:bldP spid="63519" grpId="0" animBg="1"/>
      <p:bldP spid="63520" grpId="0" animBg="1"/>
      <p:bldP spid="63521" grpId="0" animBg="1"/>
      <p:bldP spid="63522" grpId="0" animBg="1"/>
      <p:bldP spid="63523" grpId="0" animBg="1"/>
      <p:bldP spid="635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7D8F3BE5-CB42-C349-BD21-2A8E684C5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7200" b="1" dirty="0">
                <a:solidFill>
                  <a:srgbClr val="FF0000"/>
                </a:solidFill>
              </a:rPr>
              <a:t> </a:t>
            </a:r>
            <a:endParaRPr lang="en-US" altLang="x-none" sz="60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sec</a:t>
            </a:r>
            <a:r>
              <a:rPr lang="en-US" altLang="x-none" sz="96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C33FCC2-C50C-D54F-8CE2-C23653357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08FB7921-0267-9E40-8563-A0D4AE0384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altLang="x-none" sz="6000" b="1" dirty="0">
                <a:solidFill>
                  <a:srgbClr val="FF0000"/>
                </a:solidFill>
              </a:rPr>
              <a:t>Question 7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316296D7-BB7E-9742-9574-F6CC7E34B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22ACEAB5-CE16-A548-BC28-54793D6E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67056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400" b="1" dirty="0">
                <a:solidFill>
                  <a:schemeClr val="accent2"/>
                </a:solidFill>
              </a:rPr>
              <a:t>A hot, blue star on the main sequence is …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x-none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FF0000"/>
                </a:solidFill>
              </a:rPr>
              <a:t>A</a:t>
            </a:r>
            <a:r>
              <a:rPr lang="en-US" altLang="x-none" sz="2400" b="1" dirty="0">
                <a:solidFill>
                  <a:srgbClr val="FF0000"/>
                </a:solidFill>
              </a:rPr>
              <a:t>  heavy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B  </a:t>
            </a:r>
            <a:r>
              <a:rPr lang="en-US" altLang="x-none" sz="2400" b="1" dirty="0"/>
              <a:t>faint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C</a:t>
            </a:r>
            <a:r>
              <a:rPr lang="en-US" altLang="x-none" sz="2400" dirty="0"/>
              <a:t> </a:t>
            </a:r>
            <a:r>
              <a:rPr lang="en-US" altLang="x-none" sz="2400" b="1" dirty="0"/>
              <a:t> far away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D </a:t>
            </a:r>
            <a:r>
              <a:rPr lang="en-US" altLang="x-none" sz="2400" b="1" dirty="0"/>
              <a:t>burning helium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>
                <a:solidFill>
                  <a:srgbClr val="00CC00"/>
                </a:solidFill>
              </a:rPr>
              <a:t>E </a:t>
            </a:r>
            <a:r>
              <a:rPr lang="en-US" altLang="x-none" sz="2400" b="1" dirty="0"/>
              <a:t>has no fuel left to burn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0B5817E9-203D-D04D-AF3D-6B22214D2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AC76A98E-C78D-0D4D-B5AF-B2559549D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0188BE48-418F-8D44-93A4-EEB325940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54782ABC-9978-6544-B15E-E07D4C45E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5547" name="Text Box 11">
            <a:extLst>
              <a:ext uri="{FF2B5EF4-FFF2-40B4-BE49-F238E27FC236}">
                <a16:creationId xmlns:a16="http://schemas.microsoft.com/office/drawing/2014/main" id="{C307C9C8-6D63-2E4A-A9D6-A60448D77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4EEEA3FF-7DF1-5A40-8B34-95BF377F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65549" name="Text Box 13">
            <a:extLst>
              <a:ext uri="{FF2B5EF4-FFF2-40B4-BE49-F238E27FC236}">
                <a16:creationId xmlns:a16="http://schemas.microsoft.com/office/drawing/2014/main" id="{C8CAD0EE-63DC-D04F-B322-8533402B5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91C523BA-B07D-454E-B647-73544061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F9DEB2FF-919E-8642-8052-40914E594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382597C7-C049-7445-8957-EDFBE2F4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BBE8B27B-4122-3540-A64F-C41B7FAD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D0F28E08-1F48-B744-8FA8-59ADEA4F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65555" name="Text Box 19">
            <a:extLst>
              <a:ext uri="{FF2B5EF4-FFF2-40B4-BE49-F238E27FC236}">
                <a16:creationId xmlns:a16="http://schemas.microsoft.com/office/drawing/2014/main" id="{EDE01A2D-CD08-CF40-98FA-16B335578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65556" name="Text Box 20">
            <a:extLst>
              <a:ext uri="{FF2B5EF4-FFF2-40B4-BE49-F238E27FC236}">
                <a16:creationId xmlns:a16="http://schemas.microsoft.com/office/drawing/2014/main" id="{B891E577-70C9-1241-899A-AB3089328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5557" name="Text Box 21">
            <a:extLst>
              <a:ext uri="{FF2B5EF4-FFF2-40B4-BE49-F238E27FC236}">
                <a16:creationId xmlns:a16="http://schemas.microsoft.com/office/drawing/2014/main" id="{E854D91F-4844-5341-989E-ED8F4A87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558" name="Text Box 22">
            <a:extLst>
              <a:ext uri="{FF2B5EF4-FFF2-40B4-BE49-F238E27FC236}">
                <a16:creationId xmlns:a16="http://schemas.microsoft.com/office/drawing/2014/main" id="{6F035591-09C2-E84D-B06C-42C5239CF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65559" name="Text Box 23">
            <a:extLst>
              <a:ext uri="{FF2B5EF4-FFF2-40B4-BE49-F238E27FC236}">
                <a16:creationId xmlns:a16="http://schemas.microsoft.com/office/drawing/2014/main" id="{2CA65CD2-A3B1-2744-BC99-1E19EDB8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056EFE2-E00F-D64E-BA38-3D0B0DE56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65561" name="Text Box 25">
            <a:extLst>
              <a:ext uri="{FF2B5EF4-FFF2-40B4-BE49-F238E27FC236}">
                <a16:creationId xmlns:a16="http://schemas.microsoft.com/office/drawing/2014/main" id="{A0A591AE-B095-DD46-87A1-4214F7318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562" name="Text Box 26">
            <a:extLst>
              <a:ext uri="{FF2B5EF4-FFF2-40B4-BE49-F238E27FC236}">
                <a16:creationId xmlns:a16="http://schemas.microsoft.com/office/drawing/2014/main" id="{B1656E9E-94E0-9046-9CC5-4C410E33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65563" name="Text Box 27">
            <a:extLst>
              <a:ext uri="{FF2B5EF4-FFF2-40B4-BE49-F238E27FC236}">
                <a16:creationId xmlns:a16="http://schemas.microsoft.com/office/drawing/2014/main" id="{444B6D2B-14C3-914C-8619-35AD5447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65564" name="Text Box 28">
            <a:extLst>
              <a:ext uri="{FF2B5EF4-FFF2-40B4-BE49-F238E27FC236}">
                <a16:creationId xmlns:a16="http://schemas.microsoft.com/office/drawing/2014/main" id="{F158C551-06AF-9247-AAEC-A748EAFE4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65565" name="Text Box 29">
            <a:extLst>
              <a:ext uri="{FF2B5EF4-FFF2-40B4-BE49-F238E27FC236}">
                <a16:creationId xmlns:a16="http://schemas.microsoft.com/office/drawing/2014/main" id="{7826CB1E-B78E-CA47-90A3-4DC48B073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65566" name="Text Box 30">
            <a:extLst>
              <a:ext uri="{FF2B5EF4-FFF2-40B4-BE49-F238E27FC236}">
                <a16:creationId xmlns:a16="http://schemas.microsoft.com/office/drawing/2014/main" id="{F34FA4DC-B2B6-3B48-851E-26FFE748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65567" name="Text Box 31">
            <a:extLst>
              <a:ext uri="{FF2B5EF4-FFF2-40B4-BE49-F238E27FC236}">
                <a16:creationId xmlns:a16="http://schemas.microsoft.com/office/drawing/2014/main" id="{F2D04D10-452B-A445-BEC6-B624CDA6D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65568" name="Text Box 32">
            <a:extLst>
              <a:ext uri="{FF2B5EF4-FFF2-40B4-BE49-F238E27FC236}">
                <a16:creationId xmlns:a16="http://schemas.microsoft.com/office/drawing/2014/main" id="{3EFB3010-507E-D34F-A692-CE7688E8E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65569" name="Text Box 33">
            <a:extLst>
              <a:ext uri="{FF2B5EF4-FFF2-40B4-BE49-F238E27FC236}">
                <a16:creationId xmlns:a16="http://schemas.microsoft.com/office/drawing/2014/main" id="{E94F60E3-1A6F-CA45-8963-7B38B03F1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65570" name="Text Box 34">
            <a:extLst>
              <a:ext uri="{FF2B5EF4-FFF2-40B4-BE49-F238E27FC236}">
                <a16:creationId xmlns:a16="http://schemas.microsoft.com/office/drawing/2014/main" id="{CDF17841-C2EB-BC4C-BD7B-8AAE4D721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65571" name="Text Box 35">
            <a:extLst>
              <a:ext uri="{FF2B5EF4-FFF2-40B4-BE49-F238E27FC236}">
                <a16:creationId xmlns:a16="http://schemas.microsoft.com/office/drawing/2014/main" id="{5992B61A-E11C-D14E-A25E-A6ABFCB59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x-none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1" grpId="0" animBg="1"/>
      <p:bldP spid="65542" grpId="0"/>
      <p:bldP spid="65542" grpId="1"/>
      <p:bldP spid="65543" grpId="0" animBg="1"/>
      <p:bldP spid="65544" grpId="0" animBg="1"/>
      <p:bldP spid="65545" grpId="0" animBg="1"/>
      <p:bldP spid="65546" grpId="0" animBg="1"/>
      <p:bldP spid="65547" grpId="0" animBg="1"/>
      <p:bldP spid="65548" grpId="0" animBg="1"/>
      <p:bldP spid="65549" grpId="0" animBg="1"/>
      <p:bldP spid="65550" grpId="0" animBg="1"/>
      <p:bldP spid="65551" grpId="0" animBg="1"/>
      <p:bldP spid="65552" grpId="0" animBg="1"/>
      <p:bldP spid="65553" grpId="0" animBg="1"/>
      <p:bldP spid="65554" grpId="0" animBg="1"/>
      <p:bldP spid="65555" grpId="0" animBg="1"/>
      <p:bldP spid="65556" grpId="0" animBg="1"/>
      <p:bldP spid="65557" grpId="0" animBg="1"/>
      <p:bldP spid="65558" grpId="0" animBg="1"/>
      <p:bldP spid="65559" grpId="0" animBg="1"/>
      <p:bldP spid="65560" grpId="0" animBg="1"/>
      <p:bldP spid="65561" grpId="0" animBg="1"/>
      <p:bldP spid="65562" grpId="0" animBg="1"/>
      <p:bldP spid="65563" grpId="0" animBg="1"/>
      <p:bldP spid="65564" grpId="0" animBg="1"/>
      <p:bldP spid="65565" grpId="0" animBg="1"/>
      <p:bldP spid="65566" grpId="0" animBg="1"/>
      <p:bldP spid="65567" grpId="0" animBg="1"/>
      <p:bldP spid="65568" grpId="0" animBg="1"/>
      <p:bldP spid="65569" grpId="0" animBg="1"/>
      <p:bldP spid="65570" grpId="0" animBg="1"/>
      <p:bldP spid="65571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1083</TotalTime>
  <Words>716</Words>
  <Application>Microsoft Macintosh PowerPoint</Application>
  <PresentationFormat>On-screen Show (4:3)</PresentationFormat>
  <Paragraphs>237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Symbol</vt:lpstr>
      <vt:lpstr>Times</vt:lpstr>
      <vt:lpstr>Blank Presentation</vt:lpstr>
      <vt:lpstr>Setup:</vt:lpstr>
      <vt:lpstr>PowerPoint Presentation</vt:lpstr>
      <vt:lpstr>Questions coming …</vt:lpstr>
      <vt:lpstr>Question 4 </vt:lpstr>
      <vt:lpstr>Question 5 </vt:lpstr>
      <vt:lpstr>Stellar masses</vt:lpstr>
      <vt:lpstr>Questions coming …</vt:lpstr>
      <vt:lpstr>Question 6</vt:lpstr>
      <vt:lpstr>Question 7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222</cp:revision>
  <dcterms:created xsi:type="dcterms:W3CDTF">2003-01-08T03:11:45Z</dcterms:created>
  <dcterms:modified xsi:type="dcterms:W3CDTF">2026-04-02T20:02:13Z</dcterms:modified>
</cp:coreProperties>
</file>