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1" r:id="rId2"/>
    <p:sldId id="299" r:id="rId3"/>
    <p:sldId id="300" r:id="rId4"/>
    <p:sldId id="305" r:id="rId5"/>
    <p:sldId id="306" r:id="rId6"/>
    <p:sldId id="314" r:id="rId7"/>
    <p:sldId id="313" r:id="rId8"/>
    <p:sldId id="285" r:id="rId9"/>
    <p:sldId id="315" r:id="rId10"/>
    <p:sldId id="316" r:id="rId11"/>
    <p:sldId id="317" r:id="rId12"/>
    <p:sldId id="31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7" autoAdjust="0"/>
    <p:restoredTop sz="90929"/>
  </p:normalViewPr>
  <p:slideViewPr>
    <p:cSldViewPr snapToObjects="1">
      <p:cViewPr varScale="1">
        <p:scale>
          <a:sx n="201" d="100"/>
          <a:sy n="201" d="100"/>
        </p:scale>
        <p:origin x="192" y="504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CDB9C6-E2A7-D545-A2CE-14277B5042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609E1-B506-064E-BF90-75AAAE599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B302E8-96A9-D94E-BDD2-0BC58369594F}" type="datetimeFigureOut">
              <a:rPr lang="en-US"/>
              <a:pPr>
                <a:defRPr/>
              </a:pPr>
              <a:t>4/11/26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537C2-3D89-6F4E-A77B-EDB56B1FAB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F1497-A2EB-4E44-84C0-A580D6071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C37-7588-D942-AF88-A3B20BA44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513051-8C9B-6D4A-854D-3C6EF04119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7279C7-9AA2-554B-B0CD-B63B849EFA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41FC810-8C2A-6542-BBA8-71EF0CCF57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166685E-3000-A249-9922-CFA3CDF836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C207E90-6306-BD45-A9CE-DCF68D88AA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3C36114-CFD7-4145-878B-BA4858A6A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C3766A-BAF8-774A-9B2D-B19E41175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588CBC-0604-E145-BFD1-CCA37F990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A05619E-4D3F-1842-9B89-538981873C4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115D3059-4606-974C-A6DB-554ED628C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8792314-6BC1-7B4F-852A-79ED6A075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B7A7DB-C042-3543-9FEE-DC64FA171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D1FB6BA4-B7F3-EC4B-925E-951FD1DAB00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9AA277F1-80BA-3742-97D9-79EDCC0794C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902BFFF-86CE-E34B-8961-41ACC7005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68A059-EC41-D442-B195-B1EFB80B7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DAE4636-775A-384E-826B-89B5C96021EC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627263EB-3672-0B44-AE5F-2A2A2856E3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C021968-40A7-3D42-874D-76FF5D5A0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1FE212-DF92-C642-A722-9D8E62D07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2FC55B2D-33ED-E040-926C-9954E0F08EE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C89D45D2-D374-ED4A-B715-19472296A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54E6317-ABF8-324A-8E97-0C223E3DA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AB7C2D-A70C-1A4F-A79B-9E8AF6699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04B26C66-B824-3D48-9563-06ACABCC4EE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C698A25D-0BFA-194D-952A-5DD4B1C01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B479DB8-E21D-8B49-8D3C-E3D34A6F0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2487A8-5476-CB4A-A499-1EF445A2D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69180DC-2CD1-C946-94EB-BCF32FB05DED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95982B3-CD60-704A-B885-E65E4D6242E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8A495E6-EFAC-B949-BA3B-ED1033B94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F489F5-9724-9843-A537-1063ECC683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F3548D8-D19F-E549-8244-72334F3E3F8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F5606DF-9C63-D94C-B099-850FE9EDF2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6F0F60-5FDD-1D42-BFAA-D90C37FEF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25580F-AD73-EE4E-8B04-10CBC533F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A8252C3-C196-4B47-B89F-381D8AFFD76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13E8BF9F-F68C-8F4D-81D0-BF7180CC459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79F9FE8-95EA-2844-B77C-564CE8F30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3D9644-07CC-6B47-9FF4-6FD479640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540C669-9826-5540-B2B9-92DB4B34CEE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299FE358-50C0-D949-BECD-C6FD737259F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8CEA2AD-1983-C94E-9F04-C04BD0144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864C94-F8E2-4E4C-AD6C-02A3E042C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2EC63D2-E04D-D244-898A-7972F1AB105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541DD8F3-6CC5-144D-8AB9-A4B75AEE6D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B37AA73-C91C-FD49-80F6-FABF2F304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B8BC49-15EB-0540-A601-8C77EF57A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13CF838-4B58-4C46-B3C3-06450BFEA85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F8A14C8-072D-9C40-9E85-019DD6A9F8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13BB946-2C89-6545-8900-69F3F7570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3B24A-94FB-7048-A158-05BBE2127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E4567-3894-1D4F-88C1-66EB809BA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92135-179B-A745-BC24-10FC285E8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308CE-9878-FF47-ABEF-2F11A3ECF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9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6BBB0C-6A50-AF43-8921-890C635E0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A0015D-8419-774E-9AE2-EB58793FA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85E008-360D-4940-ABC4-B981D10BD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292FC-BADC-2E48-B267-4ADF2F558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8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ABB637-927A-6F40-9EC6-8DF43135B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310B4-45D1-5F4C-A163-F8718C721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514FA-9B9A-3F46-A2D5-FC30A8335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58AF0-F9D0-814F-9015-351A0FCC2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4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79D975-316E-844A-9A78-69AC675DF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DC644-DEEC-7A48-828E-CD40F7CCC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1218A-46F9-3E4B-939C-3E0AAAFA1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04E6F-2501-C04B-8561-B3D651786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8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91EBF-5E72-AF43-9140-234F3E18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6F07B6-9640-AC49-9C70-2082BEC20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85ECE-83F2-FD4E-BEBA-13D27F104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CF3CA-6562-104E-AB37-083D99F27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8F1DD-82A1-A44C-9D87-F7F03DF43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961C3-C430-D841-BB59-10177FE75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01FBD-40F7-9C4C-B8F5-5CBB3FFED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F5D55-11B1-1B46-86DD-5BADB2EAF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3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C94465-A66D-E54F-8125-07D1AC289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B821ED-BE2F-B647-96E6-FCCE9C38E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E80238-CC28-5141-B390-81C676158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0E70C-02FD-334B-86F3-EE7EA667C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16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D23FCC-88B5-D340-AFCA-5306A1F2E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AF2074-D11F-0746-B3AE-1FC37F607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CA7387-50C4-6248-ACCE-C5B17C4D0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F17C4-A150-A948-BE11-28C66E2EE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9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42AE-123F-BA40-8426-E804DA08A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49E3F9-6828-844B-884F-BBF7841E9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DE80AA-C4BC-C149-9455-6EF6BC377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25087-7F41-944A-A3CF-87E950150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94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F6627-7C6E-E04A-83E7-4A2DAC029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79CD-CFE2-A74C-A7BC-E5EED110D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EA9D5-BE8D-9749-B7F5-0D6195A12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D1349-B48D-CB4C-9777-F4B73363E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0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A0FE1-3BE8-C84F-9D7C-509321A80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7E49D-753C-F24B-B3E6-9312C3FAB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B1121-C249-6840-9D79-551712EBB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13F82-5D5F-A944-9F74-013F2618D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24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89C6AB-BAB7-FD43-B148-E4140DA8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505460-62A6-9D4F-B6F6-BA418899A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949AAE-55A0-BC45-8FA7-0BF543A6E3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8B6F23-C70D-D341-BB84-66E823A842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6DFB37-A3FE-524D-AAAA-4B89B81450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9815A5-D71D-464A-9F60-4C98DF01C2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C72CB3D-D26E-7746-A9FF-AE8C1164C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HRD1</a:t>
            </a:r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04E87CF6-83A3-2548-AC4D-C3F67A58A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4864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3F024C83-F108-4940-81AF-DEED461A0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10200"/>
            <a:ext cx="10668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E9A68041-5232-3142-B612-7C1EC3983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916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3600" b="1">
                <a:solidFill>
                  <a:srgbClr val="00CC00"/>
                </a:solidFill>
              </a:rPr>
              <a:t>Put all measured data of a star together</a:t>
            </a:r>
            <a:endParaRPr lang="en-US" altLang="x-none">
              <a:solidFill>
                <a:srgbClr val="FFFF00"/>
              </a:solidFill>
            </a:endParaRP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549E1B11-7CA6-5C42-8838-D547DB4BF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2774950"/>
            <a:ext cx="2752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Calculate</a:t>
            </a:r>
            <a:endParaRPr lang="en-US" altLang="x-none" sz="2000" b="1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absolute brightness (M)</a:t>
            </a:r>
            <a:endParaRPr lang="en-US" altLang="x-none" sz="1600">
              <a:solidFill>
                <a:srgbClr val="FF0000"/>
              </a:solidFill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1BFA6C4E-6495-454E-8360-9BF91BC0C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2393950"/>
            <a:ext cx="53451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For the closeby stars we can measure: 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• Brightness (m)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• Parallax      →  Calculate distance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• Color          → Calculate </a:t>
            </a:r>
            <a:r>
              <a:rPr lang="en-US" altLang="x-none">
                <a:solidFill>
                  <a:srgbClr val="FF3300"/>
                </a:solidFill>
              </a:rPr>
              <a:t>temperature (T)</a:t>
            </a:r>
          </a:p>
        </p:txBody>
      </p:sp>
      <p:sp>
        <p:nvSpPr>
          <p:cNvPr id="36873" name="AutoShape 9">
            <a:extLst>
              <a:ext uri="{FF2B5EF4-FFF2-40B4-BE49-F238E27FC236}">
                <a16:creationId xmlns:a16="http://schemas.microsoft.com/office/drawing/2014/main" id="{49519D72-C158-4D4C-8834-9A1C4CE65A8F}"/>
              </a:ext>
            </a:extLst>
          </p:cNvPr>
          <p:cNvSpPr>
            <a:spLocks/>
          </p:cNvSpPr>
          <p:nvPr/>
        </p:nvSpPr>
        <p:spPr bwMode="auto">
          <a:xfrm>
            <a:off x="5143500" y="2943225"/>
            <a:ext cx="144463" cy="533400"/>
          </a:xfrm>
          <a:prstGeom prst="rightBrace">
            <a:avLst>
              <a:gd name="adj1" fmla="val 30769"/>
              <a:gd name="adj2" fmla="val 50000"/>
            </a:avLst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x-none" altLang="x-none" b="1"/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FEA6FCDD-81CC-584A-84F6-4C0BDB21D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492250"/>
            <a:ext cx="356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800" b="1">
                <a:solidFill>
                  <a:srgbClr val="00CC00"/>
                </a:solidFill>
              </a:rPr>
              <a:t>Look for relationships</a:t>
            </a:r>
            <a:endParaRPr lang="en-US" altLang="x-none">
              <a:solidFill>
                <a:srgbClr val="FFFF00"/>
              </a:solidFill>
            </a:endParaRP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A7C45B2D-930E-C743-96E7-99EB6B5DE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84725"/>
            <a:ext cx="370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and make a graph of M vs. T</a:t>
            </a:r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B79FF34-AC64-C24F-B33C-2B726D8BF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EBF6BA70-3275-3243-8821-4578EA1B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80F8EE38-A964-9E49-90A8-FBC0E7C07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E2459C0F-0936-E847-97FA-825F78426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10</a:t>
            </a: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C29C9555-0BAA-444F-A1B5-4468C166A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E6466491-B362-C448-9C6D-66CAED795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3600"/>
            <a:ext cx="5943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is a star cluster made of?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Galaxies.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It is a cloud of gas.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  </a:t>
            </a:r>
            <a:r>
              <a:rPr lang="en-US" altLang="x-none" sz="2400" b="1" dirty="0">
                <a:solidFill>
                  <a:srgbClr val="FF0000"/>
                </a:solidFill>
              </a:rPr>
              <a:t>Many stars.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b="1" dirty="0">
                <a:solidFill>
                  <a:srgbClr val="00CC00"/>
                </a:solidFill>
              </a:rPr>
              <a:t>  </a:t>
            </a:r>
            <a:r>
              <a:rPr lang="en-US" altLang="x-none" sz="2400" b="1" dirty="0"/>
              <a:t>Interstellar dust. </a:t>
            </a:r>
          </a:p>
        </p:txBody>
      </p:sp>
      <p:sp>
        <p:nvSpPr>
          <p:cNvPr id="88071" name="Text Box 7">
            <a:extLst>
              <a:ext uri="{FF2B5EF4-FFF2-40B4-BE49-F238E27FC236}">
                <a16:creationId xmlns:a16="http://schemas.microsoft.com/office/drawing/2014/main" id="{4BFFF5A5-418F-7D48-88A5-89CF7E89D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id="{E3E7508A-256A-C340-ADF2-031625FE8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88073" name="Text Box 9">
            <a:extLst>
              <a:ext uri="{FF2B5EF4-FFF2-40B4-BE49-F238E27FC236}">
                <a16:creationId xmlns:a16="http://schemas.microsoft.com/office/drawing/2014/main" id="{60023393-4614-9C45-887A-892E6DF2D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88074" name="Text Box 10">
            <a:extLst>
              <a:ext uri="{FF2B5EF4-FFF2-40B4-BE49-F238E27FC236}">
                <a16:creationId xmlns:a16="http://schemas.microsoft.com/office/drawing/2014/main" id="{ACF432DB-AF2E-714F-A3EC-2B5A53C9E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0B03FE5A-F746-894C-95EC-ACD44772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8076" name="Text Box 12">
            <a:extLst>
              <a:ext uri="{FF2B5EF4-FFF2-40B4-BE49-F238E27FC236}">
                <a16:creationId xmlns:a16="http://schemas.microsoft.com/office/drawing/2014/main" id="{2AC1D963-1969-3A48-8CA1-CDB615A6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88077" name="Text Box 13">
            <a:extLst>
              <a:ext uri="{FF2B5EF4-FFF2-40B4-BE49-F238E27FC236}">
                <a16:creationId xmlns:a16="http://schemas.microsoft.com/office/drawing/2014/main" id="{D5C12A5A-6634-D246-AF90-DA6F971BC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id="{6AF2D57B-726A-314D-ACFA-7472F9EAE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8079" name="Text Box 15">
            <a:extLst>
              <a:ext uri="{FF2B5EF4-FFF2-40B4-BE49-F238E27FC236}">
                <a16:creationId xmlns:a16="http://schemas.microsoft.com/office/drawing/2014/main" id="{CB2C4567-F2DC-4343-B880-AEA683397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8080" name="Text Box 16">
            <a:extLst>
              <a:ext uri="{FF2B5EF4-FFF2-40B4-BE49-F238E27FC236}">
                <a16:creationId xmlns:a16="http://schemas.microsoft.com/office/drawing/2014/main" id="{56B59890-CAED-F646-AB3F-A9A0BBC2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47F42101-1DAC-C345-A9C3-88951EB1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8082" name="Text Box 18">
            <a:extLst>
              <a:ext uri="{FF2B5EF4-FFF2-40B4-BE49-F238E27FC236}">
                <a16:creationId xmlns:a16="http://schemas.microsoft.com/office/drawing/2014/main" id="{B494C3C2-7553-0241-ADD2-864E826E6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8083" name="Text Box 19">
            <a:extLst>
              <a:ext uri="{FF2B5EF4-FFF2-40B4-BE49-F238E27FC236}">
                <a16:creationId xmlns:a16="http://schemas.microsoft.com/office/drawing/2014/main" id="{504BA06D-6241-1C4D-90FE-090A4BFB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8084" name="Text Box 20">
            <a:extLst>
              <a:ext uri="{FF2B5EF4-FFF2-40B4-BE49-F238E27FC236}">
                <a16:creationId xmlns:a16="http://schemas.microsoft.com/office/drawing/2014/main" id="{4BADA2F9-997D-0846-8CB5-5009D664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8085" name="Text Box 21">
            <a:extLst>
              <a:ext uri="{FF2B5EF4-FFF2-40B4-BE49-F238E27FC236}">
                <a16:creationId xmlns:a16="http://schemas.microsoft.com/office/drawing/2014/main" id="{EEA0D8E8-01F7-3940-9BA5-C86562849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DAEF5A71-9721-824A-8741-BFC45A42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88087" name="Text Box 23">
            <a:extLst>
              <a:ext uri="{FF2B5EF4-FFF2-40B4-BE49-F238E27FC236}">
                <a16:creationId xmlns:a16="http://schemas.microsoft.com/office/drawing/2014/main" id="{338E8552-43E3-0049-8134-921F7CB12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8088" name="Text Box 24">
            <a:extLst>
              <a:ext uri="{FF2B5EF4-FFF2-40B4-BE49-F238E27FC236}">
                <a16:creationId xmlns:a16="http://schemas.microsoft.com/office/drawing/2014/main" id="{85459FB8-FC31-4246-A269-7477F6B64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8089" name="Text Box 25">
            <a:extLst>
              <a:ext uri="{FF2B5EF4-FFF2-40B4-BE49-F238E27FC236}">
                <a16:creationId xmlns:a16="http://schemas.microsoft.com/office/drawing/2014/main" id="{B036C6DB-3EA9-9A48-9F24-3FBA63F26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8090" name="Text Box 26">
            <a:extLst>
              <a:ext uri="{FF2B5EF4-FFF2-40B4-BE49-F238E27FC236}">
                <a16:creationId xmlns:a16="http://schemas.microsoft.com/office/drawing/2014/main" id="{32095C19-083C-BF49-909D-B3024602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88091" name="Text Box 27">
            <a:extLst>
              <a:ext uri="{FF2B5EF4-FFF2-40B4-BE49-F238E27FC236}">
                <a16:creationId xmlns:a16="http://schemas.microsoft.com/office/drawing/2014/main" id="{1ED6B449-2969-C741-9B78-B722E7F0D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88092" name="Text Box 28">
            <a:extLst>
              <a:ext uri="{FF2B5EF4-FFF2-40B4-BE49-F238E27FC236}">
                <a16:creationId xmlns:a16="http://schemas.microsoft.com/office/drawing/2014/main" id="{5FF00907-F085-494D-9F8B-1CDE3DCB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88093" name="Text Box 29">
            <a:extLst>
              <a:ext uri="{FF2B5EF4-FFF2-40B4-BE49-F238E27FC236}">
                <a16:creationId xmlns:a16="http://schemas.microsoft.com/office/drawing/2014/main" id="{FAA635FB-4527-DC46-84F8-0665E2485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88094" name="Text Box 30">
            <a:extLst>
              <a:ext uri="{FF2B5EF4-FFF2-40B4-BE49-F238E27FC236}">
                <a16:creationId xmlns:a16="http://schemas.microsoft.com/office/drawing/2014/main" id="{C5C8CE4A-6DCB-E44A-9AF1-A4838DA5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88095" name="Text Box 31">
            <a:extLst>
              <a:ext uri="{FF2B5EF4-FFF2-40B4-BE49-F238E27FC236}">
                <a16:creationId xmlns:a16="http://schemas.microsoft.com/office/drawing/2014/main" id="{4CA6A852-B9B2-BC41-8510-FE6DFFE9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88096" name="Text Box 32">
            <a:extLst>
              <a:ext uri="{FF2B5EF4-FFF2-40B4-BE49-F238E27FC236}">
                <a16:creationId xmlns:a16="http://schemas.microsoft.com/office/drawing/2014/main" id="{2B581B2C-4B2D-2046-A084-30F0C55CC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88097" name="Text Box 33">
            <a:extLst>
              <a:ext uri="{FF2B5EF4-FFF2-40B4-BE49-F238E27FC236}">
                <a16:creationId xmlns:a16="http://schemas.microsoft.com/office/drawing/2014/main" id="{2AD31FC7-0E3A-0746-8923-FF621CA2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88098" name="Text Box 34">
            <a:extLst>
              <a:ext uri="{FF2B5EF4-FFF2-40B4-BE49-F238E27FC236}">
                <a16:creationId xmlns:a16="http://schemas.microsoft.com/office/drawing/2014/main" id="{78ABD44C-8561-2745-B9A9-8061E8B9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88099" name="Text Box 35">
            <a:extLst>
              <a:ext uri="{FF2B5EF4-FFF2-40B4-BE49-F238E27FC236}">
                <a16:creationId xmlns:a16="http://schemas.microsoft.com/office/drawing/2014/main" id="{4A1BBEFD-99A0-3440-8BC8-4515F497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88100" name="Text Box 36">
            <a:extLst>
              <a:ext uri="{FF2B5EF4-FFF2-40B4-BE49-F238E27FC236}">
                <a16:creationId xmlns:a16="http://schemas.microsoft.com/office/drawing/2014/main" id="{34EE9A5E-9677-2D4E-A43E-DE97196C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9" grpId="0" animBg="1"/>
      <p:bldP spid="88070" grpId="0"/>
      <p:bldP spid="88070" grpId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 animBg="1"/>
      <p:bldP spid="88078" grpId="0" animBg="1"/>
      <p:bldP spid="88079" grpId="0" animBg="1"/>
      <p:bldP spid="88080" grpId="0" animBg="1"/>
      <p:bldP spid="88081" grpId="0" animBg="1"/>
      <p:bldP spid="88082" grpId="0" animBg="1"/>
      <p:bldP spid="88083" grpId="0" animBg="1"/>
      <p:bldP spid="88084" grpId="0" animBg="1"/>
      <p:bldP spid="88085" grpId="0" animBg="1"/>
      <p:bldP spid="88086" grpId="0" animBg="1"/>
      <p:bldP spid="88087" grpId="0" animBg="1"/>
      <p:bldP spid="88088" grpId="0" animBg="1"/>
      <p:bldP spid="88089" grpId="0" animBg="1"/>
      <p:bldP spid="88090" grpId="0" animBg="1"/>
      <p:bldP spid="88091" grpId="0" animBg="1"/>
      <p:bldP spid="88092" grpId="0" animBg="1"/>
      <p:bldP spid="88093" grpId="0" animBg="1"/>
      <p:bldP spid="88094" grpId="0" animBg="1"/>
      <p:bldP spid="88095" grpId="0" animBg="1"/>
      <p:bldP spid="88096" grpId="0" animBg="1"/>
      <p:bldP spid="88097" grpId="0" animBg="1"/>
      <p:bldP spid="88098" grpId="0" animBg="1"/>
      <p:bldP spid="88099" grpId="0" animBg="1"/>
      <p:bldP spid="88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F226CDF0-3AC6-D643-9025-2DCB61DC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AE823A03-30B4-1349-8225-9D67DEC4B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1E12AE71-54C5-F241-B4A0-E56A3FFF9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11 </a:t>
            </a: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42653CAB-E5DE-6D40-9A76-92976CA4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FACE1AC1-7473-564C-AE36-272DA247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6934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9525" indent="-9525"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Which one contains more stars, an open cluster</a:t>
            </a:r>
            <a:br>
              <a:rPr lang="en-US" altLang="x-none" sz="2400" b="1" dirty="0">
                <a:solidFill>
                  <a:schemeClr val="accent2"/>
                </a:solidFill>
              </a:rPr>
            </a:br>
            <a:r>
              <a:rPr lang="en-US" altLang="x-none" sz="2400" b="1" dirty="0">
                <a:solidFill>
                  <a:schemeClr val="accent2"/>
                </a:solidFill>
              </a:rPr>
              <a:t>or a globular cluster?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An open cluster.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B </a:t>
            </a:r>
            <a:r>
              <a:rPr lang="en-US" altLang="x-none" sz="2400" b="1" dirty="0">
                <a:solidFill>
                  <a:srgbClr val="FF0000"/>
                </a:solidFill>
              </a:rPr>
              <a:t>A globular cluster.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The same.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Neither, because both are gas clouds.</a:t>
            </a:r>
          </a:p>
        </p:txBody>
      </p:sp>
      <p:sp>
        <p:nvSpPr>
          <p:cNvPr id="92167" name="Text Box 7">
            <a:extLst>
              <a:ext uri="{FF2B5EF4-FFF2-40B4-BE49-F238E27FC236}">
                <a16:creationId xmlns:a16="http://schemas.microsoft.com/office/drawing/2014/main" id="{28FFF729-C3BE-7543-98D6-B165FA32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2168" name="Text Box 8">
            <a:extLst>
              <a:ext uri="{FF2B5EF4-FFF2-40B4-BE49-F238E27FC236}">
                <a16:creationId xmlns:a16="http://schemas.microsoft.com/office/drawing/2014/main" id="{5FA0C11F-8D8D-CA40-A751-B1CC358B3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2169" name="Text Box 9">
            <a:extLst>
              <a:ext uri="{FF2B5EF4-FFF2-40B4-BE49-F238E27FC236}">
                <a16:creationId xmlns:a16="http://schemas.microsoft.com/office/drawing/2014/main" id="{990F7075-7B10-FC46-AA44-694BCFC69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2170" name="Text Box 10">
            <a:extLst>
              <a:ext uri="{FF2B5EF4-FFF2-40B4-BE49-F238E27FC236}">
                <a16:creationId xmlns:a16="http://schemas.microsoft.com/office/drawing/2014/main" id="{F8FFFAA9-C989-9C42-B266-1C1F5C9E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2171" name="Text Box 11">
            <a:extLst>
              <a:ext uri="{FF2B5EF4-FFF2-40B4-BE49-F238E27FC236}">
                <a16:creationId xmlns:a16="http://schemas.microsoft.com/office/drawing/2014/main" id="{67895771-9491-214B-8C4E-6AA77E43C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2172" name="Text Box 12">
            <a:extLst>
              <a:ext uri="{FF2B5EF4-FFF2-40B4-BE49-F238E27FC236}">
                <a16:creationId xmlns:a16="http://schemas.microsoft.com/office/drawing/2014/main" id="{5204C16D-ADF0-1A4E-AFB1-06BC045B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2173" name="Text Box 13">
            <a:extLst>
              <a:ext uri="{FF2B5EF4-FFF2-40B4-BE49-F238E27FC236}">
                <a16:creationId xmlns:a16="http://schemas.microsoft.com/office/drawing/2014/main" id="{61EF0437-3AC5-0644-B3EB-1FBD2AA6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2174" name="Text Box 14">
            <a:extLst>
              <a:ext uri="{FF2B5EF4-FFF2-40B4-BE49-F238E27FC236}">
                <a16:creationId xmlns:a16="http://schemas.microsoft.com/office/drawing/2014/main" id="{2D651D70-1FE7-F54B-8C7C-8D2A5F75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2175" name="Text Box 15">
            <a:extLst>
              <a:ext uri="{FF2B5EF4-FFF2-40B4-BE49-F238E27FC236}">
                <a16:creationId xmlns:a16="http://schemas.microsoft.com/office/drawing/2014/main" id="{C772BA34-A905-3548-AF91-5B114E523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2176" name="Text Box 16">
            <a:extLst>
              <a:ext uri="{FF2B5EF4-FFF2-40B4-BE49-F238E27FC236}">
                <a16:creationId xmlns:a16="http://schemas.microsoft.com/office/drawing/2014/main" id="{D49586C6-2264-3146-BBBB-758C50BE2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2177" name="Text Box 17">
            <a:extLst>
              <a:ext uri="{FF2B5EF4-FFF2-40B4-BE49-F238E27FC236}">
                <a16:creationId xmlns:a16="http://schemas.microsoft.com/office/drawing/2014/main" id="{345802BA-7061-FC4C-9482-B4D9C624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2178" name="Text Box 18">
            <a:extLst>
              <a:ext uri="{FF2B5EF4-FFF2-40B4-BE49-F238E27FC236}">
                <a16:creationId xmlns:a16="http://schemas.microsoft.com/office/drawing/2014/main" id="{FFAF8A3F-3BE4-2C44-B61A-3BDEE00B9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2179" name="Text Box 19">
            <a:extLst>
              <a:ext uri="{FF2B5EF4-FFF2-40B4-BE49-F238E27FC236}">
                <a16:creationId xmlns:a16="http://schemas.microsoft.com/office/drawing/2014/main" id="{A0BCA8FC-9075-A546-BE7D-D19D420A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2180" name="Text Box 20">
            <a:extLst>
              <a:ext uri="{FF2B5EF4-FFF2-40B4-BE49-F238E27FC236}">
                <a16:creationId xmlns:a16="http://schemas.microsoft.com/office/drawing/2014/main" id="{9397B383-A840-DF49-B843-39EC3E6A5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181" name="Text Box 21">
            <a:extLst>
              <a:ext uri="{FF2B5EF4-FFF2-40B4-BE49-F238E27FC236}">
                <a16:creationId xmlns:a16="http://schemas.microsoft.com/office/drawing/2014/main" id="{B9A76ABB-BDFA-D146-ADE3-5225779D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2182" name="Text Box 22">
            <a:extLst>
              <a:ext uri="{FF2B5EF4-FFF2-40B4-BE49-F238E27FC236}">
                <a16:creationId xmlns:a16="http://schemas.microsoft.com/office/drawing/2014/main" id="{511D0067-0543-6143-B53B-25E26EEC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2183" name="Text Box 23">
            <a:extLst>
              <a:ext uri="{FF2B5EF4-FFF2-40B4-BE49-F238E27FC236}">
                <a16:creationId xmlns:a16="http://schemas.microsoft.com/office/drawing/2014/main" id="{9CDDE206-0865-A248-AAA3-9A3639FB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2184" name="Text Box 24">
            <a:extLst>
              <a:ext uri="{FF2B5EF4-FFF2-40B4-BE49-F238E27FC236}">
                <a16:creationId xmlns:a16="http://schemas.microsoft.com/office/drawing/2014/main" id="{47CCC174-3505-E64A-A994-4D4C22CB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185" name="Text Box 25">
            <a:extLst>
              <a:ext uri="{FF2B5EF4-FFF2-40B4-BE49-F238E27FC236}">
                <a16:creationId xmlns:a16="http://schemas.microsoft.com/office/drawing/2014/main" id="{2270DF50-E3F2-4248-9A4E-C4F8BA952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2186" name="Text Box 26">
            <a:extLst>
              <a:ext uri="{FF2B5EF4-FFF2-40B4-BE49-F238E27FC236}">
                <a16:creationId xmlns:a16="http://schemas.microsoft.com/office/drawing/2014/main" id="{AA836272-3C89-6A42-A2F7-DAC6A4DC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id="{5E556120-E827-7844-AFDB-758D29DC1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2188" name="Text Box 28">
            <a:extLst>
              <a:ext uri="{FF2B5EF4-FFF2-40B4-BE49-F238E27FC236}">
                <a16:creationId xmlns:a16="http://schemas.microsoft.com/office/drawing/2014/main" id="{49874457-4FE8-D148-A45D-D234F0A3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2189" name="Text Box 29">
            <a:extLst>
              <a:ext uri="{FF2B5EF4-FFF2-40B4-BE49-F238E27FC236}">
                <a16:creationId xmlns:a16="http://schemas.microsoft.com/office/drawing/2014/main" id="{06173694-4459-4548-A261-7AB76F7A7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2190" name="Text Box 30">
            <a:extLst>
              <a:ext uri="{FF2B5EF4-FFF2-40B4-BE49-F238E27FC236}">
                <a16:creationId xmlns:a16="http://schemas.microsoft.com/office/drawing/2014/main" id="{EDB709C1-A2EB-4842-8D46-CABE516F3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2191" name="Text Box 31">
            <a:extLst>
              <a:ext uri="{FF2B5EF4-FFF2-40B4-BE49-F238E27FC236}">
                <a16:creationId xmlns:a16="http://schemas.microsoft.com/office/drawing/2014/main" id="{DDF5A722-9812-E14E-966C-EE625B27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2192" name="Text Box 32">
            <a:extLst>
              <a:ext uri="{FF2B5EF4-FFF2-40B4-BE49-F238E27FC236}">
                <a16:creationId xmlns:a16="http://schemas.microsoft.com/office/drawing/2014/main" id="{C8E0AFC6-7B6E-DD4E-9113-EDEA5268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2193" name="Text Box 33">
            <a:extLst>
              <a:ext uri="{FF2B5EF4-FFF2-40B4-BE49-F238E27FC236}">
                <a16:creationId xmlns:a16="http://schemas.microsoft.com/office/drawing/2014/main" id="{34516A53-51D2-334F-960F-5C6A15FCB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2194" name="Text Box 34">
            <a:extLst>
              <a:ext uri="{FF2B5EF4-FFF2-40B4-BE49-F238E27FC236}">
                <a16:creationId xmlns:a16="http://schemas.microsoft.com/office/drawing/2014/main" id="{CB93241E-43F5-DF46-9A5A-F35C2521C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2195" name="Text Box 35">
            <a:extLst>
              <a:ext uri="{FF2B5EF4-FFF2-40B4-BE49-F238E27FC236}">
                <a16:creationId xmlns:a16="http://schemas.microsoft.com/office/drawing/2014/main" id="{1DCE8F42-52A7-DC4B-920B-762D81FC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92165" grpId="0" animBg="1"/>
      <p:bldP spid="92166" grpId="0"/>
      <p:bldP spid="92166" grpId="1"/>
      <p:bldP spid="92167" grpId="0" animBg="1"/>
      <p:bldP spid="92168" grpId="0" animBg="1"/>
      <p:bldP spid="92169" grpId="0" animBg="1"/>
      <p:bldP spid="92170" grpId="0" animBg="1"/>
      <p:bldP spid="92171" grpId="0" animBg="1"/>
      <p:bldP spid="92172" grpId="0" animBg="1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 animBg="1"/>
      <p:bldP spid="92181" grpId="0" animBg="1"/>
      <p:bldP spid="92182" grpId="0" animBg="1"/>
      <p:bldP spid="92183" grpId="0" animBg="1"/>
      <p:bldP spid="92184" grpId="0" animBg="1"/>
      <p:bldP spid="92185" grpId="0" animBg="1"/>
      <p:bldP spid="92186" grpId="0" animBg="1"/>
      <p:bldP spid="92187" grpId="0" animBg="1"/>
      <p:bldP spid="92188" grpId="0" animBg="1"/>
      <p:bldP spid="92189" grpId="0" animBg="1"/>
      <p:bldP spid="92190" grpId="0" animBg="1"/>
      <p:bldP spid="92191" grpId="0" animBg="1"/>
      <p:bldP spid="92192" grpId="0" animBg="1"/>
      <p:bldP spid="92193" grpId="0" animBg="1"/>
      <p:bldP spid="92194" grpId="0" animBg="1"/>
      <p:bldP spid="921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A20011A-E7FE-7F4C-8A1F-21ED37F0E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HRD2</a:t>
            </a:r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B7077903-B329-4948-9578-BCFA95AD5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4864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6" name="Line 4">
            <a:extLst>
              <a:ext uri="{FF2B5EF4-FFF2-40B4-BE49-F238E27FC236}">
                <a16:creationId xmlns:a16="http://schemas.microsoft.com/office/drawing/2014/main" id="{910F2793-4951-2D45-97A1-6AD6821A6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10200"/>
            <a:ext cx="10668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3" name="Picture 13" descr="Picture 2">
            <a:extLst>
              <a:ext uri="{FF2B5EF4-FFF2-40B4-BE49-F238E27FC236}">
                <a16:creationId xmlns:a16="http://schemas.microsoft.com/office/drawing/2014/main" id="{21CA0BCA-38E9-B946-B819-C211F1A0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7">
            <a:extLst>
              <a:ext uri="{FF2B5EF4-FFF2-40B4-BE49-F238E27FC236}">
                <a16:creationId xmlns:a16="http://schemas.microsoft.com/office/drawing/2014/main" id="{7BEAD533-1E80-6641-A683-E2361CCBA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8" y="0"/>
            <a:ext cx="4684712" cy="2600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b="1">
                <a:solidFill>
                  <a:srgbClr val="66FFFF"/>
                </a:solidFill>
              </a:rPr>
              <a:t>The Herzsprung-Russel diagram</a:t>
            </a:r>
            <a:endParaRPr lang="en-US" altLang="x-none" sz="2000">
              <a:solidFill>
                <a:srgbClr val="66FF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x-none" sz="2000">
                <a:solidFill>
                  <a:srgbClr val="66FFFF"/>
                </a:solidFill>
              </a:rPr>
              <a:t>(</a:t>
            </a:r>
            <a:r>
              <a:rPr lang="en-US" altLang="x-none" sz="2000" b="1">
                <a:solidFill>
                  <a:srgbClr val="66FFFF"/>
                </a:solidFill>
              </a:rPr>
              <a:t>HRD</a:t>
            </a:r>
            <a:r>
              <a:rPr lang="en-US" altLang="x-none" sz="2000">
                <a:solidFill>
                  <a:srgbClr val="66FFFF"/>
                </a:solidFill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 sz="2000">
                <a:solidFill>
                  <a:srgbClr val="66FFFF"/>
                </a:solidFill>
              </a:rPr>
              <a:t>• relates spectral type to absolute magnitude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 sz="2000">
                <a:solidFill>
                  <a:srgbClr val="66FFFF"/>
                </a:solidFill>
              </a:rPr>
              <a:t>• is the main tool or understanding stars</a:t>
            </a:r>
          </a:p>
          <a:p>
            <a:pPr>
              <a:spcBef>
                <a:spcPct val="50000"/>
              </a:spcBef>
              <a:defRPr/>
            </a:pPr>
            <a:r>
              <a:rPr lang="en-US" altLang="x-none" sz="2000">
                <a:solidFill>
                  <a:srgbClr val="66FFFF"/>
                </a:solidFill>
              </a:rPr>
              <a:t>• The majority (but not all!) stars are on the 	“main sequence”</a:t>
            </a:r>
            <a:endParaRPr lang="en-US" altLang="x-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2BE3A4B-D20C-5F43-9D7B-26E8EF300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HRD3</a:t>
            </a:r>
          </a:p>
        </p:txBody>
      </p:sp>
      <p:sp>
        <p:nvSpPr>
          <p:cNvPr id="60419" name="Line 3">
            <a:extLst>
              <a:ext uri="{FF2B5EF4-FFF2-40B4-BE49-F238E27FC236}">
                <a16:creationId xmlns:a16="http://schemas.microsoft.com/office/drawing/2014/main" id="{7B77023F-2DC9-2241-BB58-FF2F8F5A8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4864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0" name="Line 4">
            <a:extLst>
              <a:ext uri="{FF2B5EF4-FFF2-40B4-BE49-F238E27FC236}">
                <a16:creationId xmlns:a16="http://schemas.microsoft.com/office/drawing/2014/main" id="{E7837501-3C90-9043-AAB0-EE547F179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10200"/>
            <a:ext cx="10668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5B61489F-3993-2C42-8ECA-79E06259C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45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3300"/>
                </a:solidFill>
              </a:rPr>
              <a:t>         A simple use of HRD:  determine “spectroscopic parallax”</a:t>
            </a:r>
            <a:endParaRPr lang="en-US" altLang="x-none"/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099B47FB-56F5-204C-9F78-F53E2D80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4175125"/>
            <a:ext cx="2925763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The good new is: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 </a:t>
            </a:r>
            <a:r>
              <a:rPr lang="en-US" altLang="x-none" sz="2000" b="1" dirty="0">
                <a:solidFill>
                  <a:schemeClr val="bg1"/>
                </a:solidFill>
              </a:rPr>
              <a:t>This method will work</a:t>
            </a:r>
          </a:p>
          <a:p>
            <a:pPr>
              <a:defRPr/>
            </a:pPr>
            <a:r>
              <a:rPr lang="en-US" altLang="x-none" sz="2000" b="1" dirty="0">
                <a:solidFill>
                  <a:schemeClr val="bg1"/>
                </a:solidFill>
              </a:rPr>
              <a:t>	for stars that are</a:t>
            </a:r>
          </a:p>
          <a:p>
            <a:pPr>
              <a:defRPr/>
            </a:pPr>
            <a:r>
              <a:rPr lang="en-US" altLang="x-none" sz="2000" b="1" i="1" dirty="0">
                <a:solidFill>
                  <a:schemeClr val="bg1"/>
                </a:solidFill>
              </a:rPr>
              <a:t>	not</a:t>
            </a:r>
            <a:r>
              <a:rPr lang="en-US" altLang="x-none" sz="2000" b="1" dirty="0">
                <a:solidFill>
                  <a:schemeClr val="bg1"/>
                </a:solidFill>
              </a:rPr>
              <a:t> close to us!</a:t>
            </a:r>
            <a:endParaRPr lang="en-US" altLang="x-none" dirty="0">
              <a:solidFill>
                <a:schemeClr val="bg1"/>
              </a:solidFill>
            </a:endParaRPr>
          </a:p>
        </p:txBody>
      </p:sp>
      <p:pic>
        <p:nvPicPr>
          <p:cNvPr id="19463" name="Picture 15" descr="Picture 2">
            <a:extLst>
              <a:ext uri="{FF2B5EF4-FFF2-40B4-BE49-F238E27FC236}">
                <a16:creationId xmlns:a16="http://schemas.microsoft.com/office/drawing/2014/main" id="{BF51DED0-346A-B844-9730-B0C17C97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5753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Text Box 13">
            <a:extLst>
              <a:ext uri="{FF2B5EF4-FFF2-40B4-BE49-F238E27FC236}">
                <a16:creationId xmlns:a16="http://schemas.microsoft.com/office/drawing/2014/main" id="{526B05FF-B782-6344-AFBE-9C944D74E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609600"/>
            <a:ext cx="4802187" cy="1920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i="1">
                <a:solidFill>
                  <a:srgbClr val="FFFF00"/>
                </a:solidFill>
              </a:rPr>
              <a:t>Procedure:</a:t>
            </a:r>
            <a:endParaRPr lang="en-US" altLang="x-none" sz="2000">
              <a:solidFill>
                <a:srgbClr val="66FFFF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rgbClr val="66FFFF"/>
                </a:solidFill>
              </a:rPr>
              <a:t>• Measure the color of a star</a:t>
            </a:r>
          </a:p>
          <a:p>
            <a:pPr>
              <a:defRPr/>
            </a:pPr>
            <a:r>
              <a:rPr lang="en-US" altLang="x-none" sz="2000">
                <a:solidFill>
                  <a:srgbClr val="66FFFF"/>
                </a:solidFill>
              </a:rPr>
              <a:t>• Use HRD to read off its absolute magnitude</a:t>
            </a:r>
          </a:p>
          <a:p>
            <a:pPr>
              <a:defRPr/>
            </a:pPr>
            <a:r>
              <a:rPr lang="en-US" altLang="x-none" sz="2000">
                <a:solidFill>
                  <a:srgbClr val="66FFFF"/>
                </a:solidFill>
              </a:rPr>
              <a:t>• Measure its apparent magnitude</a:t>
            </a:r>
          </a:p>
          <a:p>
            <a:pPr>
              <a:defRPr/>
            </a:pPr>
            <a:r>
              <a:rPr lang="en-US" altLang="x-none" sz="2000">
                <a:solidFill>
                  <a:srgbClr val="66FFFF"/>
                </a:solidFill>
              </a:rPr>
              <a:t>• Calculate distance modulus  </a:t>
            </a:r>
          </a:p>
          <a:p>
            <a:pPr>
              <a:defRPr/>
            </a:pPr>
            <a:r>
              <a:rPr lang="en-US" altLang="x-none" sz="2000">
                <a:solidFill>
                  <a:srgbClr val="66FFFF"/>
                </a:solidFill>
              </a:rPr>
              <a:t>	</a:t>
            </a:r>
            <a:r>
              <a:rPr lang="en-US" altLang="x-none" sz="2000">
                <a:solidFill>
                  <a:srgbClr val="66FFFF"/>
                </a:solidFill>
                <a:sym typeface="Symbol" charset="2"/>
              </a:rPr>
              <a:t> calculate distance</a:t>
            </a:r>
            <a:endParaRPr lang="en-US" altLang="x-non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22EA864-64CB-E743-953F-6FE0CB117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F50E4779-304F-E943-8F29-582DBB532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D910ECEA-5467-134D-A862-E06A6D413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6345797B-4C5D-7242-9977-F862561CA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A2BD9D01-4D2A-BF4D-93FE-EFC3CD868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37FDD7B9-E4FD-A048-BA94-5E5B11EA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752600"/>
            <a:ext cx="9067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two things are related by the Hertzsprung-Russel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	diagram (HRD)?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The absolute brightness and the temperature of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The size and the absolute brightness of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 </a:t>
            </a:r>
            <a:r>
              <a:rPr lang="en-US" altLang="x-none" sz="2400" b="1" dirty="0"/>
              <a:t>The apparent brightness and the spectral type of the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The size and the apparent brightness of a star.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97906F93-47F8-014F-916F-EBBC1516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60135E66-FFEE-BA46-9B17-9E465E457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0DFA3EF7-6100-B14F-9A82-4F92C74F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F57DF135-79CD-ED40-B0DC-2CCFD07A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71691" name="Text Box 11">
            <a:extLst>
              <a:ext uri="{FF2B5EF4-FFF2-40B4-BE49-F238E27FC236}">
                <a16:creationId xmlns:a16="http://schemas.microsoft.com/office/drawing/2014/main" id="{3A9A791B-C752-6E4C-9C37-4FBC61C2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71692" name="Text Box 12">
            <a:extLst>
              <a:ext uri="{FF2B5EF4-FFF2-40B4-BE49-F238E27FC236}">
                <a16:creationId xmlns:a16="http://schemas.microsoft.com/office/drawing/2014/main" id="{F7CDB1F5-F5E1-504F-9F8C-5B7F046CD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71693" name="Text Box 13">
            <a:extLst>
              <a:ext uri="{FF2B5EF4-FFF2-40B4-BE49-F238E27FC236}">
                <a16:creationId xmlns:a16="http://schemas.microsoft.com/office/drawing/2014/main" id="{ABC2107F-BE86-B14E-92D1-F984F17CB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71694" name="Text Box 14">
            <a:extLst>
              <a:ext uri="{FF2B5EF4-FFF2-40B4-BE49-F238E27FC236}">
                <a16:creationId xmlns:a16="http://schemas.microsoft.com/office/drawing/2014/main" id="{9194BCCF-9D26-E144-9946-5E71DC52C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1695" name="Text Box 15">
            <a:extLst>
              <a:ext uri="{FF2B5EF4-FFF2-40B4-BE49-F238E27FC236}">
                <a16:creationId xmlns:a16="http://schemas.microsoft.com/office/drawing/2014/main" id="{40A7D2C4-D6AD-9547-8A27-3D498B47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1696" name="Text Box 16">
            <a:extLst>
              <a:ext uri="{FF2B5EF4-FFF2-40B4-BE49-F238E27FC236}">
                <a16:creationId xmlns:a16="http://schemas.microsoft.com/office/drawing/2014/main" id="{279C20F4-5C59-7C4E-AE0E-4B32F7724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71697" name="Text Box 17">
            <a:extLst>
              <a:ext uri="{FF2B5EF4-FFF2-40B4-BE49-F238E27FC236}">
                <a16:creationId xmlns:a16="http://schemas.microsoft.com/office/drawing/2014/main" id="{08DE5CCF-B499-6842-A70D-C34E12AD1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1698" name="Text Box 18">
            <a:extLst>
              <a:ext uri="{FF2B5EF4-FFF2-40B4-BE49-F238E27FC236}">
                <a16:creationId xmlns:a16="http://schemas.microsoft.com/office/drawing/2014/main" id="{9CA6E2AA-E0C0-8643-B4B8-B003643D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71699" name="Text Box 19">
            <a:extLst>
              <a:ext uri="{FF2B5EF4-FFF2-40B4-BE49-F238E27FC236}">
                <a16:creationId xmlns:a16="http://schemas.microsoft.com/office/drawing/2014/main" id="{D9F9D356-B78E-1640-A79C-CF2F595B4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71700" name="Text Box 20">
            <a:extLst>
              <a:ext uri="{FF2B5EF4-FFF2-40B4-BE49-F238E27FC236}">
                <a16:creationId xmlns:a16="http://schemas.microsoft.com/office/drawing/2014/main" id="{B1597201-C529-ED45-92E5-633EB5C3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1701" name="Text Box 21">
            <a:extLst>
              <a:ext uri="{FF2B5EF4-FFF2-40B4-BE49-F238E27FC236}">
                <a16:creationId xmlns:a16="http://schemas.microsoft.com/office/drawing/2014/main" id="{9709C718-5228-0545-A881-AB2D3BFC9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1702" name="Text Box 22">
            <a:extLst>
              <a:ext uri="{FF2B5EF4-FFF2-40B4-BE49-F238E27FC236}">
                <a16:creationId xmlns:a16="http://schemas.microsoft.com/office/drawing/2014/main" id="{EC98B917-A129-9A4E-85E6-17128398F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1703" name="Text Box 23">
            <a:extLst>
              <a:ext uri="{FF2B5EF4-FFF2-40B4-BE49-F238E27FC236}">
                <a16:creationId xmlns:a16="http://schemas.microsoft.com/office/drawing/2014/main" id="{0B53A0FA-AF9D-B445-9BCD-238513864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71704" name="Text Box 24">
            <a:extLst>
              <a:ext uri="{FF2B5EF4-FFF2-40B4-BE49-F238E27FC236}">
                <a16:creationId xmlns:a16="http://schemas.microsoft.com/office/drawing/2014/main" id="{EF34F411-CA98-AA47-B267-4D0F397BA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71705" name="Text Box 25">
            <a:extLst>
              <a:ext uri="{FF2B5EF4-FFF2-40B4-BE49-F238E27FC236}">
                <a16:creationId xmlns:a16="http://schemas.microsoft.com/office/drawing/2014/main" id="{5CA0DE59-F5D6-F249-B78A-01160987D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1706" name="Text Box 26">
            <a:extLst>
              <a:ext uri="{FF2B5EF4-FFF2-40B4-BE49-F238E27FC236}">
                <a16:creationId xmlns:a16="http://schemas.microsoft.com/office/drawing/2014/main" id="{16447318-6A56-044F-A3C6-5695A7A53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71707" name="Text Box 27">
            <a:extLst>
              <a:ext uri="{FF2B5EF4-FFF2-40B4-BE49-F238E27FC236}">
                <a16:creationId xmlns:a16="http://schemas.microsoft.com/office/drawing/2014/main" id="{A8CECB02-B8D1-6B43-83A0-5AB17A92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71708" name="Text Box 28">
            <a:extLst>
              <a:ext uri="{FF2B5EF4-FFF2-40B4-BE49-F238E27FC236}">
                <a16:creationId xmlns:a16="http://schemas.microsoft.com/office/drawing/2014/main" id="{9F5BA9DA-A264-CE4D-80E5-021CF4158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71709" name="Text Box 29">
            <a:extLst>
              <a:ext uri="{FF2B5EF4-FFF2-40B4-BE49-F238E27FC236}">
                <a16:creationId xmlns:a16="http://schemas.microsoft.com/office/drawing/2014/main" id="{FB8F7F16-F5F9-7440-B27A-7F7A61300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71710" name="Text Box 30">
            <a:extLst>
              <a:ext uri="{FF2B5EF4-FFF2-40B4-BE49-F238E27FC236}">
                <a16:creationId xmlns:a16="http://schemas.microsoft.com/office/drawing/2014/main" id="{02425163-7FB9-8348-87CA-3FAA0004E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71711" name="Text Box 31">
            <a:extLst>
              <a:ext uri="{FF2B5EF4-FFF2-40B4-BE49-F238E27FC236}">
                <a16:creationId xmlns:a16="http://schemas.microsoft.com/office/drawing/2014/main" id="{ED8FB701-E950-4145-99B0-1F52E71E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71712" name="Text Box 32">
            <a:extLst>
              <a:ext uri="{FF2B5EF4-FFF2-40B4-BE49-F238E27FC236}">
                <a16:creationId xmlns:a16="http://schemas.microsoft.com/office/drawing/2014/main" id="{4D6C2700-BC12-294C-86A0-E6085469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71713" name="Text Box 33">
            <a:extLst>
              <a:ext uri="{FF2B5EF4-FFF2-40B4-BE49-F238E27FC236}">
                <a16:creationId xmlns:a16="http://schemas.microsoft.com/office/drawing/2014/main" id="{EDC4ADC5-0676-B941-8C70-DB93BE03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71714" name="Text Box 34">
            <a:extLst>
              <a:ext uri="{FF2B5EF4-FFF2-40B4-BE49-F238E27FC236}">
                <a16:creationId xmlns:a16="http://schemas.microsoft.com/office/drawing/2014/main" id="{2A614D2B-D72A-FD49-A00D-66F75BDCA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71715" name="Text Box 35">
            <a:extLst>
              <a:ext uri="{FF2B5EF4-FFF2-40B4-BE49-F238E27FC236}">
                <a16:creationId xmlns:a16="http://schemas.microsoft.com/office/drawing/2014/main" id="{D80570E0-A167-794E-AC35-3A8A7BD3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71716" name="Text Box 36">
            <a:extLst>
              <a:ext uri="{FF2B5EF4-FFF2-40B4-BE49-F238E27FC236}">
                <a16:creationId xmlns:a16="http://schemas.microsoft.com/office/drawing/2014/main" id="{8F60F7B3-0B18-C641-8AD6-A2D0F66A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animBg="1"/>
      <p:bldP spid="71685" grpId="0" animBg="1"/>
      <p:bldP spid="71686" grpId="0"/>
      <p:bldP spid="71686" grpId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  <p:bldP spid="71699" grpId="0" animBg="1"/>
      <p:bldP spid="71700" grpId="0" animBg="1"/>
      <p:bldP spid="71701" grpId="0" animBg="1"/>
      <p:bldP spid="71702" grpId="0" animBg="1"/>
      <p:bldP spid="71703" grpId="0" animBg="1"/>
      <p:bldP spid="71704" grpId="0" animBg="1"/>
      <p:bldP spid="71705" grpId="0" animBg="1"/>
      <p:bldP spid="71706" grpId="0" animBg="1"/>
      <p:bldP spid="71707" grpId="0" animBg="1"/>
      <p:bldP spid="71708" grpId="0" animBg="1"/>
      <p:bldP spid="71709" grpId="0" animBg="1"/>
      <p:bldP spid="71710" grpId="0" animBg="1"/>
      <p:bldP spid="71711" grpId="0" animBg="1"/>
      <p:bldP spid="71712" grpId="0" animBg="1"/>
      <p:bldP spid="71713" grpId="0" animBg="1"/>
      <p:bldP spid="71714" grpId="0" animBg="1"/>
      <p:bldP spid="71715" grpId="0" animBg="1"/>
      <p:bldP spid="717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C74890D0-725C-5E45-BE44-D67E0D602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6259" name="Text Box 3">
            <a:extLst>
              <a:ext uri="{FF2B5EF4-FFF2-40B4-BE49-F238E27FC236}">
                <a16:creationId xmlns:a16="http://schemas.microsoft.com/office/drawing/2014/main" id="{F7F0E736-FA69-BF4B-8606-913D99983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79BE6E1E-4CF3-B643-A85B-DAE4BD815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 </a:t>
            </a: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24C33373-2CE8-BB41-98C4-D731DD58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1AF45852-E0B9-4047-9168-B46AA9687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C47C6501-AF15-6043-AABA-0379F0FB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6264" name="Text Box 8">
            <a:extLst>
              <a:ext uri="{FF2B5EF4-FFF2-40B4-BE49-F238E27FC236}">
                <a16:creationId xmlns:a16="http://schemas.microsoft.com/office/drawing/2014/main" id="{28A37BF8-8299-8241-B517-DC8526E5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6265" name="Text Box 9">
            <a:extLst>
              <a:ext uri="{FF2B5EF4-FFF2-40B4-BE49-F238E27FC236}">
                <a16:creationId xmlns:a16="http://schemas.microsoft.com/office/drawing/2014/main" id="{C90FBAE8-F094-7941-9B18-D6E5F7F74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6266" name="Text Box 10">
            <a:extLst>
              <a:ext uri="{FF2B5EF4-FFF2-40B4-BE49-F238E27FC236}">
                <a16:creationId xmlns:a16="http://schemas.microsoft.com/office/drawing/2014/main" id="{7B899326-3243-0A4F-A70C-963C1E38E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6267" name="Text Box 11">
            <a:extLst>
              <a:ext uri="{FF2B5EF4-FFF2-40B4-BE49-F238E27FC236}">
                <a16:creationId xmlns:a16="http://schemas.microsoft.com/office/drawing/2014/main" id="{642968D2-E8E1-D14F-9A43-66A9D9ED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6268" name="Text Box 12">
            <a:extLst>
              <a:ext uri="{FF2B5EF4-FFF2-40B4-BE49-F238E27FC236}">
                <a16:creationId xmlns:a16="http://schemas.microsoft.com/office/drawing/2014/main" id="{9B1877AA-9FAB-2A42-A9EC-85999709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6269" name="Text Box 13">
            <a:extLst>
              <a:ext uri="{FF2B5EF4-FFF2-40B4-BE49-F238E27FC236}">
                <a16:creationId xmlns:a16="http://schemas.microsoft.com/office/drawing/2014/main" id="{923272A5-4882-E74A-AC9D-47E9C820E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6270" name="Text Box 14">
            <a:extLst>
              <a:ext uri="{FF2B5EF4-FFF2-40B4-BE49-F238E27FC236}">
                <a16:creationId xmlns:a16="http://schemas.microsoft.com/office/drawing/2014/main" id="{C79B8B9E-C304-3341-B65B-85C64E68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6271" name="Text Box 15">
            <a:extLst>
              <a:ext uri="{FF2B5EF4-FFF2-40B4-BE49-F238E27FC236}">
                <a16:creationId xmlns:a16="http://schemas.microsoft.com/office/drawing/2014/main" id="{5D94C07B-694F-014B-90D6-93D84821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6272" name="Text Box 16">
            <a:extLst>
              <a:ext uri="{FF2B5EF4-FFF2-40B4-BE49-F238E27FC236}">
                <a16:creationId xmlns:a16="http://schemas.microsoft.com/office/drawing/2014/main" id="{E2D24B15-CA94-D54D-8E9A-9F980FAD2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6273" name="Text Box 17">
            <a:extLst>
              <a:ext uri="{FF2B5EF4-FFF2-40B4-BE49-F238E27FC236}">
                <a16:creationId xmlns:a16="http://schemas.microsoft.com/office/drawing/2014/main" id="{B61F8C86-4EEE-7A4E-86BD-9F2A9C33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6274" name="Text Box 18">
            <a:extLst>
              <a:ext uri="{FF2B5EF4-FFF2-40B4-BE49-F238E27FC236}">
                <a16:creationId xmlns:a16="http://schemas.microsoft.com/office/drawing/2014/main" id="{C29ED423-C8EF-AE44-AF5B-06C43E487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6275" name="Text Box 19">
            <a:extLst>
              <a:ext uri="{FF2B5EF4-FFF2-40B4-BE49-F238E27FC236}">
                <a16:creationId xmlns:a16="http://schemas.microsoft.com/office/drawing/2014/main" id="{0DA71C98-E7E7-2743-9450-D9B3AE2EE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6276" name="Text Box 20">
            <a:extLst>
              <a:ext uri="{FF2B5EF4-FFF2-40B4-BE49-F238E27FC236}">
                <a16:creationId xmlns:a16="http://schemas.microsoft.com/office/drawing/2014/main" id="{56F29A4D-CA6F-B240-B7B9-A0B56B95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6277" name="Text Box 21">
            <a:extLst>
              <a:ext uri="{FF2B5EF4-FFF2-40B4-BE49-F238E27FC236}">
                <a16:creationId xmlns:a16="http://schemas.microsoft.com/office/drawing/2014/main" id="{AD9B1E54-F6FB-EE43-927E-F6943B47C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6278" name="Text Box 22">
            <a:extLst>
              <a:ext uri="{FF2B5EF4-FFF2-40B4-BE49-F238E27FC236}">
                <a16:creationId xmlns:a16="http://schemas.microsoft.com/office/drawing/2014/main" id="{EA2547B7-9AB3-7D4B-81F1-AA03541E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6279" name="Text Box 23">
            <a:extLst>
              <a:ext uri="{FF2B5EF4-FFF2-40B4-BE49-F238E27FC236}">
                <a16:creationId xmlns:a16="http://schemas.microsoft.com/office/drawing/2014/main" id="{573C0CF0-A422-874B-9D04-EDDF0BF5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6280" name="Text Box 24">
            <a:extLst>
              <a:ext uri="{FF2B5EF4-FFF2-40B4-BE49-F238E27FC236}">
                <a16:creationId xmlns:a16="http://schemas.microsoft.com/office/drawing/2014/main" id="{4D7F2C17-4B20-8146-B831-8E20AE49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6281" name="Text Box 25">
            <a:extLst>
              <a:ext uri="{FF2B5EF4-FFF2-40B4-BE49-F238E27FC236}">
                <a16:creationId xmlns:a16="http://schemas.microsoft.com/office/drawing/2014/main" id="{8E036B5C-E729-7C46-AC5F-2C04A47DC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6282" name="Text Box 26">
            <a:extLst>
              <a:ext uri="{FF2B5EF4-FFF2-40B4-BE49-F238E27FC236}">
                <a16:creationId xmlns:a16="http://schemas.microsoft.com/office/drawing/2014/main" id="{D55CFEC3-0E0E-0B46-94FA-D2E7A176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6283" name="Text Box 27">
            <a:extLst>
              <a:ext uri="{FF2B5EF4-FFF2-40B4-BE49-F238E27FC236}">
                <a16:creationId xmlns:a16="http://schemas.microsoft.com/office/drawing/2014/main" id="{0261F37E-E2FC-6E48-B767-7918D9B4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6284" name="Text Box 28">
            <a:extLst>
              <a:ext uri="{FF2B5EF4-FFF2-40B4-BE49-F238E27FC236}">
                <a16:creationId xmlns:a16="http://schemas.microsoft.com/office/drawing/2014/main" id="{204F882D-9DE3-B049-8A84-9BB48C2AC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6285" name="Text Box 29">
            <a:extLst>
              <a:ext uri="{FF2B5EF4-FFF2-40B4-BE49-F238E27FC236}">
                <a16:creationId xmlns:a16="http://schemas.microsoft.com/office/drawing/2014/main" id="{07034FA7-B7C4-CA45-AB87-F0EAE76C1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96286" name="Text Box 30">
            <a:extLst>
              <a:ext uri="{FF2B5EF4-FFF2-40B4-BE49-F238E27FC236}">
                <a16:creationId xmlns:a16="http://schemas.microsoft.com/office/drawing/2014/main" id="{600506EB-7194-E24F-9B41-A90B0AAA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96287" name="Text Box 31">
            <a:extLst>
              <a:ext uri="{FF2B5EF4-FFF2-40B4-BE49-F238E27FC236}">
                <a16:creationId xmlns:a16="http://schemas.microsoft.com/office/drawing/2014/main" id="{460A96DD-1EA9-6248-89BE-173E3F93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1534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How do we determine the distance of stars that are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    too far for the parallax method to work?</a:t>
            </a:r>
          </a:p>
          <a:p>
            <a:pPr>
              <a:defRPr/>
            </a:pPr>
            <a:endParaRPr lang="en-US" altLang="x-none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  Measure how many years light takes to come to us.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B  </a:t>
            </a:r>
            <a:r>
              <a:rPr lang="en-US" altLang="x-none" b="1" dirty="0">
                <a:solidFill>
                  <a:srgbClr val="FF0000"/>
                </a:solidFill>
              </a:rPr>
              <a:t>Use the HRD to find the absolute magnitude (</a:t>
            </a:r>
            <a:r>
              <a:rPr lang="en-US" altLang="x-none" b="1" i="1" dirty="0">
                <a:solidFill>
                  <a:srgbClr val="FF0000"/>
                </a:solidFill>
              </a:rPr>
              <a:t>M</a:t>
            </a:r>
            <a:r>
              <a:rPr lang="en-US" altLang="x-none" b="1" dirty="0">
                <a:solidFill>
                  <a:srgbClr val="FF0000"/>
                </a:solidFill>
              </a:rPr>
              <a:t>),</a:t>
            </a:r>
          </a:p>
          <a:p>
            <a:pPr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       than compare it to the apparent magnitude (</a:t>
            </a:r>
            <a:r>
              <a:rPr lang="en-US" altLang="x-none" b="1" i="1" dirty="0">
                <a:solidFill>
                  <a:srgbClr val="FF0000"/>
                </a:solidFill>
              </a:rPr>
              <a:t>m</a:t>
            </a:r>
            <a:r>
              <a:rPr lang="en-US" altLang="x-none" b="1" dirty="0">
                <a:solidFill>
                  <a:srgbClr val="FF0000"/>
                </a:solidFill>
              </a:rPr>
              <a:t>).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C</a:t>
            </a:r>
            <a:r>
              <a:rPr lang="en-US" altLang="x-none" dirty="0"/>
              <a:t> </a:t>
            </a:r>
            <a:r>
              <a:rPr lang="en-US" altLang="x-none" b="1" dirty="0"/>
              <a:t> Find the temperature of the star on the HRD, than</a:t>
            </a:r>
          </a:p>
          <a:p>
            <a:pPr>
              <a:defRPr/>
            </a:pPr>
            <a:r>
              <a:rPr lang="en-US" altLang="x-none" b="1" dirty="0"/>
              <a:t>      compare it with the color of the star.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 </a:t>
            </a:r>
            <a:r>
              <a:rPr lang="en-US" altLang="x-none" b="1" dirty="0"/>
              <a:t>Measure how large the star’s disk looks in the telescope.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B6FC4-1177-A346-A77D-318290E40D1B}"/>
              </a:ext>
            </a:extLst>
          </p:cNvPr>
          <p:cNvSpPr txBox="1"/>
          <p:nvPr/>
        </p:nvSpPr>
        <p:spPr>
          <a:xfrm>
            <a:off x="246185" y="29893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59" grpId="0" animBg="1"/>
      <p:bldP spid="96261" grpId="0" animBg="1"/>
      <p:bldP spid="96262" grpId="0" animBg="1"/>
      <p:bldP spid="96263" grpId="0" animBg="1"/>
      <p:bldP spid="96264" grpId="0" animBg="1"/>
      <p:bldP spid="96265" grpId="0" animBg="1"/>
      <p:bldP spid="96266" grpId="0" animBg="1"/>
      <p:bldP spid="96267" grpId="0" animBg="1"/>
      <p:bldP spid="96268" grpId="0" animBg="1"/>
      <p:bldP spid="96269" grpId="0" animBg="1"/>
      <p:bldP spid="96270" grpId="0" animBg="1"/>
      <p:bldP spid="96271" grpId="0" animBg="1"/>
      <p:bldP spid="96272" grpId="0" animBg="1"/>
      <p:bldP spid="96273" grpId="0" animBg="1"/>
      <p:bldP spid="96274" grpId="0" animBg="1"/>
      <p:bldP spid="96275" grpId="0" animBg="1"/>
      <p:bldP spid="96276" grpId="0" animBg="1"/>
      <p:bldP spid="96277" grpId="0" animBg="1"/>
      <p:bldP spid="96278" grpId="0" animBg="1"/>
      <p:bldP spid="96279" grpId="0" animBg="1"/>
      <p:bldP spid="96280" grpId="0" animBg="1"/>
      <p:bldP spid="96281" grpId="0" animBg="1"/>
      <p:bldP spid="96282" grpId="0" animBg="1"/>
      <p:bldP spid="96283" grpId="0" animBg="1"/>
      <p:bldP spid="96284" grpId="0" animBg="1"/>
      <p:bldP spid="96285" grpId="0" animBg="1"/>
      <p:bldP spid="96286" grpId="0"/>
      <p:bldP spid="96287" grpId="0"/>
      <p:bldP spid="9628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>
            <a:extLst>
              <a:ext uri="{FF2B5EF4-FFF2-40B4-BE49-F238E27FC236}">
                <a16:creationId xmlns:a16="http://schemas.microsoft.com/office/drawing/2014/main" id="{91EAC4E1-2D92-3747-80CB-DB39E24B4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4211" name="Text Box 3">
            <a:extLst>
              <a:ext uri="{FF2B5EF4-FFF2-40B4-BE49-F238E27FC236}">
                <a16:creationId xmlns:a16="http://schemas.microsoft.com/office/drawing/2014/main" id="{ADC9C53D-2697-544C-B08B-0D0DEB350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CE20BD20-B789-E24D-A318-71FD07845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A8AAF1FF-5B0B-3549-B838-DDD64B413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EC04A58D-2A05-8F4E-8144-00F9D36C7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459D1611-822E-684F-B101-D161349A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E6DE5454-3D58-8F47-928C-2283DD4DA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6A0695F4-8A20-B545-B690-6FB8AED5C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4218" name="Text Box 10">
            <a:extLst>
              <a:ext uri="{FF2B5EF4-FFF2-40B4-BE49-F238E27FC236}">
                <a16:creationId xmlns:a16="http://schemas.microsoft.com/office/drawing/2014/main" id="{49FCC4A9-032D-0245-80E9-296CFF3B2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B2909462-5F1C-8443-A2F5-1E35F692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4220" name="Text Box 12">
            <a:extLst>
              <a:ext uri="{FF2B5EF4-FFF2-40B4-BE49-F238E27FC236}">
                <a16:creationId xmlns:a16="http://schemas.microsoft.com/office/drawing/2014/main" id="{631FDA64-EA26-EA43-89FB-82F0BF596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4221" name="Text Box 13">
            <a:extLst>
              <a:ext uri="{FF2B5EF4-FFF2-40B4-BE49-F238E27FC236}">
                <a16:creationId xmlns:a16="http://schemas.microsoft.com/office/drawing/2014/main" id="{F4753042-25C5-444A-BBEE-7409593C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4222" name="Text Box 14">
            <a:extLst>
              <a:ext uri="{FF2B5EF4-FFF2-40B4-BE49-F238E27FC236}">
                <a16:creationId xmlns:a16="http://schemas.microsoft.com/office/drawing/2014/main" id="{DEE0EA97-75DE-344D-971D-8BBE223EB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4223" name="Text Box 15">
            <a:extLst>
              <a:ext uri="{FF2B5EF4-FFF2-40B4-BE49-F238E27FC236}">
                <a16:creationId xmlns:a16="http://schemas.microsoft.com/office/drawing/2014/main" id="{5E3153D4-A95B-8841-809E-C874F6B4D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4224" name="Text Box 16">
            <a:extLst>
              <a:ext uri="{FF2B5EF4-FFF2-40B4-BE49-F238E27FC236}">
                <a16:creationId xmlns:a16="http://schemas.microsoft.com/office/drawing/2014/main" id="{68EAC494-A724-E44A-80BC-70E24A9A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4225" name="Text Box 17">
            <a:extLst>
              <a:ext uri="{FF2B5EF4-FFF2-40B4-BE49-F238E27FC236}">
                <a16:creationId xmlns:a16="http://schemas.microsoft.com/office/drawing/2014/main" id="{E2545AD5-D0D1-DF49-BD2D-60D703A3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226" name="Text Box 18">
            <a:extLst>
              <a:ext uri="{FF2B5EF4-FFF2-40B4-BE49-F238E27FC236}">
                <a16:creationId xmlns:a16="http://schemas.microsoft.com/office/drawing/2014/main" id="{5068ED25-EDF6-7F40-8451-DE1F7382E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4227" name="Text Box 19">
            <a:extLst>
              <a:ext uri="{FF2B5EF4-FFF2-40B4-BE49-F238E27FC236}">
                <a16:creationId xmlns:a16="http://schemas.microsoft.com/office/drawing/2014/main" id="{6157B1CC-555E-5E46-8AC7-1AA5EC38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4228" name="Text Box 20">
            <a:extLst>
              <a:ext uri="{FF2B5EF4-FFF2-40B4-BE49-F238E27FC236}">
                <a16:creationId xmlns:a16="http://schemas.microsoft.com/office/drawing/2014/main" id="{474329EE-6B49-8E4E-B10A-550B4D809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4229" name="Text Box 21">
            <a:extLst>
              <a:ext uri="{FF2B5EF4-FFF2-40B4-BE49-F238E27FC236}">
                <a16:creationId xmlns:a16="http://schemas.microsoft.com/office/drawing/2014/main" id="{4E560D2D-7BBC-734C-AFD7-134E4DE0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4230" name="Text Box 22">
            <a:extLst>
              <a:ext uri="{FF2B5EF4-FFF2-40B4-BE49-F238E27FC236}">
                <a16:creationId xmlns:a16="http://schemas.microsoft.com/office/drawing/2014/main" id="{0CC4C1F0-02A7-9C41-B933-6DE205F1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4231" name="Text Box 23">
            <a:extLst>
              <a:ext uri="{FF2B5EF4-FFF2-40B4-BE49-F238E27FC236}">
                <a16:creationId xmlns:a16="http://schemas.microsoft.com/office/drawing/2014/main" id="{2A1BF267-FB14-C14D-8B11-DA4526027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4232" name="Text Box 24">
            <a:extLst>
              <a:ext uri="{FF2B5EF4-FFF2-40B4-BE49-F238E27FC236}">
                <a16:creationId xmlns:a16="http://schemas.microsoft.com/office/drawing/2014/main" id="{324C3AAA-0048-D440-9B44-8E03D85A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4233" name="Text Box 25">
            <a:extLst>
              <a:ext uri="{FF2B5EF4-FFF2-40B4-BE49-F238E27FC236}">
                <a16:creationId xmlns:a16="http://schemas.microsoft.com/office/drawing/2014/main" id="{6CA24461-B5CA-DE4F-B8C8-FB8C1F693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4234" name="Text Box 26">
            <a:extLst>
              <a:ext uri="{FF2B5EF4-FFF2-40B4-BE49-F238E27FC236}">
                <a16:creationId xmlns:a16="http://schemas.microsoft.com/office/drawing/2014/main" id="{AE887A30-3932-594E-9A9E-ACD2BD12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4235" name="Text Box 27">
            <a:extLst>
              <a:ext uri="{FF2B5EF4-FFF2-40B4-BE49-F238E27FC236}">
                <a16:creationId xmlns:a16="http://schemas.microsoft.com/office/drawing/2014/main" id="{2FA5F719-6A6D-8B41-9829-B3BB08CE4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4236" name="Text Box 28">
            <a:extLst>
              <a:ext uri="{FF2B5EF4-FFF2-40B4-BE49-F238E27FC236}">
                <a16:creationId xmlns:a16="http://schemas.microsoft.com/office/drawing/2014/main" id="{EF25ABA5-AFEE-7D49-B97F-5DE2BF94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4237" name="Text Box 29">
            <a:extLst>
              <a:ext uri="{FF2B5EF4-FFF2-40B4-BE49-F238E27FC236}">
                <a16:creationId xmlns:a16="http://schemas.microsoft.com/office/drawing/2014/main" id="{1B06E1DE-1568-B343-AB87-5E341A75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94239" name="Text Box 31">
            <a:extLst>
              <a:ext uri="{FF2B5EF4-FFF2-40B4-BE49-F238E27FC236}">
                <a16:creationId xmlns:a16="http://schemas.microsoft.com/office/drawing/2014/main" id="{FA643FE4-EB13-0544-9B6B-224E64872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78486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Would the Sun be visible without a telescope from a distance of 10 parsec? </a:t>
            </a:r>
          </a:p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 </a:t>
            </a:r>
            <a:r>
              <a:rPr lang="en-US" altLang="x-none" b="1" dirty="0"/>
              <a:t> </a:t>
            </a:r>
            <a:endParaRPr lang="en-US" altLang="x-none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It would look as bright as the full Moon from Earth.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B </a:t>
            </a:r>
            <a:r>
              <a:rPr lang="en-US" altLang="x-none" b="1" dirty="0"/>
              <a:t>It would look like a very bright star.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C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b="1" dirty="0">
                <a:solidFill>
                  <a:srgbClr val="FF0000"/>
                </a:solidFill>
              </a:rPr>
              <a:t>It would be just visible to the naked eye.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dirty="0"/>
              <a:t> </a:t>
            </a:r>
            <a:r>
              <a:rPr lang="en-US" altLang="x-none" b="1" dirty="0"/>
              <a:t>It would be visible only with a very large telescope.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dirty="0"/>
              <a:t> </a:t>
            </a:r>
            <a:r>
              <a:rPr lang="en-US" altLang="x-none" b="1" dirty="0"/>
              <a:t>It would look too faint to see with any telescope at all.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3CC8F0-0D67-1248-B805-15BF720D1DF9}"/>
              </a:ext>
            </a:extLst>
          </p:cNvPr>
          <p:cNvSpPr txBox="1"/>
          <p:nvPr/>
        </p:nvSpPr>
        <p:spPr>
          <a:xfrm>
            <a:off x="246185" y="29893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1" grpId="0" animBg="1"/>
      <p:bldP spid="94213" grpId="0" animBg="1"/>
      <p:bldP spid="94214" grpId="0" animBg="1"/>
      <p:bldP spid="94215" grpId="0" animBg="1"/>
      <p:bldP spid="94216" grpId="0" animBg="1"/>
      <p:bldP spid="94217" grpId="0" animBg="1"/>
      <p:bldP spid="94218" grpId="0" animBg="1"/>
      <p:bldP spid="94219" grpId="0" animBg="1"/>
      <p:bldP spid="94220" grpId="0" animBg="1"/>
      <p:bldP spid="94221" grpId="0" animBg="1"/>
      <p:bldP spid="94222" grpId="0" animBg="1"/>
      <p:bldP spid="94223" grpId="0" animBg="1"/>
      <p:bldP spid="94224" grpId="0" animBg="1"/>
      <p:bldP spid="94225" grpId="0" animBg="1"/>
      <p:bldP spid="94226" grpId="0" animBg="1"/>
      <p:bldP spid="94227" grpId="0" animBg="1"/>
      <p:bldP spid="94228" grpId="0" animBg="1"/>
      <p:bldP spid="94229" grpId="0" animBg="1"/>
      <p:bldP spid="94230" grpId="0" animBg="1"/>
      <p:bldP spid="94231" grpId="0" animBg="1"/>
      <p:bldP spid="94232" grpId="0" animBg="1"/>
      <p:bldP spid="94233" grpId="0" animBg="1"/>
      <p:bldP spid="94234" grpId="0" animBg="1"/>
      <p:bldP spid="94235" grpId="0" animBg="1"/>
      <p:bldP spid="94236" grpId="0" animBg="1"/>
      <p:bldP spid="94237" grpId="0" animBg="1"/>
      <p:bldP spid="94239" grpId="0"/>
      <p:bldP spid="942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>
            <a:extLst>
              <a:ext uri="{FF2B5EF4-FFF2-40B4-BE49-F238E27FC236}">
                <a16:creationId xmlns:a16="http://schemas.microsoft.com/office/drawing/2014/main" id="{C816851D-6CC6-B947-B733-494F0B7E1E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Use for clusters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D6B28F9E-6271-314C-8A8E-6F02FAE7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0"/>
            <a:ext cx="4481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800" b="1" dirty="0">
                <a:solidFill>
                  <a:srgbClr val="66FFFF"/>
                </a:solidFill>
              </a:rPr>
              <a:t>An application: star clusters</a:t>
            </a:r>
            <a:endParaRPr lang="en-US" altLang="x-none" dirty="0">
              <a:solidFill>
                <a:srgbClr val="66FFFF"/>
              </a:solidFill>
            </a:endParaRP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6FEFF229-19BC-7D4C-AAB5-73B93E02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575"/>
            <a:ext cx="31242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55DB4DA7-4060-6149-B6E1-8F7698A2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609600"/>
            <a:ext cx="456565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9D892B9F-0180-1D4E-8ECC-477599B8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75088"/>
            <a:ext cx="2957513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67" name="Text Box 7">
            <a:extLst>
              <a:ext uri="{FF2B5EF4-FFF2-40B4-BE49-F238E27FC236}">
                <a16:creationId xmlns:a16="http://schemas.microsoft.com/office/drawing/2014/main" id="{2AB81B99-424A-C449-BC40-FE04C44D4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4495800"/>
            <a:ext cx="2384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A globular cluster</a:t>
            </a:r>
          </a:p>
          <a:p>
            <a:pPr algn="ctr">
              <a:defRPr/>
            </a:pPr>
            <a:r>
              <a:rPr lang="en-US" altLang="x-none" sz="2000">
                <a:solidFill>
                  <a:srgbClr val="FF0000"/>
                </a:solidFill>
              </a:rPr>
              <a:t>(M10)</a:t>
            </a:r>
            <a:endParaRPr lang="en-US" altLang="x-none"/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0C25E5D5-1704-8D40-96EC-F5C2AEA5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6172200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Two open clusters</a:t>
            </a:r>
            <a:endParaRPr lang="en-US" altLang="x-none"/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04D65E67-A452-9545-9161-888510A6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3810000"/>
            <a:ext cx="1749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The Pleiades</a:t>
            </a:r>
          </a:p>
          <a:p>
            <a:pPr algn="ctr">
              <a:defRPr/>
            </a:pPr>
            <a:r>
              <a:rPr lang="en-US" altLang="x-none" sz="2000">
                <a:solidFill>
                  <a:srgbClr val="FF0000"/>
                </a:solidFill>
              </a:rPr>
              <a:t>(M45)</a:t>
            </a:r>
            <a:endParaRPr lang="en-US" altLang="x-none"/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8F72A35F-8E83-C34A-8CA6-F96A6FF6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76800"/>
            <a:ext cx="173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0000"/>
                </a:solidFill>
              </a:rPr>
              <a:t>The Beehive</a:t>
            </a:r>
          </a:p>
          <a:p>
            <a:pPr algn="ctr">
              <a:defRPr/>
            </a:pPr>
            <a:r>
              <a:rPr lang="en-US" altLang="x-none" sz="2000">
                <a:solidFill>
                  <a:srgbClr val="FF0000"/>
                </a:solidFill>
              </a:rPr>
              <a:t>(M44)</a:t>
            </a:r>
            <a:endParaRPr lang="en-US" altLang="x-none"/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97730FE8-1470-5846-A9B5-2942D7A263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4572000"/>
            <a:ext cx="8382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2" name="Line 12">
            <a:extLst>
              <a:ext uri="{FF2B5EF4-FFF2-40B4-BE49-F238E27FC236}">
                <a16:creationId xmlns:a16="http://schemas.microsoft.com/office/drawing/2014/main" id="{3558CA68-E939-934E-8D63-2F1ADD4B8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5257800"/>
            <a:ext cx="1241425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0EBD50B1-7D87-B241-988E-497F8AA0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520700"/>
            <a:ext cx="49339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u="sng" dirty="0">
                <a:solidFill>
                  <a:srgbClr val="FF0000"/>
                </a:solidFill>
              </a:rPr>
              <a:t>Recall</a:t>
            </a:r>
            <a:r>
              <a:rPr lang="en-US" altLang="x-none" sz="2000" dirty="0">
                <a:solidFill>
                  <a:srgbClr val="FFFF00"/>
                </a:solidFill>
              </a:rPr>
              <a:t> what they are: a bunch of stars together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 • close to each other (less than a light year)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FF00"/>
                </a:solidFill>
              </a:rPr>
              <a:t> • all part or our Galaxy</a:t>
            </a:r>
            <a:endParaRPr lang="en-US" altLang="x-none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F5CD-56E1-9E42-2414-27CF56238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E8B80-8DC9-AF78-0DA6-E791009AA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tars in the sky with many stars&#10;&#10;AI-generated content may be incorrect.">
            <a:extLst>
              <a:ext uri="{FF2B5EF4-FFF2-40B4-BE49-F238E27FC236}">
                <a16:creationId xmlns:a16="http://schemas.microsoft.com/office/drawing/2014/main" id="{2D4A7052-2075-76A2-3061-8869C526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26442"/>
            <a:ext cx="10439400" cy="69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34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997</TotalTime>
  <Words>747</Words>
  <Application>Microsoft Macintosh PowerPoint</Application>
  <PresentationFormat>On-screen Show (4:3)</PresentationFormat>
  <Paragraphs>253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</vt:lpstr>
      <vt:lpstr>Blank Presentation</vt:lpstr>
      <vt:lpstr>HRD1</vt:lpstr>
      <vt:lpstr>HRD2</vt:lpstr>
      <vt:lpstr>HRD3</vt:lpstr>
      <vt:lpstr>Questions coming …</vt:lpstr>
      <vt:lpstr>Question 7 </vt:lpstr>
      <vt:lpstr>Question 8 </vt:lpstr>
      <vt:lpstr>Question 9 </vt:lpstr>
      <vt:lpstr>Use for clusters</vt:lpstr>
      <vt:lpstr>PowerPoint Presentation</vt:lpstr>
      <vt:lpstr>Questions coming …</vt:lpstr>
      <vt:lpstr>Question 10</vt:lpstr>
      <vt:lpstr>Question 11 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218</cp:revision>
  <dcterms:created xsi:type="dcterms:W3CDTF">2003-01-08T03:11:45Z</dcterms:created>
  <dcterms:modified xsi:type="dcterms:W3CDTF">2026-04-11T20:01:26Z</dcterms:modified>
</cp:coreProperties>
</file>