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6" r:id="rId2"/>
    <p:sldId id="373" r:id="rId3"/>
    <p:sldId id="331" r:id="rId4"/>
    <p:sldId id="345" r:id="rId5"/>
    <p:sldId id="352" r:id="rId6"/>
    <p:sldId id="353" r:id="rId7"/>
    <p:sldId id="354" r:id="rId8"/>
    <p:sldId id="35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429"/>
  </p:normalViewPr>
  <p:slideViewPr>
    <p:cSldViewPr>
      <p:cViewPr varScale="1">
        <p:scale>
          <a:sx n="117" d="100"/>
          <a:sy n="117" d="100"/>
        </p:scale>
        <p:origin x="10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EE3C9-E140-774C-85AA-DE47DAF5D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DBE62-C7E1-B44F-8579-F4FF3F4C0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4261546-C02B-E946-9101-0F39DF18915F}" type="datetimeFigureOut">
              <a:rPr lang="en-US"/>
              <a:pPr>
                <a:defRPr/>
              </a:pPr>
              <a:t>3/31/26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12506-121F-404D-AC7A-89ED1C3E4A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5127D-C25C-3B4D-81CE-1A02E43ACB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4C99E-7F78-AB46-873B-BBD1E33E9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EB486D-0FAD-384C-8130-0D152C0357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032061-388B-9F45-8E75-F040859A23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87A7DE8-2665-E24E-8F9D-DB886012A2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C99AB9-F501-B940-BB38-701F56135B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D5AAA36-4ECE-6342-9973-E25018319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F344B60-7E7C-7849-B365-C710E30C4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A2F7B8A-78B6-A14E-BB8E-0BC6B1FB39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91E4491-2294-3440-BEBD-2C6914D0F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68C8AA1-CEDE-DE44-96C3-EDE18A76B33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0565E31-2FE3-4D43-883E-DC9354B5B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F1C1129-1855-B244-8FE7-645AC9FA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914AC4F2-3560-A64F-98C2-547029ACD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0734360-9CE8-DF41-8652-543C13BE1F04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D586042-5C94-D242-8E73-D9FE187AC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A33458F2-C2C1-B441-8AF1-69BEEAA30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DC27897-F39E-C540-9CAF-DF94106A2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647D28-A442-FA45-9435-1FC7358EAB63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B2C9502-F4BD-9646-B29A-A0F499D11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86C3C08B-6D06-6645-8B1E-3AD99887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C2605E0-37DF-C84C-A2F3-3DC4A30BE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31E77F4-2BC8-504B-94EC-D2FDE7753B80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9B948C0-523F-4249-9D32-05629484B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5BB69B2-572D-654E-9D7A-B8F5CA902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CE40F24-4E06-844E-81DC-7FF53F78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7D0AA3-5AAF-6D43-8DDA-2BB392654347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65A5F71-A51C-D947-A9DE-C59ACED85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7E7E735-6D1F-C241-B00B-437C200C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61CBDD7-DB55-AC4D-93E6-74D97422C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90CE2FE-97E0-7D44-A962-B0CCFC54D72B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9C1DB2D-4E98-0B46-B61C-9AD7B8FCE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FBE0938-0DBD-7D40-9807-325381ACD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25E30B4-B05E-8849-BE19-847FBC2D0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6F46BCE-CF53-D04B-8823-89E4E80652E2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6834665-9AEF-9A42-820E-8CF0C1CF2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CD0C9174-77CE-E24B-8784-EBF82A8F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7FE4B6F-347D-194A-BCB4-9911AAE9F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061A2EA-DCF1-B647-BFA3-16A3D7294979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4BAE2C4-CFFA-5644-9400-2A593E129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3769E4A-5A34-584C-8A47-C38478507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CCCC7-9606-1D43-8809-4B62DFD0C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7DFE6-4AB4-6147-8F5D-73D0B1068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3DA99-88C4-A241-B082-E364FBA0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2C95C-9D6F-994D-9F7B-DD4DEC6F0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69341-15F6-8D42-8DB0-DC36E4403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3E2108-CA18-454F-8F4C-8B55507C0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CD640-1B8B-7343-A94F-77562032E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BFF9D-6052-1F4A-9B50-F5B3CCBCC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3DD87-29B2-8848-8AD8-49660A2C9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6EAC3-253E-9445-8311-8D72ED3F7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6F1B9B-D7C3-AD4E-A883-281BE20FE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92A0D-C79A-264D-8173-BCEC6EA2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1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D96A7-0AEA-E74C-AEF9-553DF7297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CF361-B421-924B-A37F-8EBC24E9F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E22FA-8444-9445-87BD-7C00B163A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B32C-A147-854B-BD57-4B54E8F1E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7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27522-DF6C-7045-823F-5208EDB22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1EDAB4-691A-AA40-8F65-A28932982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ABFDE-FDCC-134B-9722-EC99D6F7B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676FF-677D-4644-A7E3-90565E2D3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2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1A6F9-9DD8-214C-AE06-483A68C64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055C-FC68-0A48-91D5-45358BF62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E1467-A9A6-B945-B551-9D9828350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BBD9F-FC80-8341-AAE3-60C95B3DA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26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D5A789-FE47-1349-AC30-CE52650F3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A5CC40-7683-E148-930B-0C1FE8453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0E15BB-973A-7B47-A1E6-1E3C70D5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9251-4079-CD4F-82C5-90DF43897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EA4C34-C732-5141-BAED-5A9241A2E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B7441-5B9E-FD46-B54B-862A69350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98898B-ED02-6F48-9F00-BB25547F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D9AF-70E9-F14D-BC68-31964CCF1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4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401F23-391E-2547-999C-C95C1B87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781521-5445-4F45-951C-39D883F10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51972-7320-4E48-8F38-760A2B54F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12AEF-9C77-9D4F-9FAA-FA7BBAE27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2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DDEE3-72AD-AE47-BB55-7E47F9A1A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0967E-4492-544A-BE59-133FE574C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9277D-7A1B-DA43-8DE5-31F7369BF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51EC-682E-AE4A-8960-F443A7F84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F6FFE-A971-F840-B231-B7DAE2968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180C4-C177-A743-981A-7E5EA7D9C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BD5DA-5911-4148-A9E9-575A53759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D4248-BF2E-0545-B76B-6F7DBADE5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0C617A-0CE9-C44B-B1CD-F408CFC58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D0FBFE-0AA0-0B41-9911-77B517F75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A0C601-D19A-884B-A570-67E800B353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E70CBF-3664-E148-BEBD-2C4C1D05C9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F0871D-E182-374E-9E27-28AA136AEA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FCDDA70-500A-2847-9949-42E0103E8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52E11651-CB72-CE47-A883-1ECBD625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B9E32574-A465-0649-B07C-1FCA6942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Put </a:t>
            </a:r>
            <a:r>
              <a:rPr lang="en-US" altLang="en-US" sz="2000" b="1">
                <a:solidFill>
                  <a:srgbClr val="FF3300"/>
                </a:solidFill>
              </a:rPr>
              <a:t>your</a:t>
            </a:r>
            <a:r>
              <a:rPr lang="en-US" altLang="en-US" sz="2000" b="1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solidFill>
                  <a:schemeClr val="accent2"/>
                </a:solidFill>
              </a:rPr>
              <a:t>IDENTIFICATION NUMBER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b="1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  ---  </a:t>
            </a:r>
            <a:r>
              <a:rPr lang="en-US" altLang="en-US" sz="1600" b="1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18B5B1D6-EB4D-4548-BD04-2D7B3F1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4AF5A841-6122-0F47-9856-0246FD15E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0E4F948-815A-674E-B353-FAB39D2C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91213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25E731C0-9BE5-A44F-B4CE-CDD11204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CB847F5A-7BCA-4848-BB74-0B7A08F6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6502BE5B-1212-464A-AEF3-CD0885CB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3F69F4E7-91F9-3C44-90D2-D2DF57A7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CF8DA334-B0D8-BB4E-B362-5FDB1044D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D17D4395-6B77-7842-A1BE-F7A50671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6A20F6CA-346F-C544-AD89-652ED30F0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0CD4F1BB-3E91-E440-92DE-08DFFAE51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95E82285-C7E5-3D48-B6AB-78D4BEF81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9ACA5084-8E33-414D-96A1-24CF3B546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42">
            <a:extLst>
              <a:ext uri="{FF2B5EF4-FFF2-40B4-BE49-F238E27FC236}">
                <a16:creationId xmlns:a16="http://schemas.microsoft.com/office/drawing/2014/main" id="{B4A6B915-8B77-DB43-9DD3-EA65D133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7" y="4953000"/>
            <a:ext cx="3806825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Stars, </a:t>
            </a:r>
            <a:r>
              <a:rPr lang="en-US" altLang="en-US" sz="2000" dirty="0"/>
              <a:t>Chapter 15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488</a:t>
            </a:r>
            <a:r>
              <a:rPr lang="en-US" altLang="en-US" sz="2000" dirty="0"/>
              <a:t>-512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6DC91F3-D94B-844E-8196-9C31F004CF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39000" y="5638800"/>
            <a:ext cx="990600" cy="381000"/>
          </a:xfrm>
        </p:spPr>
        <p:txBody>
          <a:bodyPr/>
          <a:lstStyle/>
          <a:p>
            <a:pPr>
              <a:defRPr/>
            </a:pPr>
            <a:r>
              <a:rPr lang="en-US" sz="800" b="1">
                <a:solidFill>
                  <a:schemeClr val="tx1"/>
                </a:solidFill>
                <a:cs typeface="+mj-cs"/>
              </a:rPr>
              <a:t>Nuclear processes</a:t>
            </a:r>
            <a:endParaRPr lang="en-US">
              <a:cs typeface="+mj-cs"/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5AEC117-6FCA-0B4D-904A-E4AF61F2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052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Nuclear processes</a:t>
            </a:r>
            <a:endParaRPr lang="en-US" altLang="en-US" sz="4400" b="0" dirty="0">
              <a:solidFill>
                <a:schemeClr val="tx2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7684DE73-739B-5A42-8EE8-666F01AA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43400"/>
            <a:ext cx="205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Fusion (H-bomb)</a:t>
            </a:r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86B3A2B1-56EF-5F47-BED4-2EB2C5B9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6325"/>
            <a:ext cx="458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Don</a:t>
            </a:r>
            <a:r>
              <a:rPr lang="ja-JP" altLang="en-US" sz="200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i="1">
                <a:solidFill>
                  <a:schemeClr val="bg1"/>
                </a:solidFill>
              </a:rPr>
              <a:t>t confuse with chemical processes!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They don</a:t>
            </a:r>
            <a:r>
              <a:rPr lang="ja-JP" altLang="en-US" sz="200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i="1">
                <a:solidFill>
                  <a:schemeClr val="bg1"/>
                </a:solidFill>
              </a:rPr>
              <a:t>t change one atom into another.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pic>
        <p:nvPicPr>
          <p:cNvPr id="24582" name="Picture 10" descr="DecayBkg">
            <a:extLst>
              <a:ext uri="{FF2B5EF4-FFF2-40B4-BE49-F238E27FC236}">
                <a16:creationId xmlns:a16="http://schemas.microsoft.com/office/drawing/2014/main" id="{6DBFE4CF-00E9-0B4A-AF30-934BD6A0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226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Fission">
            <a:extLst>
              <a:ext uri="{FF2B5EF4-FFF2-40B4-BE49-F238E27FC236}">
                <a16:creationId xmlns:a16="http://schemas.microsoft.com/office/drawing/2014/main" id="{F02C5837-F127-214A-89B1-83EDEBD8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40188"/>
            <a:ext cx="48768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Fusion">
            <a:extLst>
              <a:ext uri="{FF2B5EF4-FFF2-40B4-BE49-F238E27FC236}">
                <a16:creationId xmlns:a16="http://schemas.microsoft.com/office/drawing/2014/main" id="{31DA07A6-65D0-3C44-BCC7-F0A5B7D6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3613"/>
            <a:ext cx="40386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13">
            <a:extLst>
              <a:ext uri="{FF2B5EF4-FFF2-40B4-BE49-F238E27FC236}">
                <a16:creationId xmlns:a16="http://schemas.microsoft.com/office/drawing/2014/main" id="{05385143-BC74-6A40-8FEB-4A56782E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733800"/>
            <a:ext cx="336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Fission (Reactors &amp; A-bomb)</a:t>
            </a:r>
          </a:p>
        </p:txBody>
      </p:sp>
      <p:sp>
        <p:nvSpPr>
          <p:cNvPr id="24586" name="Rectangle 14">
            <a:extLst>
              <a:ext uri="{FF2B5EF4-FFF2-40B4-BE49-F238E27FC236}">
                <a16:creationId xmlns:a16="http://schemas.microsoft.com/office/drawing/2014/main" id="{88D5A1CD-287E-DA40-9D8C-ABDC767D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284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Decay (occurs in nature)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75851655-44A5-F84D-8AB3-1D774174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8768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D304E9DE-6F90-F147-A6B1-A1643ED2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4121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4 H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He + heat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1600" i="1" dirty="0">
                <a:solidFill>
                  <a:schemeClr val="accent2"/>
                </a:solidFill>
              </a:rPr>
              <a:t>(Call it H </a:t>
            </a:r>
            <a:r>
              <a:rPr lang="ja-JP" altLang="en-US" sz="1600" i="1">
                <a:solidFill>
                  <a:schemeClr val="accent2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1600" i="1" dirty="0">
                <a:solidFill>
                  <a:schemeClr val="accent2"/>
                </a:solidFill>
              </a:rPr>
              <a:t>burning</a:t>
            </a:r>
            <a:r>
              <a:rPr lang="ja-JP" altLang="en-US" sz="1600" i="1">
                <a:solidFill>
                  <a:schemeClr val="accent2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 i="1" dirty="0">
                <a:solidFill>
                  <a:schemeClr val="accent2"/>
                </a:solidFill>
              </a:rPr>
              <a:t> - it is really not!)</a:t>
            </a:r>
            <a:endParaRPr lang="en-US" altLang="en-US" sz="1600" i="1" dirty="0">
              <a:solidFill>
                <a:schemeClr val="accent2"/>
              </a:solidFill>
            </a:endParaRPr>
          </a:p>
        </p:txBody>
      </p:sp>
      <p:sp>
        <p:nvSpPr>
          <p:cNvPr id="107531" name="Rectangle 11">
            <a:extLst>
              <a:ext uri="{FF2B5EF4-FFF2-40B4-BE49-F238E27FC236}">
                <a16:creationId xmlns:a16="http://schemas.microsoft.com/office/drawing/2014/main" id="{CD1444A0-BADC-F546-8F0F-DEAC947EB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Hydrogen to helium fusion</a:t>
            </a:r>
          </a:p>
        </p:txBody>
      </p:sp>
      <p:sp>
        <p:nvSpPr>
          <p:cNvPr id="17413" name="Text Box 12">
            <a:extLst>
              <a:ext uri="{FF2B5EF4-FFF2-40B4-BE49-F238E27FC236}">
                <a16:creationId xmlns:a16="http://schemas.microsoft.com/office/drawing/2014/main" id="{E0E50670-1A72-0447-9071-590A469F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071" y="4901605"/>
            <a:ext cx="4191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Mass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1 proton	1.00867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4 protons	4.03468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1 He 		4.00260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Missing		0.03208 units  =  0.8%</a:t>
            </a:r>
          </a:p>
        </p:txBody>
      </p:sp>
      <p:sp>
        <p:nvSpPr>
          <p:cNvPr id="17414" name="Text Box 13">
            <a:extLst>
              <a:ext uri="{FF2B5EF4-FFF2-40B4-BE49-F238E27FC236}">
                <a16:creationId xmlns:a16="http://schemas.microsoft.com/office/drawing/2014/main" id="{9348003D-3734-664E-8D57-09E5AE44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52" y="3884613"/>
            <a:ext cx="3482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This reaction needs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heat &gt; 1 million 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(only in the very center of a star!)</a:t>
            </a:r>
            <a:endParaRPr lang="en-US" altLang="en-US" sz="2400" dirty="0"/>
          </a:p>
        </p:txBody>
      </p:sp>
      <p:sp>
        <p:nvSpPr>
          <p:cNvPr id="17415" name="Text Box 14">
            <a:extLst>
              <a:ext uri="{FF2B5EF4-FFF2-40B4-BE49-F238E27FC236}">
                <a16:creationId xmlns:a16="http://schemas.microsoft.com/office/drawing/2014/main" id="{1833D055-9338-1A43-8702-3EB23286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381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Becomes energy of heat: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</a:rPr>
              <a:t>E = m c</a:t>
            </a:r>
            <a:r>
              <a:rPr lang="en-US" altLang="en-US" sz="2400" i="1" baseline="30000" dirty="0">
                <a:solidFill>
                  <a:schemeClr val="accent2"/>
                </a:solidFill>
              </a:rPr>
              <a:t>2</a:t>
            </a:r>
            <a:endParaRPr lang="en-US" altLang="en-US" sz="2400" dirty="0"/>
          </a:p>
        </p:txBody>
      </p:sp>
      <p:sp>
        <p:nvSpPr>
          <p:cNvPr id="17416" name="Line 15">
            <a:extLst>
              <a:ext uri="{FF2B5EF4-FFF2-40B4-BE49-F238E27FC236}">
                <a16:creationId xmlns:a16="http://schemas.microsoft.com/office/drawing/2014/main" id="{959DF59B-69E4-234D-8939-D2BA0B630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5943600"/>
            <a:ext cx="990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7" name="Picture 1" descr="MainSequence.png">
            <a:extLst>
              <a:ext uri="{FF2B5EF4-FFF2-40B4-BE49-F238E27FC236}">
                <a16:creationId xmlns:a16="http://schemas.microsoft.com/office/drawing/2014/main" id="{77B2755C-6FD5-3546-997F-99C48B6B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745067"/>
            <a:ext cx="3238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0AFC4-84A1-CD40-B0C7-D49231AFEBB5}"/>
              </a:ext>
            </a:extLst>
          </p:cNvPr>
          <p:cNvSpPr txBox="1"/>
          <p:nvPr/>
        </p:nvSpPr>
        <p:spPr>
          <a:xfrm>
            <a:off x="6842707" y="446501"/>
            <a:ext cx="165782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the Sun: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EE875E-6736-7D47-8031-6C097814E8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590800"/>
            <a:ext cx="1752600" cy="914400"/>
          </a:xfrm>
        </p:spPr>
        <p:txBody>
          <a:bodyPr/>
          <a:lstStyle/>
          <a:p>
            <a:r>
              <a:rPr lang="ja-JP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chemeClr val="accent1"/>
                </a:solidFill>
              </a:rPr>
              <a:t>Metals</a:t>
            </a:r>
            <a:r>
              <a:rPr lang="ja-JP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chemeClr val="accent1"/>
                </a:solidFill>
              </a:rPr>
              <a:t> build up</a:t>
            </a:r>
            <a:endParaRPr lang="en-US" altLang="en-US" sz="24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0ABA556-7484-DB42-AC0C-87B7CC03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98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• More processes - helium fusion and beyond</a:t>
            </a:r>
            <a:endParaRPr lang="en-US" altLang="en-US" sz="2400" b="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2BCB22B-F5CF-E64B-9B9C-594B9AD6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6100"/>
            <a:ext cx="3541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 + He + He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C + heat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 + C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O + heat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...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DEFB9A8C-8BE8-1745-B10C-F0033F4A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1816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>
            <a:extLst>
              <a:ext uri="{FF2B5EF4-FFF2-40B4-BE49-F238E27FC236}">
                <a16:creationId xmlns:a16="http://schemas.microsoft.com/office/drawing/2014/main" id="{1ACBCBDE-CF13-BF41-96EF-844A80E673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4343400"/>
            <a:ext cx="1219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0D89AE03-6615-CE42-AF0A-9CEE7169BB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44196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459F3A7-C0CE-1945-A03A-92371CA3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3246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do this</a:t>
            </a:r>
            <a:endParaRPr lang="en-US" altLang="en-US" sz="2400" b="0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35707267-C0CB-3F49-B68B-697468FEC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4343400"/>
            <a:ext cx="609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65087D38-DAD0-5D48-9D05-2E29F1AE1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4343400"/>
            <a:ext cx="609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08852C3E-E320-004E-A675-F28B147B6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5181600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A-bomb does this</a:t>
            </a:r>
            <a:endParaRPr lang="en-US" altLang="en-US" sz="2400" b="0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9FDE35BA-8F6F-0D46-ABDB-29BB97D7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2362200"/>
            <a:ext cx="36623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• These processes need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hotter and hotter temperatures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            </a:t>
            </a:r>
            <a:r>
              <a:rPr lang="en-US" altLang="en-US" sz="1800">
                <a:solidFill>
                  <a:schemeClr val="accent2"/>
                </a:solidFill>
              </a:rPr>
              <a:t>Not in the Sun yet!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• Energy is produced by fusion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of heavier elements up to iron</a:t>
            </a:r>
            <a:endParaRPr lang="en-US" altLang="en-US" sz="2400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BD7BC042-5B83-B345-9D46-4E82B1347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2971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8" name="Picture 14">
            <a:extLst>
              <a:ext uri="{FF2B5EF4-FFF2-40B4-BE49-F238E27FC236}">
                <a16:creationId xmlns:a16="http://schemas.microsoft.com/office/drawing/2014/main" id="{80674C56-DA12-0F4F-A62C-B15053CE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2946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45D23ED-EC6F-AC4F-AC9C-06022F74C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CEEF9EDF-352A-CF41-9E61-36B744C4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B954883-EF3A-B243-A11C-126DB283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F98799C4-3EDC-624C-8359-7DBA86B67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 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1592EACE-BA3D-1140-9DE5-3146B16B7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BD27966F-1326-3140-A515-8D650ECA6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keeps the Sun hot?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000" dirty="0"/>
              <a:t>It burns hydrogen into water.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000" dirty="0">
                <a:solidFill>
                  <a:srgbClr val="FF0000"/>
                </a:solidFill>
              </a:rPr>
              <a:t>It produces helium from hydrogen.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 </a:t>
            </a:r>
            <a:r>
              <a:rPr lang="en-US" altLang="en-US" sz="2000" dirty="0"/>
              <a:t>It produces heavier elements from helium.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000" dirty="0"/>
              <a:t>It is hot and cooling slowly as it gives off its heat.</a:t>
            </a:r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3E72B3F8-BC48-7441-A6AB-E60CF605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4152" name="Text Box 8">
            <a:extLst>
              <a:ext uri="{FF2B5EF4-FFF2-40B4-BE49-F238E27FC236}">
                <a16:creationId xmlns:a16="http://schemas.microsoft.com/office/drawing/2014/main" id="{A8C26FE5-B5BC-174F-AFF2-02EDCF5D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4153" name="Text Box 9">
            <a:extLst>
              <a:ext uri="{FF2B5EF4-FFF2-40B4-BE49-F238E27FC236}">
                <a16:creationId xmlns:a16="http://schemas.microsoft.com/office/drawing/2014/main" id="{C681B47B-9238-B14B-AEFE-6E57B172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3A35D65F-45EB-FA43-842B-DE2874FF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57CB4EF2-4B0C-0942-9A9D-30B666CF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4156" name="Text Box 12">
            <a:extLst>
              <a:ext uri="{FF2B5EF4-FFF2-40B4-BE49-F238E27FC236}">
                <a16:creationId xmlns:a16="http://schemas.microsoft.com/office/drawing/2014/main" id="{5553149D-19F5-1F47-9206-870FAFD0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4157" name="Text Box 13">
            <a:extLst>
              <a:ext uri="{FF2B5EF4-FFF2-40B4-BE49-F238E27FC236}">
                <a16:creationId xmlns:a16="http://schemas.microsoft.com/office/drawing/2014/main" id="{73200825-2892-C044-8BFF-F14EF7F8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4158" name="Text Box 14">
            <a:extLst>
              <a:ext uri="{FF2B5EF4-FFF2-40B4-BE49-F238E27FC236}">
                <a16:creationId xmlns:a16="http://schemas.microsoft.com/office/drawing/2014/main" id="{45CD0272-8E86-9B47-A0F7-DA197959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4159" name="Text Box 15">
            <a:extLst>
              <a:ext uri="{FF2B5EF4-FFF2-40B4-BE49-F238E27FC236}">
                <a16:creationId xmlns:a16="http://schemas.microsoft.com/office/drawing/2014/main" id="{F79F475D-037E-9047-ADA8-8E9B9688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4160" name="Text Box 16">
            <a:extLst>
              <a:ext uri="{FF2B5EF4-FFF2-40B4-BE49-F238E27FC236}">
                <a16:creationId xmlns:a16="http://schemas.microsoft.com/office/drawing/2014/main" id="{AD632024-3C10-C046-AC7D-912F1FE6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4161" name="Text Box 17">
            <a:extLst>
              <a:ext uri="{FF2B5EF4-FFF2-40B4-BE49-F238E27FC236}">
                <a16:creationId xmlns:a16="http://schemas.microsoft.com/office/drawing/2014/main" id="{C126B578-E80A-1444-82CA-5B442E2A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4162" name="Text Box 18">
            <a:extLst>
              <a:ext uri="{FF2B5EF4-FFF2-40B4-BE49-F238E27FC236}">
                <a16:creationId xmlns:a16="http://schemas.microsoft.com/office/drawing/2014/main" id="{6FFB40A5-3F79-4C41-851C-7B9D7090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4163" name="Text Box 19">
            <a:extLst>
              <a:ext uri="{FF2B5EF4-FFF2-40B4-BE49-F238E27FC236}">
                <a16:creationId xmlns:a16="http://schemas.microsoft.com/office/drawing/2014/main" id="{4BCBC48B-8E86-C84B-8911-8D62766A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4164" name="Text Box 20">
            <a:extLst>
              <a:ext uri="{FF2B5EF4-FFF2-40B4-BE49-F238E27FC236}">
                <a16:creationId xmlns:a16="http://schemas.microsoft.com/office/drawing/2014/main" id="{B84E92FB-1802-4348-B508-1004C1B1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4165" name="Text Box 21">
            <a:extLst>
              <a:ext uri="{FF2B5EF4-FFF2-40B4-BE49-F238E27FC236}">
                <a16:creationId xmlns:a16="http://schemas.microsoft.com/office/drawing/2014/main" id="{BDA6C551-BFD1-3C4E-9CEE-C98F7FC1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82EAF39E-F8A5-A542-93F3-CB36FCEC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761D40F4-815D-B24C-9605-64F533EF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A169CD25-8AF2-B04F-B8E4-A6D6C156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4169" name="Text Box 25">
            <a:extLst>
              <a:ext uri="{FF2B5EF4-FFF2-40B4-BE49-F238E27FC236}">
                <a16:creationId xmlns:a16="http://schemas.microsoft.com/office/drawing/2014/main" id="{009DC568-9B16-534C-A299-4DA39EC4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4170" name="Text Box 26">
            <a:extLst>
              <a:ext uri="{FF2B5EF4-FFF2-40B4-BE49-F238E27FC236}">
                <a16:creationId xmlns:a16="http://schemas.microsoft.com/office/drawing/2014/main" id="{E24D2A35-D62D-3E48-98A2-EB8A2A2C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4171" name="Text Box 27">
            <a:extLst>
              <a:ext uri="{FF2B5EF4-FFF2-40B4-BE49-F238E27FC236}">
                <a16:creationId xmlns:a16="http://schemas.microsoft.com/office/drawing/2014/main" id="{5FF32A7C-0F83-A344-8A5A-5EA2C0CE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4172" name="Text Box 28">
            <a:extLst>
              <a:ext uri="{FF2B5EF4-FFF2-40B4-BE49-F238E27FC236}">
                <a16:creationId xmlns:a16="http://schemas.microsoft.com/office/drawing/2014/main" id="{8B526404-E2E6-F84A-A62D-EA3BA9D9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4173" name="Text Box 29">
            <a:extLst>
              <a:ext uri="{FF2B5EF4-FFF2-40B4-BE49-F238E27FC236}">
                <a16:creationId xmlns:a16="http://schemas.microsoft.com/office/drawing/2014/main" id="{CE6E52F1-BD8B-4B4E-87A6-F4D282C7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4174" name="Text Box 30">
            <a:extLst>
              <a:ext uri="{FF2B5EF4-FFF2-40B4-BE49-F238E27FC236}">
                <a16:creationId xmlns:a16="http://schemas.microsoft.com/office/drawing/2014/main" id="{0330F947-EE46-334A-AE36-F8DF4D62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4175" name="Text Box 31">
            <a:extLst>
              <a:ext uri="{FF2B5EF4-FFF2-40B4-BE49-F238E27FC236}">
                <a16:creationId xmlns:a16="http://schemas.microsoft.com/office/drawing/2014/main" id="{3060C232-AF53-4744-A06D-E7C33005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4176" name="Text Box 32">
            <a:extLst>
              <a:ext uri="{FF2B5EF4-FFF2-40B4-BE49-F238E27FC236}">
                <a16:creationId xmlns:a16="http://schemas.microsoft.com/office/drawing/2014/main" id="{1BC52606-38A3-6B4E-9C58-24AE8228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4177" name="Text Box 33">
            <a:extLst>
              <a:ext uri="{FF2B5EF4-FFF2-40B4-BE49-F238E27FC236}">
                <a16:creationId xmlns:a16="http://schemas.microsoft.com/office/drawing/2014/main" id="{A4E57CB1-9DFA-2E48-BBF7-9A5F64B4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4178" name="Text Box 34">
            <a:extLst>
              <a:ext uri="{FF2B5EF4-FFF2-40B4-BE49-F238E27FC236}">
                <a16:creationId xmlns:a16="http://schemas.microsoft.com/office/drawing/2014/main" id="{CA0B8E23-6E2C-3841-86A6-BBE13A7D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4179" name="Text Box 35">
            <a:extLst>
              <a:ext uri="{FF2B5EF4-FFF2-40B4-BE49-F238E27FC236}">
                <a16:creationId xmlns:a16="http://schemas.microsoft.com/office/drawing/2014/main" id="{25DCC250-9670-FE42-9D53-238E5C19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4180" name="Text Box 36">
            <a:extLst>
              <a:ext uri="{FF2B5EF4-FFF2-40B4-BE49-F238E27FC236}">
                <a16:creationId xmlns:a16="http://schemas.microsoft.com/office/drawing/2014/main" id="{6DC0FF7F-ED9C-264B-8620-A03E7A39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 animBg="1"/>
      <p:bldP spid="134149" grpId="0" animBg="1"/>
      <p:bldP spid="134150" grpId="0"/>
      <p:bldP spid="134150" grpId="1"/>
      <p:bldP spid="134151" grpId="0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62" grpId="0" animBg="1"/>
      <p:bldP spid="134163" grpId="0" animBg="1"/>
      <p:bldP spid="134164" grpId="0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5" grpId="0" animBg="1"/>
      <p:bldP spid="134176" grpId="0" animBg="1"/>
      <p:bldP spid="134177" grpId="0" animBg="1"/>
      <p:bldP spid="134178" grpId="0" animBg="1"/>
      <p:bldP spid="134179" grpId="0" animBg="1"/>
      <p:bldP spid="134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1C3E1AF4-B223-3946-82F2-B1BAF519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722D319E-EFF5-8A4B-AB18-BEB6F8CE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6D1B1888-84E5-CB47-B19A-BC9990C8C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 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19B74903-C1E3-F142-A4CE-0F379F1C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AA996FA3-AE7B-9A4D-9B2F-A95D84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6858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Where in the Sun is there heat production?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</a:t>
            </a:r>
            <a:r>
              <a:rPr lang="en-US" altLang="en-US" sz="2000" dirty="0"/>
              <a:t>Everywhere.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  </a:t>
            </a:r>
            <a:r>
              <a:rPr lang="en-US" altLang="en-US" sz="2000" dirty="0">
                <a:solidFill>
                  <a:srgbClr val="FF0000"/>
                </a:solidFill>
              </a:rPr>
              <a:t>Only in the center.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  </a:t>
            </a:r>
            <a:r>
              <a:rPr lang="en-US" altLang="en-US" sz="2000" dirty="0"/>
              <a:t>Nowhere. The Sun in only giving off its existing heat.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 </a:t>
            </a:r>
            <a:r>
              <a:rPr lang="en-US" altLang="en-US" sz="2400" dirty="0"/>
              <a:t>  </a:t>
            </a:r>
            <a:r>
              <a:rPr lang="en-US" altLang="en-US" sz="2000" dirty="0"/>
              <a:t>Only on the surface.</a:t>
            </a:r>
            <a:endParaRPr lang="en-US" altLang="en-US" sz="2400" dirty="0"/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9049BA68-8408-0F4E-966E-0702B666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46952EA3-D56F-2B49-A16C-E1099C2E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6201" name="Text Box 9">
            <a:extLst>
              <a:ext uri="{FF2B5EF4-FFF2-40B4-BE49-F238E27FC236}">
                <a16:creationId xmlns:a16="http://schemas.microsoft.com/office/drawing/2014/main" id="{47AD28E5-5AAA-DE48-A013-7CAE6DFD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6202" name="Text Box 10">
            <a:extLst>
              <a:ext uri="{FF2B5EF4-FFF2-40B4-BE49-F238E27FC236}">
                <a16:creationId xmlns:a16="http://schemas.microsoft.com/office/drawing/2014/main" id="{240FDAC3-D9DF-1A43-8DE5-503CD13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8F4FA78B-02B9-8342-91D3-21D73D4D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115E1455-C0B0-194E-BF51-FFB92348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A70515C1-05DE-C940-A540-D298A9BC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6206" name="Text Box 14">
            <a:extLst>
              <a:ext uri="{FF2B5EF4-FFF2-40B4-BE49-F238E27FC236}">
                <a16:creationId xmlns:a16="http://schemas.microsoft.com/office/drawing/2014/main" id="{C325ED3C-5307-BC4A-A922-DFC75460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6207" name="Text Box 15">
            <a:extLst>
              <a:ext uri="{FF2B5EF4-FFF2-40B4-BE49-F238E27FC236}">
                <a16:creationId xmlns:a16="http://schemas.microsoft.com/office/drawing/2014/main" id="{55F43785-DD2F-C948-B47E-6CA375B5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6208" name="Text Box 16">
            <a:extLst>
              <a:ext uri="{FF2B5EF4-FFF2-40B4-BE49-F238E27FC236}">
                <a16:creationId xmlns:a16="http://schemas.microsoft.com/office/drawing/2014/main" id="{2E786C50-7E13-9349-8165-4FB9444C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6209" name="Text Box 17">
            <a:extLst>
              <a:ext uri="{FF2B5EF4-FFF2-40B4-BE49-F238E27FC236}">
                <a16:creationId xmlns:a16="http://schemas.microsoft.com/office/drawing/2014/main" id="{3E3FCB09-AC0D-3B44-A9ED-66A002A9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6210" name="Text Box 18">
            <a:extLst>
              <a:ext uri="{FF2B5EF4-FFF2-40B4-BE49-F238E27FC236}">
                <a16:creationId xmlns:a16="http://schemas.microsoft.com/office/drawing/2014/main" id="{18B20441-697E-6644-AF55-FFE23B93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6211" name="Text Box 19">
            <a:extLst>
              <a:ext uri="{FF2B5EF4-FFF2-40B4-BE49-F238E27FC236}">
                <a16:creationId xmlns:a16="http://schemas.microsoft.com/office/drawing/2014/main" id="{3217236D-1E0B-3444-8F15-E666F566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6212" name="Text Box 20">
            <a:extLst>
              <a:ext uri="{FF2B5EF4-FFF2-40B4-BE49-F238E27FC236}">
                <a16:creationId xmlns:a16="http://schemas.microsoft.com/office/drawing/2014/main" id="{5429BF1D-C042-4844-AFED-428942C01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6213" name="Text Box 21">
            <a:extLst>
              <a:ext uri="{FF2B5EF4-FFF2-40B4-BE49-F238E27FC236}">
                <a16:creationId xmlns:a16="http://schemas.microsoft.com/office/drawing/2014/main" id="{E2F700C3-13D2-3D4F-8BAD-E17091B0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6214" name="Text Box 22">
            <a:extLst>
              <a:ext uri="{FF2B5EF4-FFF2-40B4-BE49-F238E27FC236}">
                <a16:creationId xmlns:a16="http://schemas.microsoft.com/office/drawing/2014/main" id="{D724DF4E-F388-424D-9FF5-B54CA99B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6215" name="Text Box 23">
            <a:extLst>
              <a:ext uri="{FF2B5EF4-FFF2-40B4-BE49-F238E27FC236}">
                <a16:creationId xmlns:a16="http://schemas.microsoft.com/office/drawing/2014/main" id="{A64902BD-E642-3A45-B68E-EA5C13E6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6216" name="Text Box 24">
            <a:extLst>
              <a:ext uri="{FF2B5EF4-FFF2-40B4-BE49-F238E27FC236}">
                <a16:creationId xmlns:a16="http://schemas.microsoft.com/office/drawing/2014/main" id="{9DE5642B-BEF2-0B4F-9B12-AE746BDE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D616C3DA-F561-654F-893C-BCECBC6C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6218" name="Text Box 26">
            <a:extLst>
              <a:ext uri="{FF2B5EF4-FFF2-40B4-BE49-F238E27FC236}">
                <a16:creationId xmlns:a16="http://schemas.microsoft.com/office/drawing/2014/main" id="{F62DFA8A-8CE4-F547-B6BB-AD5B0DBE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6219" name="Text Box 27">
            <a:extLst>
              <a:ext uri="{FF2B5EF4-FFF2-40B4-BE49-F238E27FC236}">
                <a16:creationId xmlns:a16="http://schemas.microsoft.com/office/drawing/2014/main" id="{7C3517B3-C208-FB4D-A520-CB608768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6220" name="Text Box 28">
            <a:extLst>
              <a:ext uri="{FF2B5EF4-FFF2-40B4-BE49-F238E27FC236}">
                <a16:creationId xmlns:a16="http://schemas.microsoft.com/office/drawing/2014/main" id="{58B47779-6B4C-4F4D-B731-1FA79DB8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6221" name="Text Box 29">
            <a:extLst>
              <a:ext uri="{FF2B5EF4-FFF2-40B4-BE49-F238E27FC236}">
                <a16:creationId xmlns:a16="http://schemas.microsoft.com/office/drawing/2014/main" id="{CEF72DD8-1DE2-FD40-8A58-80B7E68D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6222" name="Text Box 30">
            <a:extLst>
              <a:ext uri="{FF2B5EF4-FFF2-40B4-BE49-F238E27FC236}">
                <a16:creationId xmlns:a16="http://schemas.microsoft.com/office/drawing/2014/main" id="{251909B4-E398-144E-9E79-B388EF30D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6223" name="Text Box 31">
            <a:extLst>
              <a:ext uri="{FF2B5EF4-FFF2-40B4-BE49-F238E27FC236}">
                <a16:creationId xmlns:a16="http://schemas.microsoft.com/office/drawing/2014/main" id="{408CCAD1-5446-9245-A49D-9A27F0C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6224" name="Text Box 32">
            <a:extLst>
              <a:ext uri="{FF2B5EF4-FFF2-40B4-BE49-F238E27FC236}">
                <a16:creationId xmlns:a16="http://schemas.microsoft.com/office/drawing/2014/main" id="{FDA18B3C-CB5F-F64E-84DD-22EB05C0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6225" name="Text Box 33">
            <a:extLst>
              <a:ext uri="{FF2B5EF4-FFF2-40B4-BE49-F238E27FC236}">
                <a16:creationId xmlns:a16="http://schemas.microsoft.com/office/drawing/2014/main" id="{AD64B391-5351-474A-B8CE-6F63F690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6226" name="Text Box 34">
            <a:extLst>
              <a:ext uri="{FF2B5EF4-FFF2-40B4-BE49-F238E27FC236}">
                <a16:creationId xmlns:a16="http://schemas.microsoft.com/office/drawing/2014/main" id="{06467C9A-7365-CC4D-AE1D-F072F2D2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6227" name="Text Box 35">
            <a:extLst>
              <a:ext uri="{FF2B5EF4-FFF2-40B4-BE49-F238E27FC236}">
                <a16:creationId xmlns:a16="http://schemas.microsoft.com/office/drawing/2014/main" id="{147E3CEB-A4C2-D341-AC18-1469491C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6228" name="Text Box 36">
            <a:extLst>
              <a:ext uri="{FF2B5EF4-FFF2-40B4-BE49-F238E27FC236}">
                <a16:creationId xmlns:a16="http://schemas.microsoft.com/office/drawing/2014/main" id="{901ABF2A-F255-FD48-9CED-1E5908E2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 animBg="1"/>
      <p:bldP spid="136197" grpId="0" animBg="1"/>
      <p:bldP spid="136198" grpId="0"/>
      <p:bldP spid="136198" grpId="1"/>
      <p:bldP spid="136199" grpId="0" animBg="1"/>
      <p:bldP spid="136200" grpId="0" animBg="1"/>
      <p:bldP spid="136201" grpId="0" animBg="1"/>
      <p:bldP spid="136202" grpId="0" animBg="1"/>
      <p:bldP spid="136203" grpId="0" animBg="1"/>
      <p:bldP spid="136204" grpId="0" animBg="1"/>
      <p:bldP spid="136205" grpId="0" animBg="1"/>
      <p:bldP spid="136206" grpId="0" animBg="1"/>
      <p:bldP spid="136207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136215" grpId="0" animBg="1"/>
      <p:bldP spid="136216" grpId="0" animBg="1"/>
      <p:bldP spid="136217" grpId="0" animBg="1"/>
      <p:bldP spid="136218" grpId="0" animBg="1"/>
      <p:bldP spid="136219" grpId="0" animBg="1"/>
      <p:bldP spid="136220" grpId="0" animBg="1"/>
      <p:bldP spid="136221" grpId="0" animBg="1"/>
      <p:bldP spid="136222" grpId="0" animBg="1"/>
      <p:bldP spid="136223" grpId="0" animBg="1"/>
      <p:bldP spid="136224" grpId="0" animBg="1"/>
      <p:bldP spid="136225" grpId="0" animBg="1"/>
      <p:bldP spid="136226" grpId="0" animBg="1"/>
      <p:bldP spid="136227" grpId="0" animBg="1"/>
      <p:bldP spid="136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>
            <a:extLst>
              <a:ext uri="{FF2B5EF4-FFF2-40B4-BE49-F238E27FC236}">
                <a16:creationId xmlns:a16="http://schemas.microsoft.com/office/drawing/2014/main" id="{E5EF1CCA-2B3F-9C49-B8E4-E7A33FCD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28F002AA-F65A-8E4D-A435-ABBBFCF8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0BDD065B-18E5-3C4D-81AD-8FFBC56C0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cs typeface="+mj-cs"/>
              </a:rPr>
              <a:t>Question 6 </a:t>
            </a:r>
            <a:endParaRPr lang="en-US" sz="6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4356F8C2-5DAA-644E-AB83-D642049F7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87CCDF2F-00AC-464C-884D-47D346F2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Which of the following uses the same physical process as the Sun to generate heat?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000" dirty="0"/>
              <a:t>A gas stove.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000" dirty="0"/>
              <a:t>A wood stove.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A hydrogen bomb.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000" dirty="0"/>
              <a:t>An atomic bomb.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000" dirty="0"/>
              <a:t>A nuclear reactor.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B152D28D-9DCB-E241-9070-F8CB153B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7484E6B3-A8D8-B146-9A05-DA1A09E08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CD6831E1-68F6-7346-A5C3-F940D96F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8250" name="Text Box 10">
            <a:extLst>
              <a:ext uri="{FF2B5EF4-FFF2-40B4-BE49-F238E27FC236}">
                <a16:creationId xmlns:a16="http://schemas.microsoft.com/office/drawing/2014/main" id="{19959040-A7D1-8342-821B-73A689C4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8251" name="Text Box 11">
            <a:extLst>
              <a:ext uri="{FF2B5EF4-FFF2-40B4-BE49-F238E27FC236}">
                <a16:creationId xmlns:a16="http://schemas.microsoft.com/office/drawing/2014/main" id="{3B555895-59EA-484E-BBC8-601BD87E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A3464127-F2A5-F546-81CD-316D2320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8253" name="Text Box 13">
            <a:extLst>
              <a:ext uri="{FF2B5EF4-FFF2-40B4-BE49-F238E27FC236}">
                <a16:creationId xmlns:a16="http://schemas.microsoft.com/office/drawing/2014/main" id="{A4F940F7-BFF6-9E44-84D0-EDF261FC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8254" name="Text Box 14">
            <a:extLst>
              <a:ext uri="{FF2B5EF4-FFF2-40B4-BE49-F238E27FC236}">
                <a16:creationId xmlns:a16="http://schemas.microsoft.com/office/drawing/2014/main" id="{C2403904-B1EA-F345-884F-5D876DB2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8255" name="Text Box 15">
            <a:extLst>
              <a:ext uri="{FF2B5EF4-FFF2-40B4-BE49-F238E27FC236}">
                <a16:creationId xmlns:a16="http://schemas.microsoft.com/office/drawing/2014/main" id="{4179A8BF-424C-4E41-A4C2-8A4E41BE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31E74FCA-EE3D-584A-B8F2-1AF412F4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8257" name="Text Box 17">
            <a:extLst>
              <a:ext uri="{FF2B5EF4-FFF2-40B4-BE49-F238E27FC236}">
                <a16:creationId xmlns:a16="http://schemas.microsoft.com/office/drawing/2014/main" id="{18EB4789-C6D9-F645-BCFB-4FED20C6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8258" name="Text Box 18">
            <a:extLst>
              <a:ext uri="{FF2B5EF4-FFF2-40B4-BE49-F238E27FC236}">
                <a16:creationId xmlns:a16="http://schemas.microsoft.com/office/drawing/2014/main" id="{94190498-83C2-F548-81D0-4BC0BF23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8259" name="Text Box 19">
            <a:extLst>
              <a:ext uri="{FF2B5EF4-FFF2-40B4-BE49-F238E27FC236}">
                <a16:creationId xmlns:a16="http://schemas.microsoft.com/office/drawing/2014/main" id="{20EAF7E5-D566-4F4E-A3A5-8696EF10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8260" name="Text Box 20">
            <a:extLst>
              <a:ext uri="{FF2B5EF4-FFF2-40B4-BE49-F238E27FC236}">
                <a16:creationId xmlns:a16="http://schemas.microsoft.com/office/drawing/2014/main" id="{3396C69A-A915-DA44-BFD2-F73B7AA0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8261" name="Text Box 21">
            <a:extLst>
              <a:ext uri="{FF2B5EF4-FFF2-40B4-BE49-F238E27FC236}">
                <a16:creationId xmlns:a16="http://schemas.microsoft.com/office/drawing/2014/main" id="{97A65B7F-5E71-944E-92F5-26CA71C6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8262" name="Text Box 22">
            <a:extLst>
              <a:ext uri="{FF2B5EF4-FFF2-40B4-BE49-F238E27FC236}">
                <a16:creationId xmlns:a16="http://schemas.microsoft.com/office/drawing/2014/main" id="{AA7BE6FA-C803-7D41-B1BC-F190024B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8263" name="Text Box 23">
            <a:extLst>
              <a:ext uri="{FF2B5EF4-FFF2-40B4-BE49-F238E27FC236}">
                <a16:creationId xmlns:a16="http://schemas.microsoft.com/office/drawing/2014/main" id="{2FCFC86E-8D03-DC47-858D-B5019764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8264" name="Text Box 24">
            <a:extLst>
              <a:ext uri="{FF2B5EF4-FFF2-40B4-BE49-F238E27FC236}">
                <a16:creationId xmlns:a16="http://schemas.microsoft.com/office/drawing/2014/main" id="{8DCB917B-720A-8A49-86E1-ECD0383C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8265" name="Text Box 25">
            <a:extLst>
              <a:ext uri="{FF2B5EF4-FFF2-40B4-BE49-F238E27FC236}">
                <a16:creationId xmlns:a16="http://schemas.microsoft.com/office/drawing/2014/main" id="{5D38CCEE-54B4-EA42-A363-EAB048B4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266" name="Text Box 26">
            <a:extLst>
              <a:ext uri="{FF2B5EF4-FFF2-40B4-BE49-F238E27FC236}">
                <a16:creationId xmlns:a16="http://schemas.microsoft.com/office/drawing/2014/main" id="{AEE16943-84C8-3D4B-8028-55FB75EF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8267" name="Text Box 27">
            <a:extLst>
              <a:ext uri="{FF2B5EF4-FFF2-40B4-BE49-F238E27FC236}">
                <a16:creationId xmlns:a16="http://schemas.microsoft.com/office/drawing/2014/main" id="{3BC3A0CA-B066-2446-9F23-E495F2F4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8268" name="Text Box 28">
            <a:extLst>
              <a:ext uri="{FF2B5EF4-FFF2-40B4-BE49-F238E27FC236}">
                <a16:creationId xmlns:a16="http://schemas.microsoft.com/office/drawing/2014/main" id="{AAAD999D-64D1-DE4F-A011-B0C25F5C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8269" name="Text Box 29">
            <a:extLst>
              <a:ext uri="{FF2B5EF4-FFF2-40B4-BE49-F238E27FC236}">
                <a16:creationId xmlns:a16="http://schemas.microsoft.com/office/drawing/2014/main" id="{3FD73453-8881-D446-B256-43255CE5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8270" name="Text Box 30">
            <a:extLst>
              <a:ext uri="{FF2B5EF4-FFF2-40B4-BE49-F238E27FC236}">
                <a16:creationId xmlns:a16="http://schemas.microsoft.com/office/drawing/2014/main" id="{F998EBA2-2211-2D4A-A8A0-CF2C0BA9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8271" name="Text Box 31">
            <a:extLst>
              <a:ext uri="{FF2B5EF4-FFF2-40B4-BE49-F238E27FC236}">
                <a16:creationId xmlns:a16="http://schemas.microsoft.com/office/drawing/2014/main" id="{C203F5C9-4B96-8149-B7B6-0BAA2D3F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8272" name="Text Box 32">
            <a:extLst>
              <a:ext uri="{FF2B5EF4-FFF2-40B4-BE49-F238E27FC236}">
                <a16:creationId xmlns:a16="http://schemas.microsoft.com/office/drawing/2014/main" id="{5169FB21-6334-9D4A-AE16-F2D6FB10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8273" name="Text Box 33">
            <a:extLst>
              <a:ext uri="{FF2B5EF4-FFF2-40B4-BE49-F238E27FC236}">
                <a16:creationId xmlns:a16="http://schemas.microsoft.com/office/drawing/2014/main" id="{D7CB014C-F536-A347-8D3C-0CD82EC11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8274" name="Text Box 34">
            <a:extLst>
              <a:ext uri="{FF2B5EF4-FFF2-40B4-BE49-F238E27FC236}">
                <a16:creationId xmlns:a16="http://schemas.microsoft.com/office/drawing/2014/main" id="{CD0022DC-50A3-8741-85A9-37E22EDB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8275" name="Text Box 35">
            <a:extLst>
              <a:ext uri="{FF2B5EF4-FFF2-40B4-BE49-F238E27FC236}">
                <a16:creationId xmlns:a16="http://schemas.microsoft.com/office/drawing/2014/main" id="{444DE919-EC71-FF4A-9E67-F740C0C6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3" grpId="0" animBg="1"/>
      <p:bldP spid="138245" grpId="0" animBg="1"/>
      <p:bldP spid="138246" grpId="0"/>
      <p:bldP spid="138246" grpId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 animBg="1"/>
      <p:bldP spid="138255" grpId="0" animBg="1"/>
      <p:bldP spid="138256" grpId="0" animBg="1"/>
      <p:bldP spid="138257" grpId="0" animBg="1"/>
      <p:bldP spid="138258" grpId="0" animBg="1"/>
      <p:bldP spid="138259" grpId="0" animBg="1"/>
      <p:bldP spid="138260" grpId="0" animBg="1"/>
      <p:bldP spid="138261" grpId="0" animBg="1"/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3230</TotalTime>
  <Words>560</Words>
  <Application>Microsoft Macintosh PowerPoint</Application>
  <PresentationFormat>On-screen Show (4:3)</PresentationFormat>
  <Paragraphs>183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</vt:lpstr>
      <vt:lpstr>Blank Presentation</vt:lpstr>
      <vt:lpstr>Setup:</vt:lpstr>
      <vt:lpstr>Nuclear processes</vt:lpstr>
      <vt:lpstr>Hydrogen to helium fusion</vt:lpstr>
      <vt:lpstr>”Metals” build up</vt:lpstr>
      <vt:lpstr>Questions coming …</vt:lpstr>
      <vt:lpstr>Question 4 </vt:lpstr>
      <vt:lpstr>Question 5 </vt:lpstr>
      <vt:lpstr>Question 6 </vt:lpstr>
    </vt:vector>
  </TitlesOfParts>
  <Manager/>
  <Company>University of Misssissippi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stars</dc:title>
  <dc:subject/>
  <dc:creator>Tibor Torma</dc:creator>
  <cp:keywords/>
  <dc:description/>
  <cp:lastModifiedBy>Tibor Torma</cp:lastModifiedBy>
  <cp:revision>500</cp:revision>
  <dcterms:created xsi:type="dcterms:W3CDTF">2003-01-08T03:11:45Z</dcterms:created>
  <dcterms:modified xsi:type="dcterms:W3CDTF">2026-04-01T02:05:54Z</dcterms:modified>
  <cp:category/>
</cp:coreProperties>
</file>