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6" r:id="rId2"/>
    <p:sldId id="501" r:id="rId3"/>
    <p:sldId id="595" r:id="rId4"/>
    <p:sldId id="352" r:id="rId5"/>
    <p:sldId id="594" r:id="rId6"/>
    <p:sldId id="342" r:id="rId7"/>
    <p:sldId id="521" r:id="rId8"/>
    <p:sldId id="306" r:id="rId9"/>
    <p:sldId id="354" r:id="rId10"/>
    <p:sldId id="332" r:id="rId11"/>
    <p:sldId id="334" r:id="rId12"/>
    <p:sldId id="325" r:id="rId13"/>
    <p:sldId id="331" r:id="rId14"/>
    <p:sldId id="333" r:id="rId15"/>
    <p:sldId id="335" r:id="rId16"/>
    <p:sldId id="321" r:id="rId17"/>
    <p:sldId id="353" r:id="rId18"/>
    <p:sldId id="340" r:id="rId19"/>
    <p:sldId id="343" r:id="rId20"/>
    <p:sldId id="376" r:id="rId21"/>
    <p:sldId id="379" r:id="rId22"/>
    <p:sldId id="380" r:id="rId23"/>
    <p:sldId id="37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FF"/>
    <a:srgbClr val="DA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7" autoAdjust="0"/>
    <p:restoredTop sz="50000" autoAdjust="0"/>
  </p:normalViewPr>
  <p:slideViewPr>
    <p:cSldViewPr>
      <p:cViewPr varScale="1">
        <p:scale>
          <a:sx n="222" d="100"/>
          <a:sy n="222" d="100"/>
        </p:scale>
        <p:origin x="2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E7502F-3123-5E49-805F-1D63B4BC2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8D43D-BFEE-0847-8D5E-CE194FE24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E325E6-1B58-7942-86A6-F7CF83C26530}" type="datetimeFigureOut">
              <a:rPr lang="en-US"/>
              <a:pPr>
                <a:defRPr/>
              </a:pPr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4F73-AB84-3A47-B154-D4E2BEE41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8F087-2D96-7B4F-A956-8D3028076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0A81A2-524D-2345-898B-264089E41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8D8303F-D971-3441-BE96-C062CAE036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7662477-10C7-E44E-A73D-6ABE3BE133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B95F214-66E3-B047-8F98-28AF996099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32F649C-AFBA-E746-A012-09693C7096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3AF2B93-DF3B-4E48-AA24-280EF17B88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4FB8C30-89A7-AD40-AB8D-A9A9D8DBF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B05D3E-B074-C948-B19B-16388473A9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91E4491-2294-3440-BEBD-2C6914D0F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68C8AA1-CEDE-DE44-96C3-EDE18A76B33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0565E31-2FE3-4D43-883E-DC9354B5B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F1C1129-1855-B244-8FE7-645AC9FA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33D19C-D3CA-F44B-A1BA-DCC22F7ED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308F8841-F9D9-AF48-92B4-B97F54E98DE9}" type="slidenum">
              <a:rPr lang="en-US" altLang="en-US" sz="1200" smtClean="0"/>
              <a:pPr>
                <a:defRPr/>
              </a:pPr>
              <a:t>11</a:t>
            </a:fld>
            <a:endParaRPr lang="en-US" altLang="en-US" sz="12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054B723D-49E3-D641-8E72-EE81FA0D2F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F53D12F6-F3F1-C14C-B259-270AA277B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BECE63-0D87-9E45-A95F-15220AA17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590A6628-5124-A149-A6B1-14838872162A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BCD1A333-D0A3-7448-8169-FAD2564E3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A31ED08-9CBB-DC41-A1D3-5BB863690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50D684-68A5-9744-A4DC-0A3DD6632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7FC8C81-B4AB-604D-95C9-3AC9DE95B743}" type="slidenum">
              <a:rPr lang="en-US" altLang="en-US" sz="1200" smtClean="0"/>
              <a:pPr>
                <a:defRPr/>
              </a:pPr>
              <a:t>13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75719EF-D38C-7D42-B5D1-4A447121C1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FC611B2-48CC-C24F-BD61-713990E45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E0564C-E7C1-3147-9111-06D5D21D9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B4D4F7E-E69D-3242-9D61-444BB8A037E1}" type="slidenum">
              <a:rPr lang="en-US" altLang="en-US" sz="1200" smtClean="0"/>
              <a:pPr>
                <a:defRPr/>
              </a:pPr>
              <a:t>14</a:t>
            </a:fld>
            <a:endParaRPr lang="en-US" altLang="en-US" sz="12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0C850078-7CB7-5C40-B7CD-AEA56B05DFF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CD5F6E8-8840-3240-8547-F5C48E108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7B5E38-D9DC-A34F-A79A-0383D61B7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73B40BF8-6AC0-9B4A-A211-FB011EF99428}" type="slidenum">
              <a:rPr lang="en-US" altLang="en-US" sz="1200" smtClean="0"/>
              <a:pPr>
                <a:defRPr/>
              </a:pPr>
              <a:t>15</a:t>
            </a:fld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48A1ECBE-758B-5F4B-A1AD-F91CA45C3AD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4A68A493-0AD1-9743-84F5-3464E0538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AF7B97-E76D-A245-8DAB-8AF85F5FE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61014CC5-C901-234F-BF99-F2A6E9B50926}" type="slidenum">
              <a:rPr lang="en-US" altLang="en-US" sz="1200" smtClean="0"/>
              <a:pPr>
                <a:defRPr/>
              </a:pPr>
              <a:t>16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697CFD4-B847-FB44-88CF-89A9DDB1A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D65E7C1-462F-1A4A-96E2-8D153D69F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AF7B97-E76D-A245-8DAB-8AF85F5FE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61014CC5-C901-234F-BF99-F2A6E9B50926}" type="slidenum">
              <a:rPr lang="en-US" altLang="en-US" sz="1200" smtClean="0"/>
              <a:pPr>
                <a:defRPr/>
              </a:pPr>
              <a:t>17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697CFD4-B847-FB44-88CF-89A9DDB1A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D65E7C1-462F-1A4A-96E2-8D153D69F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10042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22BE56-DBFF-6243-B92B-76ACB37A6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A0F36596-584A-224C-915E-960620B9234D}" type="slidenum">
              <a:rPr lang="en-US" altLang="en-US" sz="1200" smtClean="0"/>
              <a:pPr>
                <a:defRPr/>
              </a:pPr>
              <a:t>18</a:t>
            </a:fld>
            <a:endParaRPr lang="en-US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9FCBC700-F518-9548-A360-8799A00325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74CCFB4-788D-C442-BAAB-9EEC294FA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569BA0-1E1D-2C4D-A244-FECF42F6B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EBE26A58-C129-2F47-BE9A-E1EEA814BC4C}" type="slidenum">
              <a:rPr lang="en-US" altLang="en-US" sz="1200" smtClean="0"/>
              <a:pPr>
                <a:defRPr/>
              </a:pPr>
              <a:t>19</a:t>
            </a:fld>
            <a:endParaRPr lang="en-US" altLang="en-US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A9148ECE-4914-6D4B-9D44-05DAD7258A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08D8430-8573-0348-9B75-B92DAD006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ACE40F24-4E06-844E-81DC-7FF53F78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47D0AA3-5AAF-6D43-8DDA-2BB392654347}" type="slidenum">
              <a:rPr lang="en-US" altLang="en-US" sz="1200" b="0"/>
              <a:pPr/>
              <a:t>21</a:t>
            </a:fld>
            <a:endParaRPr lang="en-US" altLang="en-US" sz="1200" b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65A5F71-A51C-D947-A9DE-C59ACED85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7E7E735-6D1F-C241-B00B-437C200C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0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449588D-CC39-0B4D-9863-B7D850106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156BFDD-214F-EE49-80B1-471E39EB2C1F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AE98C91-7140-F340-AEE8-A5E76598B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D5C039EB-367A-3247-90AB-03E9D17D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61CBDD7-DB55-AC4D-93E6-74D97422C0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90CE2FE-97E0-7D44-A962-B0CCFC54D72B}" type="slidenum">
              <a:rPr lang="en-US" altLang="en-US" sz="1200" b="0"/>
              <a:pPr/>
              <a:t>22</a:t>
            </a:fld>
            <a:endParaRPr lang="en-US" altLang="en-US" sz="1200" b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9C1DB2D-4E98-0B46-B61C-9AD7B8FCE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FBE0938-0DBD-7D40-9807-325381ACD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99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85B42E5-6A7D-884B-97DD-5F9453CEC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826FE7-EAA3-924B-A36F-BA5319FA7D96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DB47EC-67C7-D644-8A7E-F56634150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84438C7-0B7C-6C46-BE77-3B9B9BD21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4045FB-24D0-6A4E-BA64-43FC9A841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44D75855-26F6-5B4B-9B2B-AD893141EF43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14C4E6F0-9DE7-E340-834F-FB7BCAD75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2D8306F-6549-8344-AFC4-5F9FAFD37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3724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4A8D9FE-2851-214F-A690-6E75D47CD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DC0854-DBA0-864D-82B5-95593455FC4F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49AE88F-6892-0F47-86CB-CF097EF47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1ED17D07-8B87-5D4C-9F88-27293D23E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6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BDE8DE-5772-454E-972F-AC2608103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B5392C7F-4B2F-D043-92C6-9DE1FB22348B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EF44E295-2AF5-9F49-8E26-B4D8A0B2931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6D1413D-A4EF-5443-8A4D-CF37AEE54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213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D6575DE5-9AED-4646-9776-EC9F8A6C4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E7AF7B7-A7B7-6B4C-AE55-5015C31F7D44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863B647-C550-C44A-BE9A-494BDF075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6B1C5D6D-D37C-8745-8170-49867C443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B6DF87-7259-B04E-BD3E-73C31FFA78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73669EE4-8481-C344-A152-CCABBCCFABBE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7621605-FB58-6049-868C-831C582C7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B46B47CE-CD78-B04C-8C63-1F9949422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50D684-68A5-9744-A4DC-0A3DD6632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7FC8C81-B4AB-604D-95C9-3AC9DE95B743}" type="slidenum">
              <a:rPr lang="en-US" altLang="en-US" sz="1200" smtClean="0"/>
              <a:pPr>
                <a:defRPr/>
              </a:pPr>
              <a:t>9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75719EF-D38C-7D42-B5D1-4A447121C1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FC611B2-48CC-C24F-BD61-713990E45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4343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FE66DA-D3DA-A64C-993C-D35327C96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DC2823A8-78D0-1E41-8792-298C7D133130}" type="slidenum">
              <a:rPr lang="en-US" altLang="en-US" sz="1200" smtClean="0"/>
              <a:pPr>
                <a:defRPr/>
              </a:pPr>
              <a:t>10</a:t>
            </a:fld>
            <a:endParaRPr lang="en-US" altLang="en-US" sz="120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547363-B9CC-324B-821E-965088E6D1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97EEB90-2CAC-6A4E-9004-11FE241A0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4482-E87A-584E-92F7-657EFB9C2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C0BAB-C4BF-E04F-B6B1-5B92B1C7A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299438-027F-0043-8BE2-59F6C73AF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FC72A-9F16-CC4A-9978-EA75F0890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9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55610-EDC8-824E-8DDD-519557D9C3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38FDF4-3981-584E-9E56-0B1D92946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67A4A7-6432-824B-B440-4AB429410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66B91-4403-7D45-BCE4-51C04F55C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4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55ED23-782E-F743-B752-C9090239C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E0369-B597-1444-9127-AC45C0B87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0AA95-AACF-C148-9FB7-937231502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D9A7D-6569-2144-9EC4-EE670E809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23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A78B3-2445-8A4B-A534-2BA5C82F5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9D817D-0F86-ED43-BDFB-756FAC8F4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BF6D0-F529-4742-AA4B-CC6D2578A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96358-1C9F-2C43-94C6-D974E5707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9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C5EB8-EF42-D040-8FB5-3C9720A0B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E1564-0146-2548-ADCB-8EE160D05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FA7CE1-677F-654A-97F7-C14566679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E1A5E-5218-CB43-A156-C604FF34B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50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57E02-7269-2946-B322-171089B9A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13A23-2EB2-0945-8E1C-7758677C7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DF6-CF2B-334B-8420-871769487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C81C2-5E79-A643-859D-862BB96A4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9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A26F47-1EAD-4C40-AC5C-72EDEDE91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36D623-2C3D-8A42-8823-CB261430A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9454B9-BAA3-B544-B3E4-75C30A5DE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6CC7-298B-4845-8867-190B2A08E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1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E0C5E0-030B-794A-8D6D-300EB7741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4FDD29-0CEB-5346-A797-909F50E01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F84A61-F7FB-8E4E-95AB-ED8601498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4381E-6CFC-BB41-8C29-1DEF83B9D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4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539D0B-D8CF-4843-82CD-864916ADD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BCC2D8-B338-774C-A860-7FA115D26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0E79D8-F797-124C-BF89-C16BDB288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7E0A3-80FA-6A4D-8542-D9A4B24B8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00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C7835-DEC1-7940-B9DC-B9FD20BB0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5B88F-CA4F-A14F-973D-BBD80BC5B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E801F-5799-B24A-9D6A-6F33502BC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946F3-5A48-7F4F-B345-76EE4DD4C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88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06775-A96A-A24B-86FD-1FD3CC7A6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37F54-3EDA-0A41-ADA2-5E97AE1C1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9EF90-4787-3D4D-914C-31CFC4FBE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5A2C9-D618-1A46-A48D-4587F246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0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1E112C-E841-D44B-BC03-09A267EED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C7BE3D-55AF-A647-BC85-0A9F751B1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F2EA1D-4E45-9F44-8E09-63851EAD4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99A2F5-209B-3747-9F78-AF13BCCDE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156B7A-8875-D847-A529-B24748BA60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7FBEBE-DCEB-2145-9E9F-F90482070D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52E11651-CB72-CE47-A883-1ECBD6251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B9E32574-A465-0649-B07C-1FCA6942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Put </a:t>
            </a:r>
            <a:r>
              <a:rPr lang="en-US" altLang="en-US" sz="2000" b="1">
                <a:solidFill>
                  <a:srgbClr val="FF3300"/>
                </a:solidFill>
              </a:rPr>
              <a:t>your</a:t>
            </a:r>
            <a:r>
              <a:rPr lang="en-US" altLang="en-US" sz="2000" b="1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b="1">
                <a:solidFill>
                  <a:schemeClr val="accent2"/>
                </a:solidFill>
              </a:rPr>
              <a:t>IDENTIFICATION NUMBER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b="1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  ---  </a:t>
            </a:r>
            <a:r>
              <a:rPr lang="en-US" altLang="en-US" sz="1600" b="1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18B5B1D6-EB4D-4548-BD04-2D7B3F12F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4AF5A841-6122-0F47-9856-0246FD15E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0E4F948-815A-674E-B353-FAB39D2C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91213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25E731C0-9BE5-A44F-B4CE-CDD11204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CB847F5A-7BCA-4848-BB74-0B7A08F6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6502BE5B-1212-464A-AEF3-CD0885CB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3F69F4E7-91F9-3C44-90D2-D2DF57A76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CF8DA334-B0D8-BB4E-B362-5FDB1044D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D17D4395-6B77-7842-A1BE-F7A50671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6A20F6CA-346F-C544-AD89-652ED30F08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0CD4F1BB-3E91-E440-92DE-08DFFAE51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95E82285-C7E5-3D48-B6AB-78D4BEF818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9ACA5084-8E33-414D-96A1-24CF3B546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DA330-6A13-9F41-9C09-16F39B79FCF4}"/>
              </a:ext>
            </a:extLst>
          </p:cNvPr>
          <p:cNvSpPr txBox="1"/>
          <p:nvPr/>
        </p:nvSpPr>
        <p:spPr>
          <a:xfrm>
            <a:off x="1295400" y="5069830"/>
            <a:ext cx="52740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NOTE: Pass/fail test on Friday, Mar. 27!!</a:t>
            </a:r>
          </a:p>
        </p:txBody>
      </p:sp>
      <p:sp>
        <p:nvSpPr>
          <p:cNvPr id="18" name="Text Box 1042">
            <a:extLst>
              <a:ext uri="{FF2B5EF4-FFF2-40B4-BE49-F238E27FC236}">
                <a16:creationId xmlns:a16="http://schemas.microsoft.com/office/drawing/2014/main" id="{B4A6B915-8B77-DB43-9DD3-EA65D133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2" y="2842459"/>
            <a:ext cx="3806825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Star Stuff, </a:t>
            </a:r>
            <a:r>
              <a:rPr lang="en-US" altLang="en-US" sz="2000" dirty="0"/>
              <a:t>Chapter 17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</a:t>
            </a:r>
            <a:r>
              <a:rPr lang="en-US" altLang="en-US" sz="2000" dirty="0"/>
              <a:t>534-556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35BD2DFE-E412-C747-8151-73C6E257B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5677CE77-923F-0140-B4FF-DC533174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B9157363-FB1A-C040-9D96-B1A4DB840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8E572563-E0C5-024D-A899-21B4948F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7DC649B4-CE96-8642-BDD0-D9F0C39A7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4582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Can we see the color of the stars in the sky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	 (without a telescope)?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No, because stars do not have color.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No, because the human eye cannot see the stars’ color.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</a:t>
            </a:r>
            <a:r>
              <a:rPr lang="en-US" altLang="x-none" sz="2400" b="1" dirty="0">
                <a:solidFill>
                  <a:srgbClr val="FF0000"/>
                </a:solidFill>
              </a:rPr>
              <a:t>Only of the brightest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</a:t>
            </a:r>
            <a:r>
              <a:rPr lang="en-US" altLang="x-none" sz="2400" b="1" dirty="0"/>
              <a:t>Yes, all stars can be seen in color by the human eye.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6EFACF86-A659-AA4E-9A86-C8C37C73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78A3B382-FE1F-9F48-9A66-5C0CB824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9894CD86-4D76-624B-A8DB-044661EDD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1866" name="Text Box 10">
            <a:extLst>
              <a:ext uri="{FF2B5EF4-FFF2-40B4-BE49-F238E27FC236}">
                <a16:creationId xmlns:a16="http://schemas.microsoft.com/office/drawing/2014/main" id="{46B548B7-321D-014F-8F14-92DC3288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1867" name="Text Box 11">
            <a:extLst>
              <a:ext uri="{FF2B5EF4-FFF2-40B4-BE49-F238E27FC236}">
                <a16:creationId xmlns:a16="http://schemas.microsoft.com/office/drawing/2014/main" id="{76BB74C7-A6AA-524B-B976-FBFFB39B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1868" name="Text Box 12">
            <a:extLst>
              <a:ext uri="{FF2B5EF4-FFF2-40B4-BE49-F238E27FC236}">
                <a16:creationId xmlns:a16="http://schemas.microsoft.com/office/drawing/2014/main" id="{1767E8F6-E3BA-2047-AA0A-72869473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910E39FE-940E-604E-B4FF-E97C4CF0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1870" name="Text Box 14">
            <a:extLst>
              <a:ext uri="{FF2B5EF4-FFF2-40B4-BE49-F238E27FC236}">
                <a16:creationId xmlns:a16="http://schemas.microsoft.com/office/drawing/2014/main" id="{15A20C4C-48B9-DE41-ACB2-0C85E964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1871" name="Text Box 15">
            <a:extLst>
              <a:ext uri="{FF2B5EF4-FFF2-40B4-BE49-F238E27FC236}">
                <a16:creationId xmlns:a16="http://schemas.microsoft.com/office/drawing/2014/main" id="{A7C2DB88-AE04-AD44-B9CB-F5A3B823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1872" name="Text Box 16">
            <a:extLst>
              <a:ext uri="{FF2B5EF4-FFF2-40B4-BE49-F238E27FC236}">
                <a16:creationId xmlns:a16="http://schemas.microsoft.com/office/drawing/2014/main" id="{5478D715-329F-1F47-A1B6-73182240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1873" name="Text Box 17">
            <a:extLst>
              <a:ext uri="{FF2B5EF4-FFF2-40B4-BE49-F238E27FC236}">
                <a16:creationId xmlns:a16="http://schemas.microsoft.com/office/drawing/2014/main" id="{B26EE6AE-0A9C-FF42-8A4F-B01BA6AC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1874" name="Text Box 18">
            <a:extLst>
              <a:ext uri="{FF2B5EF4-FFF2-40B4-BE49-F238E27FC236}">
                <a16:creationId xmlns:a16="http://schemas.microsoft.com/office/drawing/2014/main" id="{617CF3DB-EB61-A44D-9754-64EECF5C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1875" name="Text Box 19">
            <a:extLst>
              <a:ext uri="{FF2B5EF4-FFF2-40B4-BE49-F238E27FC236}">
                <a16:creationId xmlns:a16="http://schemas.microsoft.com/office/drawing/2014/main" id="{3D099D13-A7CF-5C40-A252-F5967152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1876" name="Text Box 20">
            <a:extLst>
              <a:ext uri="{FF2B5EF4-FFF2-40B4-BE49-F238E27FC236}">
                <a16:creationId xmlns:a16="http://schemas.microsoft.com/office/drawing/2014/main" id="{E2E143BA-9A7A-F84F-A769-23B222796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1877" name="Text Box 21">
            <a:extLst>
              <a:ext uri="{FF2B5EF4-FFF2-40B4-BE49-F238E27FC236}">
                <a16:creationId xmlns:a16="http://schemas.microsoft.com/office/drawing/2014/main" id="{B5CD68BA-F5F9-6B40-88A2-E7C65DDCC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1878" name="Text Box 22">
            <a:extLst>
              <a:ext uri="{FF2B5EF4-FFF2-40B4-BE49-F238E27FC236}">
                <a16:creationId xmlns:a16="http://schemas.microsoft.com/office/drawing/2014/main" id="{C87E7FC9-9244-6F4A-BF2C-BAE27F487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1879" name="Text Box 23">
            <a:extLst>
              <a:ext uri="{FF2B5EF4-FFF2-40B4-BE49-F238E27FC236}">
                <a16:creationId xmlns:a16="http://schemas.microsoft.com/office/drawing/2014/main" id="{1CA1DE9C-DF4A-AB4E-9722-D17275E4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1880" name="Text Box 24">
            <a:extLst>
              <a:ext uri="{FF2B5EF4-FFF2-40B4-BE49-F238E27FC236}">
                <a16:creationId xmlns:a16="http://schemas.microsoft.com/office/drawing/2014/main" id="{034183D8-7A33-ED48-9789-8D03E116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1881" name="Text Box 25">
            <a:extLst>
              <a:ext uri="{FF2B5EF4-FFF2-40B4-BE49-F238E27FC236}">
                <a16:creationId xmlns:a16="http://schemas.microsoft.com/office/drawing/2014/main" id="{7A69D0CC-6C95-8544-A565-A0135898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1882" name="Text Box 26">
            <a:extLst>
              <a:ext uri="{FF2B5EF4-FFF2-40B4-BE49-F238E27FC236}">
                <a16:creationId xmlns:a16="http://schemas.microsoft.com/office/drawing/2014/main" id="{8D3EABE6-CE99-AB42-B923-466591C7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1883" name="Text Box 27">
            <a:extLst>
              <a:ext uri="{FF2B5EF4-FFF2-40B4-BE49-F238E27FC236}">
                <a16:creationId xmlns:a16="http://schemas.microsoft.com/office/drawing/2014/main" id="{F93865E6-62C3-4749-ABEB-1CC5162E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1884" name="Text Box 28">
            <a:extLst>
              <a:ext uri="{FF2B5EF4-FFF2-40B4-BE49-F238E27FC236}">
                <a16:creationId xmlns:a16="http://schemas.microsoft.com/office/drawing/2014/main" id="{C250F8B1-D5FF-4243-9D13-9E12CCDB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1885" name="Text Box 29">
            <a:extLst>
              <a:ext uri="{FF2B5EF4-FFF2-40B4-BE49-F238E27FC236}">
                <a16:creationId xmlns:a16="http://schemas.microsoft.com/office/drawing/2014/main" id="{23A86DBE-A6F2-6840-952B-13543804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1886" name="Text Box 30">
            <a:extLst>
              <a:ext uri="{FF2B5EF4-FFF2-40B4-BE49-F238E27FC236}">
                <a16:creationId xmlns:a16="http://schemas.microsoft.com/office/drawing/2014/main" id="{B9528961-B050-464F-A859-C4FD1FD5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1887" name="Text Box 31">
            <a:extLst>
              <a:ext uri="{FF2B5EF4-FFF2-40B4-BE49-F238E27FC236}">
                <a16:creationId xmlns:a16="http://schemas.microsoft.com/office/drawing/2014/main" id="{98AF434A-B220-8A4D-9A49-C2E64A6E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1888" name="Text Box 32">
            <a:extLst>
              <a:ext uri="{FF2B5EF4-FFF2-40B4-BE49-F238E27FC236}">
                <a16:creationId xmlns:a16="http://schemas.microsoft.com/office/drawing/2014/main" id="{F5C5D43F-FE29-324A-890B-1DFDC1957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1889" name="Text Box 33">
            <a:extLst>
              <a:ext uri="{FF2B5EF4-FFF2-40B4-BE49-F238E27FC236}">
                <a16:creationId xmlns:a16="http://schemas.microsoft.com/office/drawing/2014/main" id="{A4B39C24-FA38-414C-BBC8-7C8E27EFE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1890" name="Text Box 34">
            <a:extLst>
              <a:ext uri="{FF2B5EF4-FFF2-40B4-BE49-F238E27FC236}">
                <a16:creationId xmlns:a16="http://schemas.microsoft.com/office/drawing/2014/main" id="{17A8BCAD-0060-DC4E-815C-5D3EEB0C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1891" name="Text Box 35">
            <a:extLst>
              <a:ext uri="{FF2B5EF4-FFF2-40B4-BE49-F238E27FC236}">
                <a16:creationId xmlns:a16="http://schemas.microsoft.com/office/drawing/2014/main" id="{5BAFF0C7-1CAF-334C-AE91-B1C37EEF6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21892" name="Text Box 36">
            <a:extLst>
              <a:ext uri="{FF2B5EF4-FFF2-40B4-BE49-F238E27FC236}">
                <a16:creationId xmlns:a16="http://schemas.microsoft.com/office/drawing/2014/main" id="{3F9AD7C4-E436-8541-9A23-40561030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animBg="1"/>
      <p:bldP spid="121861" grpId="0" animBg="1"/>
      <p:bldP spid="121862" grpId="0"/>
      <p:bldP spid="121862" grpId="1"/>
      <p:bldP spid="121863" grpId="0" animBg="1"/>
      <p:bldP spid="121864" grpId="0" animBg="1"/>
      <p:bldP spid="121865" grpId="0" animBg="1"/>
      <p:bldP spid="121866" grpId="0" animBg="1"/>
      <p:bldP spid="121867" grpId="0" animBg="1"/>
      <p:bldP spid="121868" grpId="0" animBg="1"/>
      <p:bldP spid="121869" grpId="0" animBg="1"/>
      <p:bldP spid="121870" grpId="0" animBg="1"/>
      <p:bldP spid="12187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  <p:bldP spid="121887" grpId="0" animBg="1"/>
      <p:bldP spid="121888" grpId="0" animBg="1"/>
      <p:bldP spid="121889" grpId="0" animBg="1"/>
      <p:bldP spid="121890" grpId="0" animBg="1"/>
      <p:bldP spid="121891" grpId="0" animBg="1"/>
      <p:bldP spid="121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8" name="Rectangle 36">
            <a:extLst>
              <a:ext uri="{FF2B5EF4-FFF2-40B4-BE49-F238E27FC236}">
                <a16:creationId xmlns:a16="http://schemas.microsoft.com/office/drawing/2014/main" id="{F5A6274A-719C-214E-83BB-D43103D6A3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48600" y="1282700"/>
            <a:ext cx="381000" cy="533400"/>
          </a:xfrm>
        </p:spPr>
        <p:txBody>
          <a:bodyPr/>
          <a:lstStyle/>
          <a:p>
            <a:pPr>
              <a:defRPr/>
            </a:pPr>
            <a:r>
              <a:rPr lang="en-US" altLang="x-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x-none" altLang="x-non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954" name="Text Box 2">
            <a:extLst>
              <a:ext uri="{FF2B5EF4-FFF2-40B4-BE49-F238E27FC236}">
                <a16:creationId xmlns:a16="http://schemas.microsoft.com/office/drawing/2014/main" id="{860437FF-1029-2749-BECB-44CEED9D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3197CDB4-B936-5843-9C63-CA7E2668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CE1E4408-724B-B047-AB91-8059D9C9A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860371CE-4A55-AD46-A1A3-26CE6E4C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D6C169C1-BD9D-E84E-802F-214A04BE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16100"/>
            <a:ext cx="6934200" cy="36625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does Wien’s law say?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That the color of the stars is related to the temperature of the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That stars come in different colors.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That there are seven spectral types of stars.</a:t>
            </a:r>
            <a:r>
              <a:rPr lang="en-US" altLang="x-none" sz="2400" b="1" dirty="0">
                <a:solidFill>
                  <a:schemeClr val="accent2"/>
                </a:solidFill>
              </a:rPr>
              <a:t> 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That hotter stars are brighter.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That a red star is brighter than a blue star.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B978EB45-5223-0440-AB91-4DDDC7F0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6658A8FF-00BC-FC4B-B45D-4B939C9F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7339581B-CE59-0F41-BE28-0838592A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5962" name="Text Box 10">
            <a:extLst>
              <a:ext uri="{FF2B5EF4-FFF2-40B4-BE49-F238E27FC236}">
                <a16:creationId xmlns:a16="http://schemas.microsoft.com/office/drawing/2014/main" id="{FA50697C-7C89-D840-B89C-A456E1F8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5963" name="Text Box 11">
            <a:extLst>
              <a:ext uri="{FF2B5EF4-FFF2-40B4-BE49-F238E27FC236}">
                <a16:creationId xmlns:a16="http://schemas.microsoft.com/office/drawing/2014/main" id="{41D159B7-CBB5-AA45-AE95-7F93B8FA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5964" name="Text Box 12">
            <a:extLst>
              <a:ext uri="{FF2B5EF4-FFF2-40B4-BE49-F238E27FC236}">
                <a16:creationId xmlns:a16="http://schemas.microsoft.com/office/drawing/2014/main" id="{82AE84CD-A733-6349-9CCD-B05AA4C3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5965" name="Text Box 13">
            <a:extLst>
              <a:ext uri="{FF2B5EF4-FFF2-40B4-BE49-F238E27FC236}">
                <a16:creationId xmlns:a16="http://schemas.microsoft.com/office/drawing/2014/main" id="{EA81A6E3-C09C-F34B-8F80-7B7991F2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5966" name="Text Box 14">
            <a:extLst>
              <a:ext uri="{FF2B5EF4-FFF2-40B4-BE49-F238E27FC236}">
                <a16:creationId xmlns:a16="http://schemas.microsoft.com/office/drawing/2014/main" id="{B9265D8D-5CB9-CE48-824D-85327B9F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5967" name="Text Box 15">
            <a:extLst>
              <a:ext uri="{FF2B5EF4-FFF2-40B4-BE49-F238E27FC236}">
                <a16:creationId xmlns:a16="http://schemas.microsoft.com/office/drawing/2014/main" id="{34F0394C-E5AC-C24F-9E17-D82140EC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5968" name="Text Box 16">
            <a:extLst>
              <a:ext uri="{FF2B5EF4-FFF2-40B4-BE49-F238E27FC236}">
                <a16:creationId xmlns:a16="http://schemas.microsoft.com/office/drawing/2014/main" id="{16D38067-2F95-BC49-91FB-2496625B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5969" name="Text Box 17">
            <a:extLst>
              <a:ext uri="{FF2B5EF4-FFF2-40B4-BE49-F238E27FC236}">
                <a16:creationId xmlns:a16="http://schemas.microsoft.com/office/drawing/2014/main" id="{0EF3A696-49D2-1440-BA14-4A2D79DB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5970" name="Text Box 18">
            <a:extLst>
              <a:ext uri="{FF2B5EF4-FFF2-40B4-BE49-F238E27FC236}">
                <a16:creationId xmlns:a16="http://schemas.microsoft.com/office/drawing/2014/main" id="{BA36535C-C0C2-5D46-AC9A-EF50E4FD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5971" name="Text Box 19">
            <a:extLst>
              <a:ext uri="{FF2B5EF4-FFF2-40B4-BE49-F238E27FC236}">
                <a16:creationId xmlns:a16="http://schemas.microsoft.com/office/drawing/2014/main" id="{90595AD1-A5C3-7149-A45C-4F660D275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5972" name="Text Box 20">
            <a:extLst>
              <a:ext uri="{FF2B5EF4-FFF2-40B4-BE49-F238E27FC236}">
                <a16:creationId xmlns:a16="http://schemas.microsoft.com/office/drawing/2014/main" id="{0D3E4C9D-29E4-EC48-8218-0E40E2DE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5973" name="Text Box 21">
            <a:extLst>
              <a:ext uri="{FF2B5EF4-FFF2-40B4-BE49-F238E27FC236}">
                <a16:creationId xmlns:a16="http://schemas.microsoft.com/office/drawing/2014/main" id="{039E8FE0-2D23-CD41-9847-2EE4FC68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5974" name="Text Box 22">
            <a:extLst>
              <a:ext uri="{FF2B5EF4-FFF2-40B4-BE49-F238E27FC236}">
                <a16:creationId xmlns:a16="http://schemas.microsoft.com/office/drawing/2014/main" id="{1014EF57-6D80-DB46-B75F-952206D10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5975" name="Text Box 23">
            <a:extLst>
              <a:ext uri="{FF2B5EF4-FFF2-40B4-BE49-F238E27FC236}">
                <a16:creationId xmlns:a16="http://schemas.microsoft.com/office/drawing/2014/main" id="{46C25088-2E2C-384F-B299-92C9DAFE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5976" name="Text Box 24">
            <a:extLst>
              <a:ext uri="{FF2B5EF4-FFF2-40B4-BE49-F238E27FC236}">
                <a16:creationId xmlns:a16="http://schemas.microsoft.com/office/drawing/2014/main" id="{FAC81308-B000-C540-ADCC-25F3E31D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5977" name="Text Box 25">
            <a:extLst>
              <a:ext uri="{FF2B5EF4-FFF2-40B4-BE49-F238E27FC236}">
                <a16:creationId xmlns:a16="http://schemas.microsoft.com/office/drawing/2014/main" id="{7F61D85D-9B56-6541-A42D-A725F642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5978" name="Text Box 26">
            <a:extLst>
              <a:ext uri="{FF2B5EF4-FFF2-40B4-BE49-F238E27FC236}">
                <a16:creationId xmlns:a16="http://schemas.microsoft.com/office/drawing/2014/main" id="{79FC9D7F-6095-7142-BDBF-BFAD4C38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5979" name="Text Box 27">
            <a:extLst>
              <a:ext uri="{FF2B5EF4-FFF2-40B4-BE49-F238E27FC236}">
                <a16:creationId xmlns:a16="http://schemas.microsoft.com/office/drawing/2014/main" id="{370ED548-F6F1-4E4F-A664-C05E99FB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5980" name="Text Box 28">
            <a:extLst>
              <a:ext uri="{FF2B5EF4-FFF2-40B4-BE49-F238E27FC236}">
                <a16:creationId xmlns:a16="http://schemas.microsoft.com/office/drawing/2014/main" id="{1BF5AED7-4BE1-1B43-9353-39B9D37D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5981" name="Text Box 29">
            <a:extLst>
              <a:ext uri="{FF2B5EF4-FFF2-40B4-BE49-F238E27FC236}">
                <a16:creationId xmlns:a16="http://schemas.microsoft.com/office/drawing/2014/main" id="{C095B8D2-F625-4249-8409-36F8E6B9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5982" name="Text Box 30">
            <a:extLst>
              <a:ext uri="{FF2B5EF4-FFF2-40B4-BE49-F238E27FC236}">
                <a16:creationId xmlns:a16="http://schemas.microsoft.com/office/drawing/2014/main" id="{FB6E258F-3B98-024A-8ABC-30B9A2F9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5983" name="Text Box 31">
            <a:extLst>
              <a:ext uri="{FF2B5EF4-FFF2-40B4-BE49-F238E27FC236}">
                <a16:creationId xmlns:a16="http://schemas.microsoft.com/office/drawing/2014/main" id="{E6D6462A-0A58-9747-A2A6-D9F6CBEB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5984" name="Text Box 32">
            <a:extLst>
              <a:ext uri="{FF2B5EF4-FFF2-40B4-BE49-F238E27FC236}">
                <a16:creationId xmlns:a16="http://schemas.microsoft.com/office/drawing/2014/main" id="{EF5C25AD-63AD-6D47-BD5D-39A1A146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5985" name="Text Box 33">
            <a:extLst>
              <a:ext uri="{FF2B5EF4-FFF2-40B4-BE49-F238E27FC236}">
                <a16:creationId xmlns:a16="http://schemas.microsoft.com/office/drawing/2014/main" id="{936C2DB6-F0FA-B747-BEFF-45369C18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5986" name="Text Box 34">
            <a:extLst>
              <a:ext uri="{FF2B5EF4-FFF2-40B4-BE49-F238E27FC236}">
                <a16:creationId xmlns:a16="http://schemas.microsoft.com/office/drawing/2014/main" id="{0698C0D7-631F-1F48-99E9-784B2E6A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5987" name="Text Box 35">
            <a:extLst>
              <a:ext uri="{FF2B5EF4-FFF2-40B4-BE49-F238E27FC236}">
                <a16:creationId xmlns:a16="http://schemas.microsoft.com/office/drawing/2014/main" id="{E2E5C342-3955-6E4A-B289-74C8BE4B8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  <p:bldP spid="125955" grpId="0" animBg="1"/>
      <p:bldP spid="125957" grpId="0" animBg="1"/>
      <p:bldP spid="125958" grpId="0"/>
      <p:bldP spid="125958" grpId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67" grpId="0" animBg="1"/>
      <p:bldP spid="125968" grpId="0" animBg="1"/>
      <p:bldP spid="125969" grpId="0" animBg="1"/>
      <p:bldP spid="125970" grpId="0" animBg="1"/>
      <p:bldP spid="125971" grpId="0" animBg="1"/>
      <p:bldP spid="125972" grpId="0" animBg="1"/>
      <p:bldP spid="125973" grpId="0" animBg="1"/>
      <p:bldP spid="125974" grpId="0" animBg="1"/>
      <p:bldP spid="125975" grpId="0" animBg="1"/>
      <p:bldP spid="125976" grpId="0" animBg="1"/>
      <p:bldP spid="125977" grpId="0" animBg="1"/>
      <p:bldP spid="125978" grpId="0" animBg="1"/>
      <p:bldP spid="125979" grpId="0" animBg="1"/>
      <p:bldP spid="125980" grpId="0" animBg="1"/>
      <p:bldP spid="125981" grpId="0" animBg="1"/>
      <p:bldP spid="125982" grpId="0" animBg="1"/>
      <p:bldP spid="125983" grpId="0" animBg="1"/>
      <p:bldP spid="125984" grpId="0" animBg="1"/>
      <p:bldP spid="125985" grpId="0" animBg="1"/>
      <p:bldP spid="125986" grpId="0" animBg="1"/>
      <p:bldP spid="1259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9A4843F-F972-964D-9F27-942C14FFE2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 anchor="ctr"/>
          <a:lstStyle/>
          <a:p>
            <a:pPr>
              <a:defRPr/>
            </a:pPr>
            <a:r>
              <a:rPr lang="en-US" altLang="x-none" sz="4400" b="1">
                <a:solidFill>
                  <a:srgbClr val="FF0000"/>
                </a:solidFill>
              </a:rPr>
              <a:t>Stars: temperature - examples</a:t>
            </a:r>
            <a:endParaRPr lang="en-US" altLang="x-none" sz="4400"/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C9FBFDEF-4AC4-C644-834B-F33BD2F08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66071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b="1" dirty="0">
                <a:solidFill>
                  <a:schemeClr val="bg1"/>
                </a:solidFill>
              </a:rPr>
              <a:t>Wien’s law: color - temperature relationship 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F8B7D05E-9432-D64A-AC11-79D7338F3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2506663"/>
            <a:ext cx="27209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x-none" altLang="x-none" b="1"/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EC4A84DE-7EDD-9641-8F21-EB5797A9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678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chemeClr val="bg1"/>
                </a:solidFill>
              </a:rPr>
              <a:t>Temperature [K]   =   2880 / wavelength [</a:t>
            </a:r>
            <a:r>
              <a:rPr lang="en-US" altLang="x-none" b="1" dirty="0">
                <a:solidFill>
                  <a:schemeClr val="bg1"/>
                </a:solidFill>
                <a:latin typeface="Symbol" charset="2"/>
                <a:sym typeface="Symbol" charset="2"/>
              </a:rPr>
              <a:t></a:t>
            </a:r>
            <a:r>
              <a:rPr lang="en-US" altLang="x-none" b="1" dirty="0">
                <a:solidFill>
                  <a:schemeClr val="bg1"/>
                </a:solidFill>
              </a:rPr>
              <a:t>m] </a:t>
            </a:r>
            <a:endParaRPr lang="en-US" altLang="x-none" sz="2000" b="1" dirty="0">
              <a:solidFill>
                <a:schemeClr val="bg1"/>
              </a:solidFill>
            </a:endParaRP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4D372383-D683-3243-8D33-72F90F5D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727808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i="1" dirty="0">
                <a:solidFill>
                  <a:srgbClr val="66FFFF"/>
                </a:solidFill>
              </a:rPr>
              <a:t>Examples:</a:t>
            </a:r>
            <a:r>
              <a:rPr lang="en-US" altLang="x-none" b="1" dirty="0">
                <a:solidFill>
                  <a:srgbClr val="66FFFF"/>
                </a:solidFill>
              </a:rPr>
              <a:t>   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Sun             yellow   (500 nm)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  6,000 degrees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Sirius          white   (300 nm)  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10,000 degrees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Betelgeuse  red      (1000 nm) 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  3,000 degrees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CB4BBA06-2B91-834B-9D42-D95D2DDC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2286000"/>
            <a:ext cx="36449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 dirty="0">
                <a:solidFill>
                  <a:srgbClr val="FFFF00"/>
                </a:solidFill>
              </a:rPr>
              <a:t>(</a:t>
            </a:r>
            <a:r>
              <a:rPr lang="en-US" altLang="x-none" b="1" i="1" dirty="0" err="1">
                <a:solidFill>
                  <a:srgbClr val="FFFF00"/>
                </a:solidFill>
              </a:rPr>
              <a:t>photospheric</a:t>
            </a:r>
            <a:r>
              <a:rPr lang="en-US" altLang="x-none" b="1" i="1" dirty="0">
                <a:solidFill>
                  <a:srgbClr val="FFFF00"/>
                </a:solidFill>
              </a:rPr>
              <a:t> temperature)</a:t>
            </a:r>
          </a:p>
        </p:txBody>
      </p:sp>
      <p:sp>
        <p:nvSpPr>
          <p:cNvPr id="101384" name="AutoShape 8">
            <a:extLst>
              <a:ext uri="{FF2B5EF4-FFF2-40B4-BE49-F238E27FC236}">
                <a16:creationId xmlns:a16="http://schemas.microsoft.com/office/drawing/2014/main" id="{2EBC3051-0118-9849-884D-BE46CAD1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5" name="AutoShape 9">
            <a:extLst>
              <a:ext uri="{FF2B5EF4-FFF2-40B4-BE49-F238E27FC236}">
                <a16:creationId xmlns:a16="http://schemas.microsoft.com/office/drawing/2014/main" id="{8B9248EB-1E5A-5D4A-A91F-A83F7339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6" name="AutoShape 10">
            <a:extLst>
              <a:ext uri="{FF2B5EF4-FFF2-40B4-BE49-F238E27FC236}">
                <a16:creationId xmlns:a16="http://schemas.microsoft.com/office/drawing/2014/main" id="{0E675A41-451C-CF49-B164-0A77F97B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262B1F68-FD3D-2C4B-B2D8-F9069D7E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29200"/>
            <a:ext cx="6454775" cy="1004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b="1">
                <a:solidFill>
                  <a:schemeClr val="hlink"/>
                </a:solidFill>
              </a:rPr>
              <a:t>Spectral types mean color: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 b="1">
                <a:solidFill>
                  <a:srgbClr val="66FFFF"/>
                </a:solidFill>
              </a:rPr>
              <a:t>O </a:t>
            </a:r>
            <a:r>
              <a:rPr lang="en-US" altLang="x-none" b="1">
                <a:solidFill>
                  <a:schemeClr val="hlink"/>
                </a:solidFill>
              </a:rPr>
              <a:t>B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chemeClr val="bg1"/>
                </a:solidFill>
              </a:rPr>
              <a:t>A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FF00"/>
                </a:solidFill>
              </a:rPr>
              <a:t>F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chemeClr val="accent1"/>
                </a:solidFill>
              </a:rPr>
              <a:t>G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3300"/>
                </a:solidFill>
              </a:rPr>
              <a:t>K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0000"/>
                </a:solidFill>
              </a:rPr>
              <a:t>M</a:t>
            </a:r>
            <a:endParaRPr lang="en-US" altLang="x-none" b="1"/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AC24CB52-6220-AC4E-AA0C-2EFCA08CE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1064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8000 K</a:t>
            </a:r>
            <a:endParaRPr lang="en-US" altLang="x-none" b="1"/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BCEAEDF4-14B3-7F4A-9D5D-24B59392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72200"/>
            <a:ext cx="11064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3000 K</a:t>
            </a:r>
            <a:endParaRPr lang="en-US" altLang="x-none" b="1"/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FA56DD29-E955-FE4C-A4B3-4A8BBA6C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0"/>
            <a:ext cx="12588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20000 K</a:t>
            </a:r>
            <a:endParaRPr lang="en-US" altLang="x-none" b="1"/>
          </a:p>
        </p:txBody>
      </p:sp>
      <p:sp>
        <p:nvSpPr>
          <p:cNvPr id="101391" name="Line 15">
            <a:extLst>
              <a:ext uri="{FF2B5EF4-FFF2-40B4-BE49-F238E27FC236}">
                <a16:creationId xmlns:a16="http://schemas.microsoft.com/office/drawing/2014/main" id="{391B9040-AB18-244D-BC44-7CCEF21F4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5867400"/>
            <a:ext cx="1066800" cy="3810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2" name="Line 16">
            <a:extLst>
              <a:ext uri="{FF2B5EF4-FFF2-40B4-BE49-F238E27FC236}">
                <a16:creationId xmlns:a16="http://schemas.microsoft.com/office/drawing/2014/main" id="{AC33FF49-56CC-324D-B4F8-403BC75614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943600"/>
            <a:ext cx="1524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3" name="Line 17">
            <a:extLst>
              <a:ext uri="{FF2B5EF4-FFF2-40B4-BE49-F238E27FC236}">
                <a16:creationId xmlns:a16="http://schemas.microsoft.com/office/drawing/2014/main" id="{26E0837E-E48A-BF42-8A48-6E4330D5A7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5943600"/>
            <a:ext cx="762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C72624A9-9419-EF48-A1B7-B83A7A08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4206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G</a:t>
            </a:r>
            <a:endParaRPr lang="en-US" altLang="x-none" b="1"/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58975249-E91D-D644-8FFF-A4F76FE8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chemeClr val="bg1"/>
                </a:solidFill>
              </a:rPr>
              <a:t>A</a:t>
            </a:r>
            <a:endParaRPr lang="en-US" altLang="x-none" b="1"/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5C72B965-0AB4-D24F-983D-58C7B0A05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4343400"/>
            <a:ext cx="4714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M</a:t>
            </a:r>
            <a:endParaRPr lang="en-US" altLang="x-none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16A483B-60AA-164C-847D-9B59FF5DE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A8E3E981-4DAC-CA4D-BA32-89CBE159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84F2C28C-236D-764D-B19E-4CAD4631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AAB301C9-8978-3B4C-AA13-E9E5AE98D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  </a:t>
            </a:r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D84B9F81-13AC-244F-AEBC-69360204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FCBD8F2E-C16D-2946-898D-BE2066DD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019800" cy="36625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spectral type is the Sun?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 Type O.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 </a:t>
            </a:r>
            <a:r>
              <a:rPr lang="en-US" altLang="x-none" sz="2400" b="1" dirty="0"/>
              <a:t>Type A.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  Type G.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 </a:t>
            </a:r>
            <a:r>
              <a:rPr lang="en-US" altLang="x-none" sz="2400" b="1" dirty="0"/>
              <a:t>Type K.</a:t>
            </a:r>
            <a:endParaRPr lang="en-US" altLang="x-none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 </a:t>
            </a:r>
            <a:r>
              <a:rPr lang="en-US" altLang="x-none" sz="2400" b="1" dirty="0"/>
              <a:t>Type M.</a:t>
            </a:r>
            <a:r>
              <a:rPr lang="en-US" altLang="x-none" sz="1800" b="1" dirty="0"/>
              <a:t> </a:t>
            </a:r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F0F2A348-F3EE-AB44-90E7-67225BD16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1DD186BD-21A5-9947-A698-DFE1BF24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F027990D-7D73-2E49-A535-44DF25178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3914" name="Text Box 10">
            <a:extLst>
              <a:ext uri="{FF2B5EF4-FFF2-40B4-BE49-F238E27FC236}">
                <a16:creationId xmlns:a16="http://schemas.microsoft.com/office/drawing/2014/main" id="{4FA3A642-7BA6-384C-BCC8-E4CC37FF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3915" name="Text Box 11">
            <a:extLst>
              <a:ext uri="{FF2B5EF4-FFF2-40B4-BE49-F238E27FC236}">
                <a16:creationId xmlns:a16="http://schemas.microsoft.com/office/drawing/2014/main" id="{13BFFE84-388B-D54E-84E5-E44B1AC6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3916" name="Text Box 12">
            <a:extLst>
              <a:ext uri="{FF2B5EF4-FFF2-40B4-BE49-F238E27FC236}">
                <a16:creationId xmlns:a16="http://schemas.microsoft.com/office/drawing/2014/main" id="{C82A1B7F-995A-6441-9353-F27EA9BA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9F7F6DFF-3544-9342-849F-C94EA99E4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3918" name="Text Box 14">
            <a:extLst>
              <a:ext uri="{FF2B5EF4-FFF2-40B4-BE49-F238E27FC236}">
                <a16:creationId xmlns:a16="http://schemas.microsoft.com/office/drawing/2014/main" id="{233ABCCA-156A-2944-AD3C-A6C966E7D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3919" name="Text Box 15">
            <a:extLst>
              <a:ext uri="{FF2B5EF4-FFF2-40B4-BE49-F238E27FC236}">
                <a16:creationId xmlns:a16="http://schemas.microsoft.com/office/drawing/2014/main" id="{9783D4AA-49A0-5541-9A2F-096D8552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3920" name="Text Box 16">
            <a:extLst>
              <a:ext uri="{FF2B5EF4-FFF2-40B4-BE49-F238E27FC236}">
                <a16:creationId xmlns:a16="http://schemas.microsoft.com/office/drawing/2014/main" id="{698EE6CC-D7BC-3C45-AAEF-8711FAE84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3921" name="Text Box 17">
            <a:extLst>
              <a:ext uri="{FF2B5EF4-FFF2-40B4-BE49-F238E27FC236}">
                <a16:creationId xmlns:a16="http://schemas.microsoft.com/office/drawing/2014/main" id="{D2AAFDC1-29C8-364B-960D-3A95746A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3922" name="Text Box 18">
            <a:extLst>
              <a:ext uri="{FF2B5EF4-FFF2-40B4-BE49-F238E27FC236}">
                <a16:creationId xmlns:a16="http://schemas.microsoft.com/office/drawing/2014/main" id="{E618FDD4-D890-3440-BD07-497FA71B7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3923" name="Text Box 19">
            <a:extLst>
              <a:ext uri="{FF2B5EF4-FFF2-40B4-BE49-F238E27FC236}">
                <a16:creationId xmlns:a16="http://schemas.microsoft.com/office/drawing/2014/main" id="{7831277A-B8BF-8A4D-9B43-A2402DBA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3924" name="Text Box 20">
            <a:extLst>
              <a:ext uri="{FF2B5EF4-FFF2-40B4-BE49-F238E27FC236}">
                <a16:creationId xmlns:a16="http://schemas.microsoft.com/office/drawing/2014/main" id="{E5F8AD1F-6455-C04D-A559-132BCC11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3925" name="Text Box 21">
            <a:extLst>
              <a:ext uri="{FF2B5EF4-FFF2-40B4-BE49-F238E27FC236}">
                <a16:creationId xmlns:a16="http://schemas.microsoft.com/office/drawing/2014/main" id="{75FE6DBD-68E7-744F-BFFA-7B67EAF21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3926" name="Text Box 22">
            <a:extLst>
              <a:ext uri="{FF2B5EF4-FFF2-40B4-BE49-F238E27FC236}">
                <a16:creationId xmlns:a16="http://schemas.microsoft.com/office/drawing/2014/main" id="{351BDF39-1A92-6049-956E-BD4E1B6BA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3927" name="Text Box 23">
            <a:extLst>
              <a:ext uri="{FF2B5EF4-FFF2-40B4-BE49-F238E27FC236}">
                <a16:creationId xmlns:a16="http://schemas.microsoft.com/office/drawing/2014/main" id="{5B9E1AC9-4BE1-7841-92DB-D3B7B2550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3928" name="Text Box 24">
            <a:extLst>
              <a:ext uri="{FF2B5EF4-FFF2-40B4-BE49-F238E27FC236}">
                <a16:creationId xmlns:a16="http://schemas.microsoft.com/office/drawing/2014/main" id="{68C477E3-9AEF-D74E-94C6-E426EFC7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3929" name="Text Box 25">
            <a:extLst>
              <a:ext uri="{FF2B5EF4-FFF2-40B4-BE49-F238E27FC236}">
                <a16:creationId xmlns:a16="http://schemas.microsoft.com/office/drawing/2014/main" id="{D9EF6F79-AC28-1B43-908A-C9FBDF38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3930" name="Text Box 26">
            <a:extLst>
              <a:ext uri="{FF2B5EF4-FFF2-40B4-BE49-F238E27FC236}">
                <a16:creationId xmlns:a16="http://schemas.microsoft.com/office/drawing/2014/main" id="{29DE9167-6455-7746-ABC0-824AC7F0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3931" name="Text Box 27">
            <a:extLst>
              <a:ext uri="{FF2B5EF4-FFF2-40B4-BE49-F238E27FC236}">
                <a16:creationId xmlns:a16="http://schemas.microsoft.com/office/drawing/2014/main" id="{27E8BED1-2102-734C-9F84-63A1339D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3932" name="Text Box 28">
            <a:extLst>
              <a:ext uri="{FF2B5EF4-FFF2-40B4-BE49-F238E27FC236}">
                <a16:creationId xmlns:a16="http://schemas.microsoft.com/office/drawing/2014/main" id="{65090C6E-E68E-E74F-A4D4-A69FCD04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3933" name="Text Box 29">
            <a:extLst>
              <a:ext uri="{FF2B5EF4-FFF2-40B4-BE49-F238E27FC236}">
                <a16:creationId xmlns:a16="http://schemas.microsoft.com/office/drawing/2014/main" id="{EBFB1F6C-BD91-2F43-8348-23DF7914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3934" name="Text Box 30">
            <a:extLst>
              <a:ext uri="{FF2B5EF4-FFF2-40B4-BE49-F238E27FC236}">
                <a16:creationId xmlns:a16="http://schemas.microsoft.com/office/drawing/2014/main" id="{929F27A9-F757-6E44-96B9-77B907882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3935" name="Text Box 31">
            <a:extLst>
              <a:ext uri="{FF2B5EF4-FFF2-40B4-BE49-F238E27FC236}">
                <a16:creationId xmlns:a16="http://schemas.microsoft.com/office/drawing/2014/main" id="{8CBF2E8A-25B3-BF4F-A145-3E4D5378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3936" name="Text Box 32">
            <a:extLst>
              <a:ext uri="{FF2B5EF4-FFF2-40B4-BE49-F238E27FC236}">
                <a16:creationId xmlns:a16="http://schemas.microsoft.com/office/drawing/2014/main" id="{D33AD8C7-EBC9-474E-931B-A154DFDE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3937" name="Text Box 33">
            <a:extLst>
              <a:ext uri="{FF2B5EF4-FFF2-40B4-BE49-F238E27FC236}">
                <a16:creationId xmlns:a16="http://schemas.microsoft.com/office/drawing/2014/main" id="{B302ED9B-4C91-0C42-9DDA-D2EE667C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3938" name="Text Box 34">
            <a:extLst>
              <a:ext uri="{FF2B5EF4-FFF2-40B4-BE49-F238E27FC236}">
                <a16:creationId xmlns:a16="http://schemas.microsoft.com/office/drawing/2014/main" id="{5581F36E-FCD3-3849-AB7E-66D58633A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3939" name="Text Box 35">
            <a:extLst>
              <a:ext uri="{FF2B5EF4-FFF2-40B4-BE49-F238E27FC236}">
                <a16:creationId xmlns:a16="http://schemas.microsoft.com/office/drawing/2014/main" id="{3FD8185C-2D96-CA43-AB22-B84A6E98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23940" name="Text Box 36">
            <a:extLst>
              <a:ext uri="{FF2B5EF4-FFF2-40B4-BE49-F238E27FC236}">
                <a16:creationId xmlns:a16="http://schemas.microsoft.com/office/drawing/2014/main" id="{8AFDEF82-1141-EC44-AD6F-40E97894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 animBg="1"/>
      <p:bldP spid="123909" grpId="0" animBg="1"/>
      <p:bldP spid="123910" grpId="0"/>
      <p:bldP spid="123910" grpId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7" grpId="0" animBg="1"/>
      <p:bldP spid="123918" grpId="0" animBg="1"/>
      <p:bldP spid="123919" grpId="0" animBg="1"/>
      <p:bldP spid="123920" grpId="0" animBg="1"/>
      <p:bldP spid="123921" grpId="0" animBg="1"/>
      <p:bldP spid="123922" grpId="0" animBg="1"/>
      <p:bldP spid="123923" grpId="0" animBg="1"/>
      <p:bldP spid="123924" grpId="0" animBg="1"/>
      <p:bldP spid="123925" grpId="0" animBg="1"/>
      <p:bldP spid="123926" grpId="0" animBg="1"/>
      <p:bldP spid="123927" grpId="0" animBg="1"/>
      <p:bldP spid="123928" grpId="0" animBg="1"/>
      <p:bldP spid="123929" grpId="0" animBg="1"/>
      <p:bldP spid="123930" grpId="0" animBg="1"/>
      <p:bldP spid="123931" grpId="0" animBg="1"/>
      <p:bldP spid="123932" grpId="0" animBg="1"/>
      <p:bldP spid="123933" grpId="0" animBg="1"/>
      <p:bldP spid="123934" grpId="0" animBg="1"/>
      <p:bldP spid="123935" grpId="0" animBg="1"/>
      <p:bldP spid="123936" grpId="0" animBg="1"/>
      <p:bldP spid="123937" grpId="0" animBg="1"/>
      <p:bldP spid="123938" grpId="0" animBg="1"/>
      <p:bldP spid="123939" grpId="0" animBg="1"/>
      <p:bldP spid="1239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>
            <a:extLst>
              <a:ext uri="{FF2B5EF4-FFF2-40B4-BE49-F238E27FC236}">
                <a16:creationId xmlns:a16="http://schemas.microsoft.com/office/drawing/2014/main" id="{B6F52934-E979-2045-8B34-991003CB0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8003" name="Text Box 3">
            <a:extLst>
              <a:ext uri="{FF2B5EF4-FFF2-40B4-BE49-F238E27FC236}">
                <a16:creationId xmlns:a16="http://schemas.microsoft.com/office/drawing/2014/main" id="{81027475-D3B7-C74A-BDE1-40DE3680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A1B3B308-8C77-5F43-BC49-AAF6D40EB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34E9C848-28CE-8544-AB8F-423D9AA29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8006" name="Text Box 6">
            <a:extLst>
              <a:ext uri="{FF2B5EF4-FFF2-40B4-BE49-F238E27FC236}">
                <a16:creationId xmlns:a16="http://schemas.microsoft.com/office/drawing/2014/main" id="{4030C14D-3B0B-324C-8199-AFBD578A5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019800" cy="3940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Which one is the least hot star on the list?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A red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A blue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A white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A yellow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An orange star.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1800" b="1" dirty="0"/>
          </a:p>
        </p:txBody>
      </p:sp>
      <p:sp>
        <p:nvSpPr>
          <p:cNvPr id="128007" name="Text Box 7">
            <a:extLst>
              <a:ext uri="{FF2B5EF4-FFF2-40B4-BE49-F238E27FC236}">
                <a16:creationId xmlns:a16="http://schemas.microsoft.com/office/drawing/2014/main" id="{E590FFDB-0EF3-3D4F-A566-7CAB9822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8008" name="Text Box 8">
            <a:extLst>
              <a:ext uri="{FF2B5EF4-FFF2-40B4-BE49-F238E27FC236}">
                <a16:creationId xmlns:a16="http://schemas.microsoft.com/office/drawing/2014/main" id="{CC38819C-55EA-1E4A-9F31-07273A69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8009" name="Text Box 9">
            <a:extLst>
              <a:ext uri="{FF2B5EF4-FFF2-40B4-BE49-F238E27FC236}">
                <a16:creationId xmlns:a16="http://schemas.microsoft.com/office/drawing/2014/main" id="{25574540-F5DB-B54A-A197-7DB17C54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8010" name="Text Box 10">
            <a:extLst>
              <a:ext uri="{FF2B5EF4-FFF2-40B4-BE49-F238E27FC236}">
                <a16:creationId xmlns:a16="http://schemas.microsoft.com/office/drawing/2014/main" id="{130263BB-E8C0-A44C-A7A6-4DEF762DA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8011" name="Text Box 11">
            <a:extLst>
              <a:ext uri="{FF2B5EF4-FFF2-40B4-BE49-F238E27FC236}">
                <a16:creationId xmlns:a16="http://schemas.microsoft.com/office/drawing/2014/main" id="{DA9B2887-108F-0E4C-89F0-729DBA088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8012" name="Text Box 12">
            <a:extLst>
              <a:ext uri="{FF2B5EF4-FFF2-40B4-BE49-F238E27FC236}">
                <a16:creationId xmlns:a16="http://schemas.microsoft.com/office/drawing/2014/main" id="{BEE2497B-C494-B141-B557-98FFFFDA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8013" name="Text Box 13">
            <a:extLst>
              <a:ext uri="{FF2B5EF4-FFF2-40B4-BE49-F238E27FC236}">
                <a16:creationId xmlns:a16="http://schemas.microsoft.com/office/drawing/2014/main" id="{10ADE7B0-BF3C-BB45-9C1F-5894D010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8014" name="Text Box 14">
            <a:extLst>
              <a:ext uri="{FF2B5EF4-FFF2-40B4-BE49-F238E27FC236}">
                <a16:creationId xmlns:a16="http://schemas.microsoft.com/office/drawing/2014/main" id="{171CEF1B-6505-EE4C-825F-AAEC1A59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8015" name="Text Box 15">
            <a:extLst>
              <a:ext uri="{FF2B5EF4-FFF2-40B4-BE49-F238E27FC236}">
                <a16:creationId xmlns:a16="http://schemas.microsoft.com/office/drawing/2014/main" id="{0AA7FE09-0CBD-154E-8B5E-401F22E01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8016" name="Text Box 16">
            <a:extLst>
              <a:ext uri="{FF2B5EF4-FFF2-40B4-BE49-F238E27FC236}">
                <a16:creationId xmlns:a16="http://schemas.microsoft.com/office/drawing/2014/main" id="{E9AA6F70-58E2-C54E-9AF2-ECFC31C4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8017" name="Text Box 17">
            <a:extLst>
              <a:ext uri="{FF2B5EF4-FFF2-40B4-BE49-F238E27FC236}">
                <a16:creationId xmlns:a16="http://schemas.microsoft.com/office/drawing/2014/main" id="{C31A3E22-D8A6-D549-868A-585A11F5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8018" name="Text Box 18">
            <a:extLst>
              <a:ext uri="{FF2B5EF4-FFF2-40B4-BE49-F238E27FC236}">
                <a16:creationId xmlns:a16="http://schemas.microsoft.com/office/drawing/2014/main" id="{DEEE551F-83FF-CC4F-9978-6682E5AA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8019" name="Text Box 19">
            <a:extLst>
              <a:ext uri="{FF2B5EF4-FFF2-40B4-BE49-F238E27FC236}">
                <a16:creationId xmlns:a16="http://schemas.microsoft.com/office/drawing/2014/main" id="{243A99D0-C995-F946-A27B-B7D590C9A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8020" name="Text Box 20">
            <a:extLst>
              <a:ext uri="{FF2B5EF4-FFF2-40B4-BE49-F238E27FC236}">
                <a16:creationId xmlns:a16="http://schemas.microsoft.com/office/drawing/2014/main" id="{76F57AF2-7E49-6B49-A76D-E2306DC4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8021" name="Text Box 21">
            <a:extLst>
              <a:ext uri="{FF2B5EF4-FFF2-40B4-BE49-F238E27FC236}">
                <a16:creationId xmlns:a16="http://schemas.microsoft.com/office/drawing/2014/main" id="{DA7BA9FA-6A2C-B54A-909B-1BC20FF3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8022" name="Text Box 22">
            <a:extLst>
              <a:ext uri="{FF2B5EF4-FFF2-40B4-BE49-F238E27FC236}">
                <a16:creationId xmlns:a16="http://schemas.microsoft.com/office/drawing/2014/main" id="{BA978E57-E41E-6147-93F2-A374CA03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8023" name="Text Box 23">
            <a:extLst>
              <a:ext uri="{FF2B5EF4-FFF2-40B4-BE49-F238E27FC236}">
                <a16:creationId xmlns:a16="http://schemas.microsoft.com/office/drawing/2014/main" id="{DCDA5596-8CA1-2C4E-B1F5-B1DD55F2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8024" name="Text Box 24">
            <a:extLst>
              <a:ext uri="{FF2B5EF4-FFF2-40B4-BE49-F238E27FC236}">
                <a16:creationId xmlns:a16="http://schemas.microsoft.com/office/drawing/2014/main" id="{855E84F9-9045-3A40-AC8F-F96BBC04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8025" name="Text Box 25">
            <a:extLst>
              <a:ext uri="{FF2B5EF4-FFF2-40B4-BE49-F238E27FC236}">
                <a16:creationId xmlns:a16="http://schemas.microsoft.com/office/drawing/2014/main" id="{DE02E7F9-4CB4-E043-9135-C92E6A2B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8026" name="Text Box 26">
            <a:extLst>
              <a:ext uri="{FF2B5EF4-FFF2-40B4-BE49-F238E27FC236}">
                <a16:creationId xmlns:a16="http://schemas.microsoft.com/office/drawing/2014/main" id="{CF648BF7-5CD7-F24F-81BB-3766D8FC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8027" name="Text Box 27">
            <a:extLst>
              <a:ext uri="{FF2B5EF4-FFF2-40B4-BE49-F238E27FC236}">
                <a16:creationId xmlns:a16="http://schemas.microsoft.com/office/drawing/2014/main" id="{DDFF2E30-A75A-6545-9585-30AE9853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8028" name="Text Box 28">
            <a:extLst>
              <a:ext uri="{FF2B5EF4-FFF2-40B4-BE49-F238E27FC236}">
                <a16:creationId xmlns:a16="http://schemas.microsoft.com/office/drawing/2014/main" id="{86AA8410-059B-3B41-9C5D-CF904563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8029" name="Text Box 29">
            <a:extLst>
              <a:ext uri="{FF2B5EF4-FFF2-40B4-BE49-F238E27FC236}">
                <a16:creationId xmlns:a16="http://schemas.microsoft.com/office/drawing/2014/main" id="{DA1C0D97-8F70-EE46-9F6A-4D2D5A83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8030" name="Text Box 30">
            <a:extLst>
              <a:ext uri="{FF2B5EF4-FFF2-40B4-BE49-F238E27FC236}">
                <a16:creationId xmlns:a16="http://schemas.microsoft.com/office/drawing/2014/main" id="{1F2699AF-B278-034C-BF8D-472878347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8031" name="Text Box 31">
            <a:extLst>
              <a:ext uri="{FF2B5EF4-FFF2-40B4-BE49-F238E27FC236}">
                <a16:creationId xmlns:a16="http://schemas.microsoft.com/office/drawing/2014/main" id="{6F2C9BCE-BAD4-BC43-A0F8-AD6F232F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8032" name="Text Box 32">
            <a:extLst>
              <a:ext uri="{FF2B5EF4-FFF2-40B4-BE49-F238E27FC236}">
                <a16:creationId xmlns:a16="http://schemas.microsoft.com/office/drawing/2014/main" id="{117259DE-F74B-9945-A980-9BB614CD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8033" name="Text Box 33">
            <a:extLst>
              <a:ext uri="{FF2B5EF4-FFF2-40B4-BE49-F238E27FC236}">
                <a16:creationId xmlns:a16="http://schemas.microsoft.com/office/drawing/2014/main" id="{93077E3F-5EE9-C640-A18E-A94362A3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8034" name="Text Box 34">
            <a:extLst>
              <a:ext uri="{FF2B5EF4-FFF2-40B4-BE49-F238E27FC236}">
                <a16:creationId xmlns:a16="http://schemas.microsoft.com/office/drawing/2014/main" id="{705457B8-3112-154F-8A9C-0EE99B49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8035" name="Text Box 35">
            <a:extLst>
              <a:ext uri="{FF2B5EF4-FFF2-40B4-BE49-F238E27FC236}">
                <a16:creationId xmlns:a16="http://schemas.microsoft.com/office/drawing/2014/main" id="{4672C8FB-62EB-DA48-9BE5-746E2717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/>
      <p:bldP spid="128003" grpId="0" animBg="1"/>
      <p:bldP spid="128005" grpId="0" animBg="1"/>
      <p:bldP spid="128006" grpId="0"/>
      <p:bldP spid="128006" grpId="1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  <p:bldP spid="128013" grpId="0" animBg="1"/>
      <p:bldP spid="128014" grpId="0" animBg="1"/>
      <p:bldP spid="128015" grpId="0" animBg="1"/>
      <p:bldP spid="128016" grpId="0" animBg="1"/>
      <p:bldP spid="128017" grpId="0" animBg="1"/>
      <p:bldP spid="128018" grpId="0" animBg="1"/>
      <p:bldP spid="128019" grpId="0" animBg="1"/>
      <p:bldP spid="128020" grpId="0" animBg="1"/>
      <p:bldP spid="128021" grpId="0" animBg="1"/>
      <p:bldP spid="128022" grpId="0" animBg="1"/>
      <p:bldP spid="128023" grpId="0" animBg="1"/>
      <p:bldP spid="128024" grpId="0" animBg="1"/>
      <p:bldP spid="128025" grpId="0" animBg="1"/>
      <p:bldP spid="128026" grpId="0" animBg="1"/>
      <p:bldP spid="128027" grpId="0" animBg="1"/>
      <p:bldP spid="128028" grpId="0" animBg="1"/>
      <p:bldP spid="128029" grpId="0" animBg="1"/>
      <p:bldP spid="128030" grpId="0" animBg="1"/>
      <p:bldP spid="128031" grpId="0" animBg="1"/>
      <p:bldP spid="128032" grpId="0" animBg="1"/>
      <p:bldP spid="128033" grpId="0" animBg="1"/>
      <p:bldP spid="128034" grpId="0" animBg="1"/>
      <p:bldP spid="1280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5" name="Text Box 11">
            <a:extLst>
              <a:ext uri="{FF2B5EF4-FFF2-40B4-BE49-F238E27FC236}">
                <a16:creationId xmlns:a16="http://schemas.microsoft.com/office/drawing/2014/main" id="{1A831060-1787-C04A-B50E-DCD24DD6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91000"/>
            <a:ext cx="5043112" cy="2677656"/>
          </a:xfrm>
          <a:prstGeom prst="rect">
            <a:avLst/>
          </a:prstGeom>
          <a:noFill/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u="sng" dirty="0">
                <a:solidFill>
                  <a:schemeClr val="bg1"/>
                </a:solidFill>
              </a:rPr>
              <a:t>For a star: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The (total) power </a:t>
            </a:r>
            <a:r>
              <a:rPr lang="en-US" altLang="x-none" sz="1800" b="1" dirty="0">
                <a:solidFill>
                  <a:srgbClr val="65FFFF"/>
                </a:solidFill>
              </a:rPr>
              <a:t>I</a:t>
            </a:r>
            <a:r>
              <a:rPr lang="en-US" altLang="x-none" sz="1800" b="1" dirty="0">
                <a:solidFill>
                  <a:srgbClr val="FF0000"/>
                </a:solidFill>
              </a:rPr>
              <a:t> is also called luminosity, </a:t>
            </a:r>
            <a:r>
              <a:rPr lang="en-US" altLang="x-none" sz="1800" b="1" dirty="0">
                <a:solidFill>
                  <a:srgbClr val="65FFFF"/>
                </a:solidFill>
              </a:rPr>
              <a:t>L=I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Absolute magnitude </a:t>
            </a:r>
            <a:r>
              <a:rPr lang="en-US" altLang="x-none" sz="1800" b="1" dirty="0">
                <a:solidFill>
                  <a:srgbClr val="65FFFF"/>
                </a:solidFill>
              </a:rPr>
              <a:t>M</a:t>
            </a:r>
            <a:r>
              <a:rPr lang="en-US" altLang="x-none" sz="1800" b="1" dirty="0">
                <a:solidFill>
                  <a:srgbClr val="FF0000"/>
                </a:solidFill>
              </a:rPr>
              <a:t>  is the same thing, too</a:t>
            </a: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    but with different math 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rgbClr val="FFFF00"/>
                </a:solidFill>
              </a:rPr>
              <a:t>M = - 2.5 lg L/</a:t>
            </a:r>
            <a:r>
              <a:rPr lang="en-US" altLang="x-none" sz="1800" b="1" dirty="0" err="1">
                <a:solidFill>
                  <a:srgbClr val="FFFF00"/>
                </a:solidFill>
              </a:rPr>
              <a:t>L</a:t>
            </a:r>
            <a:r>
              <a:rPr lang="en-US" altLang="x-none" sz="1800" b="1" baseline="-25000" dirty="0" err="1">
                <a:solidFill>
                  <a:srgbClr val="FFFF00"/>
                </a:solidFill>
              </a:rPr>
              <a:t>Vega</a:t>
            </a:r>
            <a:r>
              <a:rPr lang="en-US" altLang="x-none" sz="18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The surface area is </a:t>
            </a:r>
            <a:r>
              <a:rPr lang="en-US" altLang="x-none" sz="1800" b="1" dirty="0">
                <a:solidFill>
                  <a:srgbClr val="FFFF00"/>
                </a:solidFill>
              </a:rPr>
              <a:t>A=4r</a:t>
            </a:r>
            <a:r>
              <a:rPr lang="en-US" altLang="x-none" sz="1800" b="1" baseline="30000" dirty="0">
                <a:solidFill>
                  <a:srgbClr val="FFFF00"/>
                </a:solidFill>
              </a:rPr>
              <a:t>2</a:t>
            </a:r>
            <a:r>
              <a:rPr lang="en-US" altLang="x-none" sz="1800" b="1" dirty="0">
                <a:solidFill>
                  <a:srgbClr val="FFFF00"/>
                </a:solidFill>
                <a:latin typeface="Symbol" charset="2"/>
              </a:rPr>
              <a:t>p </a:t>
            </a:r>
            <a:r>
              <a:rPr lang="en-US" altLang="x-none" sz="1800" b="1" dirty="0">
                <a:solidFill>
                  <a:srgbClr val="FF0000"/>
                </a:solidFill>
              </a:rPr>
              <a:t>(a sphere)</a:t>
            </a:r>
            <a:r>
              <a:rPr lang="en-US" altLang="x-none" sz="1800" b="1" dirty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altLang="x-none" sz="1800" b="1" dirty="0">
                <a:solidFill>
                  <a:srgbClr val="FF0000"/>
                </a:solidFill>
              </a:rPr>
              <a:t> </a:t>
            </a:r>
            <a:endParaRPr lang="en-US" altLang="x-none" sz="1800" dirty="0">
              <a:solidFill>
                <a:srgbClr val="FF0000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1153701F-BB5E-A34B-8EAC-AC2B2BF5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032"/>
            <a:ext cx="6342698" cy="4154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                   </a:t>
            </a:r>
            <a:r>
              <a:rPr lang="en-US" altLang="x-none" b="1" u="sng" dirty="0">
                <a:solidFill>
                  <a:schemeClr val="bg1"/>
                </a:solidFill>
              </a:rPr>
              <a:t>Stefan-Boltzmann law</a:t>
            </a:r>
            <a:r>
              <a:rPr lang="en-US" altLang="x-none" b="1" dirty="0">
                <a:solidFill>
                  <a:schemeClr val="bg1"/>
                </a:solidFill>
              </a:rPr>
              <a:t>:</a:t>
            </a:r>
            <a:endParaRPr lang="en-US" altLang="x-non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sz="1200" b="1" i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Hot objects glow,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and the strength of the glow increases as they get hotter.</a:t>
            </a:r>
          </a:p>
          <a:p>
            <a:pPr>
              <a:defRPr/>
            </a:pPr>
            <a:endParaRPr lang="en-US" altLang="x-none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2000" i="1" dirty="0">
                <a:solidFill>
                  <a:srgbClr val="FFC000"/>
                </a:solidFill>
              </a:rPr>
              <a:t>Each square inch of surface radiates this much power:</a:t>
            </a:r>
          </a:p>
          <a:p>
            <a:pPr algn="ctr">
              <a:defRPr/>
            </a:pPr>
            <a:endParaRPr lang="en-US" altLang="x-none" sz="20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I/A = </a:t>
            </a:r>
            <a:r>
              <a:rPr lang="en-US" altLang="x-none" sz="2000" b="1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2000" b="1" dirty="0">
                <a:solidFill>
                  <a:srgbClr val="FFFF00"/>
                </a:solidFill>
              </a:rPr>
              <a:t> T</a:t>
            </a:r>
            <a:r>
              <a:rPr lang="en-US" altLang="x-none" sz="2000" b="1" baseline="30000" dirty="0">
                <a:solidFill>
                  <a:srgbClr val="FFFF00"/>
                </a:solidFill>
              </a:rPr>
              <a:t>4</a:t>
            </a:r>
            <a:endParaRPr lang="en-US" altLang="x-none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1800" dirty="0">
                <a:solidFill>
                  <a:srgbClr val="00B0F0"/>
                </a:solidFill>
              </a:rPr>
              <a:t>I[Watt]=power,  T[K]=temperature,  A[m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2</a:t>
            </a:r>
            <a:r>
              <a:rPr lang="en-US" altLang="x-none" sz="1800" dirty="0">
                <a:solidFill>
                  <a:srgbClr val="00B0F0"/>
                </a:solidFill>
              </a:rPr>
              <a:t>]=surface area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1800" dirty="0">
                <a:solidFill>
                  <a:srgbClr val="00B0F0"/>
                </a:solidFill>
              </a:rPr>
              <a:t>Boltzmann constant </a:t>
            </a:r>
            <a:r>
              <a:rPr lang="en-US" altLang="x-none" sz="1800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1800" dirty="0">
                <a:solidFill>
                  <a:srgbClr val="FFFF00"/>
                </a:solidFill>
              </a:rPr>
              <a:t> = 6.67 x 10</a:t>
            </a:r>
            <a:r>
              <a:rPr lang="en-US" altLang="x-none" sz="1800" baseline="30000" dirty="0">
                <a:solidFill>
                  <a:srgbClr val="FFFF00"/>
                </a:solidFill>
              </a:rPr>
              <a:t>-8 </a:t>
            </a:r>
            <a:r>
              <a:rPr lang="en-US" altLang="x-none" sz="1800" dirty="0">
                <a:solidFill>
                  <a:srgbClr val="FFFF00"/>
                </a:solidFill>
              </a:rPr>
              <a:t> </a:t>
            </a:r>
            <a:r>
              <a:rPr lang="en-US" altLang="x-none" sz="1800" dirty="0">
                <a:solidFill>
                  <a:srgbClr val="00B0F0"/>
                </a:solidFill>
              </a:rPr>
              <a:t>[in units of W/(m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2</a:t>
            </a:r>
            <a:r>
              <a:rPr lang="en-US" altLang="x-none" sz="1800" dirty="0">
                <a:solidFill>
                  <a:srgbClr val="00B0F0"/>
                </a:solidFill>
              </a:rPr>
              <a:t>K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4</a:t>
            </a:r>
            <a:r>
              <a:rPr lang="en-US" altLang="x-none" sz="1800" dirty="0">
                <a:solidFill>
                  <a:srgbClr val="00B0F0"/>
                </a:solidFill>
                <a:latin typeface="Symbol" charset="2"/>
              </a:rPr>
              <a:t>)]</a:t>
            </a:r>
          </a:p>
          <a:p>
            <a:pPr algn="ctr">
              <a:defRPr/>
            </a:pPr>
            <a:endParaRPr lang="en-US" altLang="x-none" sz="1800" dirty="0">
              <a:solidFill>
                <a:srgbClr val="00B0F0"/>
              </a:solidFill>
              <a:latin typeface="Symbol" charset="2"/>
            </a:endParaRPr>
          </a:p>
          <a:p>
            <a:pPr algn="ctr">
              <a:defRPr/>
            </a:pPr>
            <a:r>
              <a:rPr lang="en-US" altLang="x-none" sz="1800" i="1" dirty="0">
                <a:solidFill>
                  <a:schemeClr val="bg1"/>
                </a:solidFill>
              </a:rPr>
              <a:t>(Josef Stefan, Ludwig Boltzmann, 1877)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C8974-1A15-AE4A-95FA-44A59877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04800"/>
            <a:ext cx="381000" cy="304800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3C751E2-509B-D144-A2C2-3B6C74F06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-76200"/>
            <a:ext cx="4648200" cy="685800"/>
          </a:xfrm>
        </p:spPr>
        <p:txBody>
          <a:bodyPr/>
          <a:lstStyle/>
          <a:p>
            <a:pPr>
              <a:defRPr/>
            </a:pPr>
            <a:r>
              <a:rPr lang="en-US" altLang="x-none" sz="2800" b="1">
                <a:solidFill>
                  <a:srgbClr val="FF0000"/>
                </a:solidFill>
              </a:rPr>
              <a:t>The size of stars</a:t>
            </a:r>
            <a:endParaRPr lang="en-US" altLang="x-none"/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A61B586D-D2DE-0549-BD8C-1ED9CDC15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3113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00CC00"/>
                </a:solidFill>
              </a:rPr>
              <a:t>How big are the stars?</a:t>
            </a:r>
            <a:endParaRPr lang="en-US" altLang="x-none"/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B02439ED-881E-134C-8D91-DFCC88AF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65138"/>
            <a:ext cx="5229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>
                <a:solidFill>
                  <a:srgbClr val="FFFF00"/>
                </a:solidFill>
              </a:rPr>
              <a:t>Can’s see size in telescope - all stars are just dots.</a:t>
            </a:r>
            <a:endParaRPr lang="en-US" altLang="x-none"/>
          </a:p>
        </p:txBody>
      </p:sp>
      <p:sp>
        <p:nvSpPr>
          <p:cNvPr id="93194" name="Text Box 10">
            <a:extLst>
              <a:ext uri="{FF2B5EF4-FFF2-40B4-BE49-F238E27FC236}">
                <a16:creationId xmlns:a16="http://schemas.microsoft.com/office/drawing/2014/main" id="{0943796E-17C1-C24C-93B5-ECA1AF6B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30464"/>
            <a:ext cx="87630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Once we know</a:t>
            </a: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the absolute magnitude (M)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rgbClr val="FFFF00"/>
                </a:solidFill>
              </a:rPr>
              <a:t>M = - 2.5 lg L/</a:t>
            </a:r>
            <a:r>
              <a:rPr lang="en-US" altLang="x-none" sz="2000" dirty="0" err="1">
                <a:solidFill>
                  <a:srgbClr val="FFFF00"/>
                </a:solidFill>
              </a:rPr>
              <a:t>L</a:t>
            </a:r>
            <a:r>
              <a:rPr lang="en-US" altLang="x-none" sz="2000" baseline="-25000" dirty="0" err="1">
                <a:solidFill>
                  <a:srgbClr val="FFFF00"/>
                </a:solidFill>
              </a:rPr>
              <a:t>Vega</a:t>
            </a:r>
            <a:r>
              <a:rPr lang="en-US" altLang="x-none" sz="2000" dirty="0">
                <a:solidFill>
                  <a:srgbClr val="FFFF00"/>
                </a:solidFill>
              </a:rPr>
              <a:t> </a:t>
            </a:r>
            <a:r>
              <a:rPr lang="en-US" altLang="x-none" sz="2000" dirty="0">
                <a:solidFill>
                  <a:srgbClr val="65FFFF"/>
                </a:solidFill>
              </a:rPr>
              <a:t>for L</a:t>
            </a:r>
            <a:endParaRPr lang="en-US" altLang="x-non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the temperature (T)             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rgbClr val="FFFF00"/>
                </a:solidFill>
              </a:rPr>
              <a:t>L/A = </a:t>
            </a:r>
            <a:r>
              <a:rPr lang="en-US" altLang="x-none" sz="2000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2000" dirty="0">
                <a:solidFill>
                  <a:srgbClr val="FFFF00"/>
                </a:solidFill>
              </a:rPr>
              <a:t> T</a:t>
            </a:r>
            <a:r>
              <a:rPr lang="en-US" altLang="x-none" sz="2000" baseline="30000" dirty="0">
                <a:solidFill>
                  <a:srgbClr val="FFFF00"/>
                </a:solidFill>
              </a:rPr>
              <a:t>4</a:t>
            </a:r>
            <a:r>
              <a:rPr lang="en-US" altLang="x-none" sz="2000" dirty="0">
                <a:solidFill>
                  <a:srgbClr val="65FFFF"/>
                </a:solidFill>
              </a:rPr>
              <a:t>  for A</a:t>
            </a:r>
            <a:endParaRPr lang="en-US" altLang="x-non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calculate the size (radius r)</a:t>
            </a:r>
            <a:r>
              <a:rPr lang="en-US" altLang="x-none" dirty="0">
                <a:solidFill>
                  <a:srgbClr val="65FFFF"/>
                </a:solidFill>
              </a:rPr>
              <a:t> 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rgbClr val="FFFF00"/>
                </a:solidFill>
              </a:rPr>
              <a:t> A=4r</a:t>
            </a:r>
            <a:r>
              <a:rPr lang="en-US" altLang="x-none" sz="2000" baseline="30000" dirty="0">
                <a:solidFill>
                  <a:srgbClr val="FFFF00"/>
                </a:solidFill>
              </a:rPr>
              <a:t>2</a:t>
            </a:r>
            <a:r>
              <a:rPr lang="en-US" altLang="x-none" sz="2000" dirty="0">
                <a:solidFill>
                  <a:srgbClr val="FFFF00"/>
                </a:solidFill>
                <a:latin typeface="Symbol" charset="2"/>
              </a:rPr>
              <a:t>p</a:t>
            </a:r>
            <a:r>
              <a:rPr lang="en-US" altLang="x-none" sz="2000" dirty="0">
                <a:solidFill>
                  <a:srgbClr val="FFFF00"/>
                </a:solidFill>
              </a:rPr>
              <a:t> </a:t>
            </a:r>
            <a:r>
              <a:rPr lang="en-US" altLang="x-none" sz="2000" dirty="0">
                <a:solidFill>
                  <a:srgbClr val="65FFFF"/>
                </a:solidFill>
              </a:rPr>
              <a:t>for r</a:t>
            </a:r>
            <a:endParaRPr lang="en-US" altLang="x-none" sz="2000" dirty="0">
              <a:solidFill>
                <a:schemeClr val="bg1"/>
              </a:solidFill>
            </a:endParaRPr>
          </a:p>
        </p:txBody>
      </p:sp>
      <p:sp>
        <p:nvSpPr>
          <p:cNvPr id="93196" name="Text Box 12">
            <a:extLst>
              <a:ext uri="{FF2B5EF4-FFF2-40B4-BE49-F238E27FC236}">
                <a16:creationId xmlns:a16="http://schemas.microsoft.com/office/drawing/2014/main" id="{806A826F-1094-6248-AF61-6154A03E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001963"/>
            <a:ext cx="360045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800" b="1" dirty="0">
                <a:solidFill>
                  <a:srgbClr val="00CC00"/>
                </a:solidFill>
              </a:rPr>
              <a:t>The result:</a:t>
            </a:r>
          </a:p>
          <a:p>
            <a:pPr algn="ctr">
              <a:defRPr/>
            </a:pPr>
            <a:r>
              <a:rPr lang="en-US" altLang="x-none" sz="2800" b="1" dirty="0">
                <a:solidFill>
                  <a:srgbClr val="00CC00"/>
                </a:solidFill>
              </a:rPr>
              <a:t>a wide variety of sizes:</a:t>
            </a:r>
            <a:endParaRPr lang="en-US" altLang="x-none" dirty="0"/>
          </a:p>
        </p:txBody>
      </p:sp>
      <p:pic>
        <p:nvPicPr>
          <p:cNvPr id="93198" name="Picture 14">
            <a:extLst>
              <a:ext uri="{FF2B5EF4-FFF2-40B4-BE49-F238E27FC236}">
                <a16:creationId xmlns:a16="http://schemas.microsoft.com/office/drawing/2014/main" id="{99CA6B6F-276A-F643-90AA-2221191E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332288"/>
            <a:ext cx="4103687" cy="25257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3199" name="Line 15">
            <a:extLst>
              <a:ext uri="{FF2B5EF4-FFF2-40B4-BE49-F238E27FC236}">
                <a16:creationId xmlns:a16="http://schemas.microsoft.com/office/drawing/2014/main" id="{920B5448-9ABE-474A-B05C-9CA09DFAE7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4876800"/>
            <a:ext cx="533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200" name="Line 16">
            <a:extLst>
              <a:ext uri="{FF2B5EF4-FFF2-40B4-BE49-F238E27FC236}">
                <a16:creationId xmlns:a16="http://schemas.microsoft.com/office/drawing/2014/main" id="{9D4CF7F5-64B1-1F46-B2B8-F69A41FB3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5638800"/>
            <a:ext cx="533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12" name="Picture 18" descr="Picture 1">
            <a:extLst>
              <a:ext uri="{FF2B5EF4-FFF2-40B4-BE49-F238E27FC236}">
                <a16:creationId xmlns:a16="http://schemas.microsoft.com/office/drawing/2014/main" id="{C582F969-7953-5B43-8647-45E968A6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11475"/>
            <a:ext cx="4876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0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F05F14F-14F6-E64A-9927-185F66E16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67CDB068-CC39-5446-86CC-65CD7F29C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4387" name="Text Box 3">
            <a:extLst>
              <a:ext uri="{FF2B5EF4-FFF2-40B4-BE49-F238E27FC236}">
                <a16:creationId xmlns:a16="http://schemas.microsoft.com/office/drawing/2014/main" id="{FD5CD1A0-94A9-1840-93F0-38C78852E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B7CFBCFE-8DE1-A14A-AA1B-E9F5D7174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>
                <a:solidFill>
                  <a:srgbClr val="FF0000"/>
                </a:solidFill>
              </a:rPr>
              <a:t>Question 10 </a:t>
            </a:r>
            <a:endParaRPr lang="en-US" altLang="x-none" sz="6000" b="1" dirty="0">
              <a:solidFill>
                <a:srgbClr val="FF0000"/>
              </a:solidFill>
            </a:endParaRPr>
          </a:p>
        </p:txBody>
      </p:sp>
      <p:sp>
        <p:nvSpPr>
          <p:cNvPr id="144389" name="Text Box 5">
            <a:extLst>
              <a:ext uri="{FF2B5EF4-FFF2-40B4-BE49-F238E27FC236}">
                <a16:creationId xmlns:a16="http://schemas.microsoft.com/office/drawing/2014/main" id="{A9531504-E92F-5542-A5BF-A7C4C5EF0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4390" name="Text Box 6">
            <a:extLst>
              <a:ext uri="{FF2B5EF4-FFF2-40B4-BE49-F238E27FC236}">
                <a16:creationId xmlns:a16="http://schemas.microsoft.com/office/drawing/2014/main" id="{69776914-684D-2843-BB0D-21803EFE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08088"/>
            <a:ext cx="6934200" cy="53860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do we know the sizes of stars?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Observing how large the star looks in the telescope, and using the distance to the star from parallax.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We don’t know it at all.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Calculating it from knowledge of absolute brightness and temperature.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</a:t>
            </a:r>
            <a:r>
              <a:rPr lang="en-US" altLang="x-none" sz="2400" b="1" dirty="0"/>
              <a:t>We know the size of stars only from spaceships that went there and returned.</a:t>
            </a:r>
          </a:p>
        </p:txBody>
      </p:sp>
      <p:sp>
        <p:nvSpPr>
          <p:cNvPr id="144391" name="Text Box 7">
            <a:extLst>
              <a:ext uri="{FF2B5EF4-FFF2-40B4-BE49-F238E27FC236}">
                <a16:creationId xmlns:a16="http://schemas.microsoft.com/office/drawing/2014/main" id="{F9B21463-ACEE-8C4B-BC66-8F342E4D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4392" name="Text Box 8">
            <a:extLst>
              <a:ext uri="{FF2B5EF4-FFF2-40B4-BE49-F238E27FC236}">
                <a16:creationId xmlns:a16="http://schemas.microsoft.com/office/drawing/2014/main" id="{CFD5C621-A180-9B47-973F-502D29E3C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4393" name="Text Box 9">
            <a:extLst>
              <a:ext uri="{FF2B5EF4-FFF2-40B4-BE49-F238E27FC236}">
                <a16:creationId xmlns:a16="http://schemas.microsoft.com/office/drawing/2014/main" id="{7473644E-14F6-B542-9C76-C4166EF5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4394" name="Text Box 10">
            <a:extLst>
              <a:ext uri="{FF2B5EF4-FFF2-40B4-BE49-F238E27FC236}">
                <a16:creationId xmlns:a16="http://schemas.microsoft.com/office/drawing/2014/main" id="{9D9E4829-0F3F-944A-B04E-BCF2244B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4395" name="Text Box 11">
            <a:extLst>
              <a:ext uri="{FF2B5EF4-FFF2-40B4-BE49-F238E27FC236}">
                <a16:creationId xmlns:a16="http://schemas.microsoft.com/office/drawing/2014/main" id="{1E39B6B4-0223-FF4C-99D7-571D610D9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4396" name="Text Box 12">
            <a:extLst>
              <a:ext uri="{FF2B5EF4-FFF2-40B4-BE49-F238E27FC236}">
                <a16:creationId xmlns:a16="http://schemas.microsoft.com/office/drawing/2014/main" id="{2690E8B7-4A9A-9240-9D11-490A9486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4397" name="Text Box 13">
            <a:extLst>
              <a:ext uri="{FF2B5EF4-FFF2-40B4-BE49-F238E27FC236}">
                <a16:creationId xmlns:a16="http://schemas.microsoft.com/office/drawing/2014/main" id="{03980B20-E0E2-A541-B77A-F500E837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4398" name="Text Box 14">
            <a:extLst>
              <a:ext uri="{FF2B5EF4-FFF2-40B4-BE49-F238E27FC236}">
                <a16:creationId xmlns:a16="http://schemas.microsoft.com/office/drawing/2014/main" id="{C2F35BD3-C375-ED49-BFEF-669DF397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4399" name="Text Box 15">
            <a:extLst>
              <a:ext uri="{FF2B5EF4-FFF2-40B4-BE49-F238E27FC236}">
                <a16:creationId xmlns:a16="http://schemas.microsoft.com/office/drawing/2014/main" id="{D4DED6A8-839D-FC49-BE28-D009A61D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4400" name="Text Box 16">
            <a:extLst>
              <a:ext uri="{FF2B5EF4-FFF2-40B4-BE49-F238E27FC236}">
                <a16:creationId xmlns:a16="http://schemas.microsoft.com/office/drawing/2014/main" id="{BB6E2E1C-26D2-7B4A-8D14-6C978A37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4401" name="Text Box 17">
            <a:extLst>
              <a:ext uri="{FF2B5EF4-FFF2-40B4-BE49-F238E27FC236}">
                <a16:creationId xmlns:a16="http://schemas.microsoft.com/office/drawing/2014/main" id="{D2EE1403-347B-5A4C-85C6-F18CEBC6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4402" name="Text Box 18">
            <a:extLst>
              <a:ext uri="{FF2B5EF4-FFF2-40B4-BE49-F238E27FC236}">
                <a16:creationId xmlns:a16="http://schemas.microsoft.com/office/drawing/2014/main" id="{ECD89E3D-B0E3-5140-8BD4-BA3FD6F7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4403" name="Text Box 19">
            <a:extLst>
              <a:ext uri="{FF2B5EF4-FFF2-40B4-BE49-F238E27FC236}">
                <a16:creationId xmlns:a16="http://schemas.microsoft.com/office/drawing/2014/main" id="{A3C0C3C6-10A4-1048-8617-9AC45C4F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4404" name="Text Box 20">
            <a:extLst>
              <a:ext uri="{FF2B5EF4-FFF2-40B4-BE49-F238E27FC236}">
                <a16:creationId xmlns:a16="http://schemas.microsoft.com/office/drawing/2014/main" id="{3D66827E-9107-8644-BB4E-B8CBDE6D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4405" name="Text Box 21">
            <a:extLst>
              <a:ext uri="{FF2B5EF4-FFF2-40B4-BE49-F238E27FC236}">
                <a16:creationId xmlns:a16="http://schemas.microsoft.com/office/drawing/2014/main" id="{A7742C36-9278-564D-98BA-80200C09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4406" name="Text Box 22">
            <a:extLst>
              <a:ext uri="{FF2B5EF4-FFF2-40B4-BE49-F238E27FC236}">
                <a16:creationId xmlns:a16="http://schemas.microsoft.com/office/drawing/2014/main" id="{78F36322-29BB-CE4F-8724-470E0D6F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4407" name="Text Box 23">
            <a:extLst>
              <a:ext uri="{FF2B5EF4-FFF2-40B4-BE49-F238E27FC236}">
                <a16:creationId xmlns:a16="http://schemas.microsoft.com/office/drawing/2014/main" id="{16AFD64E-55D7-E144-A69C-88BF5804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4408" name="Text Box 24">
            <a:extLst>
              <a:ext uri="{FF2B5EF4-FFF2-40B4-BE49-F238E27FC236}">
                <a16:creationId xmlns:a16="http://schemas.microsoft.com/office/drawing/2014/main" id="{FC616CAF-415E-2C4B-8FCC-F56A8ECB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4409" name="Text Box 25">
            <a:extLst>
              <a:ext uri="{FF2B5EF4-FFF2-40B4-BE49-F238E27FC236}">
                <a16:creationId xmlns:a16="http://schemas.microsoft.com/office/drawing/2014/main" id="{65F778A2-26A3-F048-881B-E53D861C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4410" name="Text Box 26">
            <a:extLst>
              <a:ext uri="{FF2B5EF4-FFF2-40B4-BE49-F238E27FC236}">
                <a16:creationId xmlns:a16="http://schemas.microsoft.com/office/drawing/2014/main" id="{7DCFB6EF-FB64-7847-8C62-E0D1FF39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4411" name="Text Box 27">
            <a:extLst>
              <a:ext uri="{FF2B5EF4-FFF2-40B4-BE49-F238E27FC236}">
                <a16:creationId xmlns:a16="http://schemas.microsoft.com/office/drawing/2014/main" id="{F6877BDD-707A-5E41-9633-58EAFBB5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4412" name="Text Box 28">
            <a:extLst>
              <a:ext uri="{FF2B5EF4-FFF2-40B4-BE49-F238E27FC236}">
                <a16:creationId xmlns:a16="http://schemas.microsoft.com/office/drawing/2014/main" id="{6C9A0725-3C9E-544D-9371-840287AC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4413" name="Text Box 29">
            <a:extLst>
              <a:ext uri="{FF2B5EF4-FFF2-40B4-BE49-F238E27FC236}">
                <a16:creationId xmlns:a16="http://schemas.microsoft.com/office/drawing/2014/main" id="{EB251E99-CF2B-7843-9130-50CFD998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4414" name="Text Box 30">
            <a:extLst>
              <a:ext uri="{FF2B5EF4-FFF2-40B4-BE49-F238E27FC236}">
                <a16:creationId xmlns:a16="http://schemas.microsoft.com/office/drawing/2014/main" id="{C625DDE7-CB1A-F74A-91C2-ECE59DDC6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4415" name="Text Box 31">
            <a:extLst>
              <a:ext uri="{FF2B5EF4-FFF2-40B4-BE49-F238E27FC236}">
                <a16:creationId xmlns:a16="http://schemas.microsoft.com/office/drawing/2014/main" id="{D022EA02-1002-BE45-873B-FF3639CA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4416" name="Text Box 32">
            <a:extLst>
              <a:ext uri="{FF2B5EF4-FFF2-40B4-BE49-F238E27FC236}">
                <a16:creationId xmlns:a16="http://schemas.microsoft.com/office/drawing/2014/main" id="{2D60967A-D920-054D-869A-0E3CCF50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4417" name="Text Box 33">
            <a:extLst>
              <a:ext uri="{FF2B5EF4-FFF2-40B4-BE49-F238E27FC236}">
                <a16:creationId xmlns:a16="http://schemas.microsoft.com/office/drawing/2014/main" id="{797F56C0-309C-CE44-B319-AC3E997A6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4418" name="Text Box 34">
            <a:extLst>
              <a:ext uri="{FF2B5EF4-FFF2-40B4-BE49-F238E27FC236}">
                <a16:creationId xmlns:a16="http://schemas.microsoft.com/office/drawing/2014/main" id="{7A22082B-9057-264C-BAA7-CF185FC6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4419" name="Text Box 35">
            <a:extLst>
              <a:ext uri="{FF2B5EF4-FFF2-40B4-BE49-F238E27FC236}">
                <a16:creationId xmlns:a16="http://schemas.microsoft.com/office/drawing/2014/main" id="{B0D376C5-C6AD-D04A-9208-E66D9277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nimBg="1"/>
      <p:bldP spid="144389" grpId="0" animBg="1"/>
      <p:bldP spid="144390" grpId="0"/>
      <p:bldP spid="144390" grpId="1"/>
      <p:bldP spid="144391" grpId="0" animBg="1"/>
      <p:bldP spid="144392" grpId="0" animBg="1"/>
      <p:bldP spid="144393" grpId="0" animBg="1"/>
      <p:bldP spid="144394" grpId="0" animBg="1"/>
      <p:bldP spid="144395" grpId="0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1" grpId="0" animBg="1"/>
      <p:bldP spid="144402" grpId="0" animBg="1"/>
      <p:bldP spid="144403" grpId="0" animBg="1"/>
      <p:bldP spid="144404" grpId="0" animBg="1"/>
      <p:bldP spid="144405" grpId="0" animBg="1"/>
      <p:bldP spid="144406" grpId="0" animBg="1"/>
      <p:bldP spid="144407" grpId="0" animBg="1"/>
      <p:bldP spid="144408" grpId="0" animBg="1"/>
      <p:bldP spid="144409" grpId="0" animBg="1"/>
      <p:bldP spid="144410" grpId="0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6" grpId="0" animBg="1"/>
      <p:bldP spid="144417" grpId="0" animBg="1"/>
      <p:bldP spid="144418" grpId="0" animBg="1"/>
      <p:bldP spid="144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276A30A0-A8B4-844A-8FCB-E138733FED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3500" y="141722"/>
            <a:ext cx="6477000" cy="10668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Spectroscopic binaries:</a:t>
            </a:r>
            <a:b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orbit too close to separate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BB502259-2DAF-F249-82A5-61313465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43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9302" name="Text Box 6">
            <a:extLst>
              <a:ext uri="{FF2B5EF4-FFF2-40B4-BE49-F238E27FC236}">
                <a16:creationId xmlns:a16="http://schemas.microsoft.com/office/drawing/2014/main" id="{F22A9B69-922F-4147-BF5F-8359F3C2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29000"/>
            <a:ext cx="3505200" cy="3136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>
                <a:solidFill>
                  <a:srgbClr val="FF0000"/>
                </a:solidFill>
              </a:rPr>
              <a:t>Calculate: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Orbital speed</a:t>
            </a:r>
          </a:p>
          <a:p>
            <a:pPr>
              <a:defRPr/>
            </a:pPr>
            <a:r>
              <a:rPr lang="en-US" altLang="x-none" sz="1400">
                <a:solidFill>
                  <a:schemeClr val="bg1"/>
                </a:solidFill>
              </a:rPr>
              <a:t>         ( shift in % of wavelength</a:t>
            </a:r>
          </a:p>
          <a:p>
            <a:pPr>
              <a:defRPr/>
            </a:pPr>
            <a:r>
              <a:rPr lang="en-US" altLang="x-none" sz="1400">
                <a:solidFill>
                  <a:schemeClr val="bg1"/>
                </a:solidFill>
              </a:rPr>
              <a:t>                 = speed in % of speed of light )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Size of orbit</a:t>
            </a:r>
          </a:p>
          <a:p>
            <a:pPr algn="ctr">
              <a:defRPr/>
            </a:pP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( time period × speed = 2 r </a:t>
            </a:r>
            <a:r>
              <a:rPr lang="en-US" altLang="x-none" sz="1400">
                <a:solidFill>
                  <a:schemeClr val="bg1"/>
                </a:solidFill>
                <a:latin typeface="Symbol" charset="2"/>
              </a:rPr>
              <a:t>p</a:t>
            </a:r>
            <a:r>
              <a:rPr lang="en-US" altLang="x-none" sz="1400">
                <a:solidFill>
                  <a:schemeClr val="bg1"/>
                </a:solidFill>
              </a:rPr>
              <a:t> )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</a:t>
            </a:r>
            <a:r>
              <a:rPr lang="en-US" altLang="x-none" sz="2000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Mass</a:t>
            </a:r>
            <a:r>
              <a:rPr lang="en-US" altLang="x-none" sz="2000">
                <a:solidFill>
                  <a:schemeClr val="bg1"/>
                </a:solidFill>
              </a:rPr>
              <a:t> of stars</a:t>
            </a:r>
          </a:p>
          <a:p>
            <a:pPr algn="ctr">
              <a:defRPr/>
            </a:pP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( Kepler III: M ×</a:t>
            </a: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T</a:t>
            </a:r>
            <a:r>
              <a:rPr lang="en-US" altLang="x-none" sz="1400" baseline="30000">
                <a:solidFill>
                  <a:schemeClr val="bg1"/>
                </a:solidFill>
              </a:rPr>
              <a:t>2</a:t>
            </a:r>
            <a:r>
              <a:rPr lang="en-US" altLang="x-none" sz="1400">
                <a:solidFill>
                  <a:schemeClr val="bg1"/>
                </a:solidFill>
              </a:rPr>
              <a:t> = r</a:t>
            </a:r>
            <a:r>
              <a:rPr lang="en-US" altLang="x-none" sz="1400" baseline="30000">
                <a:solidFill>
                  <a:schemeClr val="bg1"/>
                </a:solidFill>
              </a:rPr>
              <a:t>3 </a:t>
            </a:r>
            <a:r>
              <a:rPr lang="en-US" altLang="x-none" sz="14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7109" name="Picture 11" descr="07_Anim">
            <a:extLst>
              <a:ext uri="{FF2B5EF4-FFF2-40B4-BE49-F238E27FC236}">
                <a16:creationId xmlns:a16="http://schemas.microsoft.com/office/drawing/2014/main" id="{DE1F1611-1666-434B-AC72-AD94D2A3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5038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12">
            <a:extLst>
              <a:ext uri="{FF2B5EF4-FFF2-40B4-BE49-F238E27FC236}">
                <a16:creationId xmlns:a16="http://schemas.microsoft.com/office/drawing/2014/main" id="{B3AA19F8-A55D-F144-AD18-3E501832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19200"/>
            <a:ext cx="3048000" cy="1736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Measure: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* Blue/red shift of lines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* Time period    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47111" name="Text Box 13">
            <a:extLst>
              <a:ext uri="{FF2B5EF4-FFF2-40B4-BE49-F238E27FC236}">
                <a16:creationId xmlns:a16="http://schemas.microsoft.com/office/drawing/2014/main" id="{BF1BD0C2-3175-F741-9A03-26B1CBE2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Earth</a:t>
            </a:r>
          </a:p>
        </p:txBody>
      </p:sp>
      <p:sp>
        <p:nvSpPr>
          <p:cNvPr id="47112" name="Line 14">
            <a:extLst>
              <a:ext uri="{FF2B5EF4-FFF2-40B4-BE49-F238E27FC236}">
                <a16:creationId xmlns:a16="http://schemas.microsoft.com/office/drawing/2014/main" id="{7DADBB3E-45A6-F34B-B198-DF7F42333F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590800"/>
            <a:ext cx="1066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042C7E4-FDC8-F147-9680-682234F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9" y="1940919"/>
            <a:ext cx="2924969" cy="802281"/>
          </a:xfrm>
          <a:solidFill>
            <a:srgbClr val="00B0F0"/>
          </a:solidFill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What is burning?</a:t>
            </a:r>
          </a:p>
        </p:txBody>
      </p:sp>
      <p:sp>
        <p:nvSpPr>
          <p:cNvPr id="15362" name="TextBox 2">
            <a:extLst>
              <a:ext uri="{FF2B5EF4-FFF2-40B4-BE49-F238E27FC236}">
                <a16:creationId xmlns:a16="http://schemas.microsoft.com/office/drawing/2014/main" id="{3830E5C9-5F32-2141-8C97-7CDA7507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108" y="2140837"/>
            <a:ext cx="603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… is a </a:t>
            </a:r>
            <a:r>
              <a:rPr lang="en-US" altLang="en-US" sz="2400" i="1" u="sng" dirty="0">
                <a:solidFill>
                  <a:srgbClr val="FFFF00"/>
                </a:solidFill>
              </a:rPr>
              <a:t>chemical</a:t>
            </a:r>
            <a:r>
              <a:rPr lang="en-US" altLang="en-US" sz="2400" dirty="0">
                <a:solidFill>
                  <a:srgbClr val="FFFF00"/>
                </a:solidFill>
              </a:rPr>
              <a:t> reaction: fusion with oxygen</a:t>
            </a:r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5662FD95-434C-844B-A901-EF1B41E143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2999" y="2911032"/>
          <a:ext cx="3557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358900" imgH="203200" progId="Equation.3">
                  <p:embed/>
                </p:oleObj>
              </mc:Choice>
              <mc:Fallback>
                <p:oleObj name="Equation" r:id="rId3" imgW="1358900" imgH="203200" progId="Equation.3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5662FD95-434C-844B-A901-EF1B41E14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999" y="2911032"/>
                        <a:ext cx="3557588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0A3EC503-59C6-F84B-9AF9-A8046579AB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7999" y="3557939"/>
          <a:ext cx="38560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473200" imgH="203200" progId="Equation.3">
                  <p:embed/>
                </p:oleObj>
              </mc:Choice>
              <mc:Fallback>
                <p:oleObj name="Equation" r:id="rId5" imgW="1473200" imgH="203200" progId="Equation.3">
                  <p:embed/>
                  <p:pic>
                    <p:nvPicPr>
                      <p:cNvPr id="15364" name="Object 5">
                        <a:extLst>
                          <a:ext uri="{FF2B5EF4-FFF2-40B4-BE49-F238E27FC236}">
                            <a16:creationId xmlns:a16="http://schemas.microsoft.com/office/drawing/2014/main" id="{0A3EC503-59C6-F84B-9AF9-A8046579AB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9" y="3557939"/>
                        <a:ext cx="3856038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344DB7CA-C58E-4847-89B9-FFF4440F41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2687" y="4319939"/>
          <a:ext cx="43545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1663700" imgH="203200" progId="Equation.3">
                  <p:embed/>
                </p:oleObj>
              </mc:Choice>
              <mc:Fallback>
                <p:oleObj name="Equation" r:id="rId7" imgW="1663700" imgH="203200" progId="Equation.3">
                  <p:embed/>
                  <p:pic>
                    <p:nvPicPr>
                      <p:cNvPr id="15365" name="Object 6">
                        <a:extLst>
                          <a:ext uri="{FF2B5EF4-FFF2-40B4-BE49-F238E27FC236}">
                            <a16:creationId xmlns:a16="http://schemas.microsoft.com/office/drawing/2014/main" id="{344DB7CA-C58E-4847-89B9-FFF4440F4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7" y="4319939"/>
                        <a:ext cx="4354512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>
            <a:extLst>
              <a:ext uri="{FF2B5EF4-FFF2-40B4-BE49-F238E27FC236}">
                <a16:creationId xmlns:a16="http://schemas.microsoft.com/office/drawing/2014/main" id="{B53F1E75-FC94-4941-8C91-2B54048220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0487" y="5357195"/>
          <a:ext cx="71469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9" imgW="2730500" imgH="215900" progId="Equation.3">
                  <p:embed/>
                </p:oleObj>
              </mc:Choice>
              <mc:Fallback>
                <p:oleObj name="Equation" r:id="rId9" imgW="2730500" imgH="215900" progId="Equation.3">
                  <p:embed/>
                  <p:pic>
                    <p:nvPicPr>
                      <p:cNvPr id="15366" name="Object 7">
                        <a:extLst>
                          <a:ext uri="{FF2B5EF4-FFF2-40B4-BE49-F238E27FC236}">
                            <a16:creationId xmlns:a16="http://schemas.microsoft.com/office/drawing/2014/main" id="{B53F1E75-FC94-4941-8C91-2B54048220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5357195"/>
                        <a:ext cx="7146925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Box 8">
            <a:extLst>
              <a:ext uri="{FF2B5EF4-FFF2-40B4-BE49-F238E27FC236}">
                <a16:creationId xmlns:a16="http://schemas.microsoft.com/office/drawing/2014/main" id="{2E3805B2-532F-6346-91B5-A0EDD060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599" y="2911032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Coal:</a:t>
            </a:r>
          </a:p>
        </p:txBody>
      </p:sp>
      <p:sp>
        <p:nvSpPr>
          <p:cNvPr id="15368" name="TextBox 9">
            <a:extLst>
              <a:ext uri="{FF2B5EF4-FFF2-40B4-BE49-F238E27FC236}">
                <a16:creationId xmlns:a16="http://schemas.microsoft.com/office/drawing/2014/main" id="{16CA44B5-BAA3-4241-AD7D-0D65423A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4" y="3557939"/>
            <a:ext cx="230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Hydrogen (gas):</a:t>
            </a: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C5D14422-380F-AE47-8745-94A9E03A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" y="4823795"/>
            <a:ext cx="250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Octane (car fuel):</a:t>
            </a:r>
          </a:p>
        </p:txBody>
      </p:sp>
      <p:sp>
        <p:nvSpPr>
          <p:cNvPr id="15370" name="TextBox 11">
            <a:extLst>
              <a:ext uri="{FF2B5EF4-FFF2-40B4-BE49-F238E27FC236}">
                <a16:creationId xmlns:a16="http://schemas.microsoft.com/office/drawing/2014/main" id="{B19622CB-1232-2243-961C-7B330DC9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319939"/>
            <a:ext cx="223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More precisely:</a:t>
            </a:r>
          </a:p>
        </p:txBody>
      </p:sp>
      <p:sp>
        <p:nvSpPr>
          <p:cNvPr id="15371" name="TextBox 12">
            <a:extLst>
              <a:ext uri="{FF2B5EF4-FFF2-40B4-BE49-F238E27FC236}">
                <a16:creationId xmlns:a16="http://schemas.microsoft.com/office/drawing/2014/main" id="{3673910A-FC86-6B42-BAB7-E34DD1D6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27737"/>
            <a:ext cx="2634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00"/>
                </a:solidFill>
              </a:rPr>
              <a:t>Oxygen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00"/>
                </a:solidFill>
              </a:rPr>
              <a:t>coming form the air</a:t>
            </a:r>
          </a:p>
        </p:txBody>
      </p:sp>
      <p:sp>
        <p:nvSpPr>
          <p:cNvPr id="15372" name="TextBox 13">
            <a:extLst>
              <a:ext uri="{FF2B5EF4-FFF2-40B4-BE49-F238E27FC236}">
                <a16:creationId xmlns:a16="http://schemas.microsoft.com/office/drawing/2014/main" id="{AB1AF3C8-3042-D643-81EB-B9AB7F71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940" y="6027737"/>
            <a:ext cx="5188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Notice:</a:t>
            </a:r>
            <a:r>
              <a:rPr lang="en-US" altLang="en-US" sz="2400" dirty="0">
                <a:solidFill>
                  <a:srgbClr val="FF0000"/>
                </a:solidFill>
              </a:rPr>
              <a:t> number of atoms is conserved.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(No change of nuclei in chemistry!)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7702ABE-D258-9E4B-A073-7CAFE376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618"/>
            <a:ext cx="3505200" cy="4939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cs typeface="+mj-cs"/>
              </a:rPr>
              <a:t>What fuels the stars?</a:t>
            </a:r>
            <a:endParaRPr lang="en-US" sz="2800" b="0" kern="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0F4C4574-C983-F647-9CFE-9901BF59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Stars give off a lot of heat: need to keep up for a long time - need very effective fuel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Only nuclear (fusion) provides enough energy.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Burning is not enough.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C45D23ED-EC6F-AC4F-AC9C-06022F74C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CEEF9EDF-352A-CF41-9E61-36B744C4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3B954883-EF3A-B243-A11C-126DB283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F98799C4-3EDC-624C-8359-7DBA86B67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11 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1592EACE-BA3D-1140-9DE5-3146B16B7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4150" name="Text Box 6">
            <a:extLst>
              <a:ext uri="{FF2B5EF4-FFF2-40B4-BE49-F238E27FC236}">
                <a16:creationId xmlns:a16="http://schemas.microsoft.com/office/drawing/2014/main" id="{BD27966F-1326-3140-A515-8D650ECA6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7818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chemical do you need (other than the coal)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for burning coal and what is the result?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 	</a:t>
            </a:r>
            <a:r>
              <a:rPr lang="en-US" altLang="en-US" sz="2000" dirty="0">
                <a:solidFill>
                  <a:srgbClr val="FF0000"/>
                </a:solidFill>
              </a:rPr>
              <a:t>Need: oxygen; Result: carbon dioxide.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	</a:t>
            </a:r>
            <a:r>
              <a:rPr lang="en-US" altLang="en-US" sz="2000" dirty="0"/>
              <a:t>Need: carbon; Result: oxygen.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dirty="0"/>
              <a:t> </a:t>
            </a:r>
            <a:r>
              <a:rPr lang="en-US" altLang="en-US" sz="2400" dirty="0"/>
              <a:t>	</a:t>
            </a:r>
            <a:r>
              <a:rPr lang="en-US" altLang="en-US" sz="2000" dirty="0"/>
              <a:t>Need: hydrogen; Result: water.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	</a:t>
            </a:r>
            <a:r>
              <a:rPr lang="en-US" altLang="en-US" sz="2000" dirty="0"/>
              <a:t>Need: nitrogen; Result: nitrogen acid.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CC00"/>
                </a:solidFill>
              </a:rPr>
              <a:t>E</a:t>
            </a:r>
            <a:r>
              <a:rPr lang="en-US" altLang="en-US" sz="2800" dirty="0"/>
              <a:t>	</a:t>
            </a:r>
            <a:r>
              <a:rPr lang="en-US" altLang="en-US" sz="2000" dirty="0"/>
              <a:t>Need: oxygen; Result: only ash.</a:t>
            </a:r>
          </a:p>
        </p:txBody>
      </p:sp>
      <p:sp>
        <p:nvSpPr>
          <p:cNvPr id="134151" name="Text Box 7">
            <a:extLst>
              <a:ext uri="{FF2B5EF4-FFF2-40B4-BE49-F238E27FC236}">
                <a16:creationId xmlns:a16="http://schemas.microsoft.com/office/drawing/2014/main" id="{3E72B3F8-BC48-7441-A6AB-E60CF605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4152" name="Text Box 8">
            <a:extLst>
              <a:ext uri="{FF2B5EF4-FFF2-40B4-BE49-F238E27FC236}">
                <a16:creationId xmlns:a16="http://schemas.microsoft.com/office/drawing/2014/main" id="{A8C26FE5-B5BC-174F-AFF2-02EDCF5D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4153" name="Text Box 9">
            <a:extLst>
              <a:ext uri="{FF2B5EF4-FFF2-40B4-BE49-F238E27FC236}">
                <a16:creationId xmlns:a16="http://schemas.microsoft.com/office/drawing/2014/main" id="{C681B47B-9238-B14B-AEFE-6E57B172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4154" name="Text Box 10">
            <a:extLst>
              <a:ext uri="{FF2B5EF4-FFF2-40B4-BE49-F238E27FC236}">
                <a16:creationId xmlns:a16="http://schemas.microsoft.com/office/drawing/2014/main" id="{3A35D65F-45EB-FA43-842B-DE2874FF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4155" name="Text Box 11">
            <a:extLst>
              <a:ext uri="{FF2B5EF4-FFF2-40B4-BE49-F238E27FC236}">
                <a16:creationId xmlns:a16="http://schemas.microsoft.com/office/drawing/2014/main" id="{57CB4EF2-4B0C-0942-9A9D-30B666CF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4156" name="Text Box 12">
            <a:extLst>
              <a:ext uri="{FF2B5EF4-FFF2-40B4-BE49-F238E27FC236}">
                <a16:creationId xmlns:a16="http://schemas.microsoft.com/office/drawing/2014/main" id="{5553149D-19F5-1F47-9206-870FAFD0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4157" name="Text Box 13">
            <a:extLst>
              <a:ext uri="{FF2B5EF4-FFF2-40B4-BE49-F238E27FC236}">
                <a16:creationId xmlns:a16="http://schemas.microsoft.com/office/drawing/2014/main" id="{73200825-2892-C044-8BFF-F14EF7F8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4158" name="Text Box 14">
            <a:extLst>
              <a:ext uri="{FF2B5EF4-FFF2-40B4-BE49-F238E27FC236}">
                <a16:creationId xmlns:a16="http://schemas.microsoft.com/office/drawing/2014/main" id="{45CD0272-8E86-9B47-A0F7-DA197959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4159" name="Text Box 15">
            <a:extLst>
              <a:ext uri="{FF2B5EF4-FFF2-40B4-BE49-F238E27FC236}">
                <a16:creationId xmlns:a16="http://schemas.microsoft.com/office/drawing/2014/main" id="{F79F475D-037E-9047-ADA8-8E9B9688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4160" name="Text Box 16">
            <a:extLst>
              <a:ext uri="{FF2B5EF4-FFF2-40B4-BE49-F238E27FC236}">
                <a16:creationId xmlns:a16="http://schemas.microsoft.com/office/drawing/2014/main" id="{AD632024-3C10-C046-AC7D-912F1FE6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4161" name="Text Box 17">
            <a:extLst>
              <a:ext uri="{FF2B5EF4-FFF2-40B4-BE49-F238E27FC236}">
                <a16:creationId xmlns:a16="http://schemas.microsoft.com/office/drawing/2014/main" id="{C126B578-E80A-1444-82CA-5B442E2A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4162" name="Text Box 18">
            <a:extLst>
              <a:ext uri="{FF2B5EF4-FFF2-40B4-BE49-F238E27FC236}">
                <a16:creationId xmlns:a16="http://schemas.microsoft.com/office/drawing/2014/main" id="{6FFB40A5-3F79-4C41-851C-7B9D7090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4163" name="Text Box 19">
            <a:extLst>
              <a:ext uri="{FF2B5EF4-FFF2-40B4-BE49-F238E27FC236}">
                <a16:creationId xmlns:a16="http://schemas.microsoft.com/office/drawing/2014/main" id="{4BCBC48B-8E86-C84B-8911-8D62766A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4164" name="Text Box 20">
            <a:extLst>
              <a:ext uri="{FF2B5EF4-FFF2-40B4-BE49-F238E27FC236}">
                <a16:creationId xmlns:a16="http://schemas.microsoft.com/office/drawing/2014/main" id="{B84E92FB-1802-4348-B508-1004C1B1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4165" name="Text Box 21">
            <a:extLst>
              <a:ext uri="{FF2B5EF4-FFF2-40B4-BE49-F238E27FC236}">
                <a16:creationId xmlns:a16="http://schemas.microsoft.com/office/drawing/2014/main" id="{BDA6C551-BFD1-3C4E-9CEE-C98F7FC1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4166" name="Text Box 22">
            <a:extLst>
              <a:ext uri="{FF2B5EF4-FFF2-40B4-BE49-F238E27FC236}">
                <a16:creationId xmlns:a16="http://schemas.microsoft.com/office/drawing/2014/main" id="{82EAF39E-F8A5-A542-93F3-CB36FCEC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4167" name="Text Box 23">
            <a:extLst>
              <a:ext uri="{FF2B5EF4-FFF2-40B4-BE49-F238E27FC236}">
                <a16:creationId xmlns:a16="http://schemas.microsoft.com/office/drawing/2014/main" id="{761D40F4-815D-B24C-9605-64F533EF2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168" name="Text Box 24">
            <a:extLst>
              <a:ext uri="{FF2B5EF4-FFF2-40B4-BE49-F238E27FC236}">
                <a16:creationId xmlns:a16="http://schemas.microsoft.com/office/drawing/2014/main" id="{A169CD25-8AF2-B04F-B8E4-A6D6C156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4169" name="Text Box 25">
            <a:extLst>
              <a:ext uri="{FF2B5EF4-FFF2-40B4-BE49-F238E27FC236}">
                <a16:creationId xmlns:a16="http://schemas.microsoft.com/office/drawing/2014/main" id="{009DC568-9B16-534C-A299-4DA39EC4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4170" name="Text Box 26">
            <a:extLst>
              <a:ext uri="{FF2B5EF4-FFF2-40B4-BE49-F238E27FC236}">
                <a16:creationId xmlns:a16="http://schemas.microsoft.com/office/drawing/2014/main" id="{E24D2A35-D62D-3E48-98A2-EB8A2A2C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4171" name="Text Box 27">
            <a:extLst>
              <a:ext uri="{FF2B5EF4-FFF2-40B4-BE49-F238E27FC236}">
                <a16:creationId xmlns:a16="http://schemas.microsoft.com/office/drawing/2014/main" id="{5FF32A7C-0F83-A344-8A5A-5EA2C0CE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4172" name="Text Box 28">
            <a:extLst>
              <a:ext uri="{FF2B5EF4-FFF2-40B4-BE49-F238E27FC236}">
                <a16:creationId xmlns:a16="http://schemas.microsoft.com/office/drawing/2014/main" id="{8B526404-E2E6-F84A-A62D-EA3BA9D9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4173" name="Text Box 29">
            <a:extLst>
              <a:ext uri="{FF2B5EF4-FFF2-40B4-BE49-F238E27FC236}">
                <a16:creationId xmlns:a16="http://schemas.microsoft.com/office/drawing/2014/main" id="{CE6E52F1-BD8B-4B4E-87A6-F4D282C7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4174" name="Text Box 30">
            <a:extLst>
              <a:ext uri="{FF2B5EF4-FFF2-40B4-BE49-F238E27FC236}">
                <a16:creationId xmlns:a16="http://schemas.microsoft.com/office/drawing/2014/main" id="{0330F947-EE46-334A-AE36-F8DF4D62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4175" name="Text Box 31">
            <a:extLst>
              <a:ext uri="{FF2B5EF4-FFF2-40B4-BE49-F238E27FC236}">
                <a16:creationId xmlns:a16="http://schemas.microsoft.com/office/drawing/2014/main" id="{3060C232-AF53-4744-A06D-E7C33005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4176" name="Text Box 32">
            <a:extLst>
              <a:ext uri="{FF2B5EF4-FFF2-40B4-BE49-F238E27FC236}">
                <a16:creationId xmlns:a16="http://schemas.microsoft.com/office/drawing/2014/main" id="{1BC52606-38A3-6B4E-9C58-24AE8228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4177" name="Text Box 33">
            <a:extLst>
              <a:ext uri="{FF2B5EF4-FFF2-40B4-BE49-F238E27FC236}">
                <a16:creationId xmlns:a16="http://schemas.microsoft.com/office/drawing/2014/main" id="{A4E57CB1-9DFA-2E48-BBF7-9A5F64B4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4178" name="Text Box 34">
            <a:extLst>
              <a:ext uri="{FF2B5EF4-FFF2-40B4-BE49-F238E27FC236}">
                <a16:creationId xmlns:a16="http://schemas.microsoft.com/office/drawing/2014/main" id="{CA0B8E23-6E2C-3841-86A6-BBE13A7D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4179" name="Text Box 35">
            <a:extLst>
              <a:ext uri="{FF2B5EF4-FFF2-40B4-BE49-F238E27FC236}">
                <a16:creationId xmlns:a16="http://schemas.microsoft.com/office/drawing/2014/main" id="{25DCC250-9670-FE42-9D53-238E5C19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34180" name="Text Box 36">
            <a:extLst>
              <a:ext uri="{FF2B5EF4-FFF2-40B4-BE49-F238E27FC236}">
                <a16:creationId xmlns:a16="http://schemas.microsoft.com/office/drawing/2014/main" id="{6DC0FF7F-ED9C-264B-8620-A03E7A391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14976734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 animBg="1"/>
      <p:bldP spid="134149" grpId="0" animBg="1"/>
      <p:bldP spid="134150" grpId="0"/>
      <p:bldP spid="134150" grpId="1"/>
      <p:bldP spid="134151" grpId="0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34162" grpId="0" animBg="1"/>
      <p:bldP spid="134163" grpId="0" animBg="1"/>
      <p:bldP spid="134164" grpId="0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5" grpId="0" animBg="1"/>
      <p:bldP spid="134176" grpId="0" animBg="1"/>
      <p:bldP spid="134177" grpId="0" animBg="1"/>
      <p:bldP spid="134178" grpId="0" animBg="1"/>
      <p:bldP spid="134179" grpId="0" animBg="1"/>
      <p:bldP spid="1341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9429F352-20F5-404B-9679-3AF8B24A2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E3230CB4-F196-0243-B8A6-BB23221D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2CBAD748-6928-3043-B266-9702A4B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16002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12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0D5C0BFB-07F7-6541-8BCB-5DF08EA5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7BC776CA-4FF3-D143-ABAC-E8A5061C2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934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is burning?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	</a:t>
            </a:r>
            <a:r>
              <a:rPr lang="en-US" altLang="en-US" sz="2000" dirty="0"/>
              <a:t>The production of heat.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	</a:t>
            </a:r>
            <a:r>
              <a:rPr lang="en-US" altLang="en-US" sz="2000" dirty="0"/>
              <a:t>Conversion of electrical energy into heat and light.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	</a:t>
            </a:r>
            <a:r>
              <a:rPr lang="en-US" altLang="en-US" sz="2000" dirty="0">
                <a:solidFill>
                  <a:srgbClr val="FF0000"/>
                </a:solidFill>
              </a:rPr>
              <a:t>A chemical fusion with oxygen.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000" dirty="0"/>
              <a:t>A nuclear reaction that turns hydrogen, carbon, or other chemical elements into more complicated ones and releases heat.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CC00"/>
                </a:solidFill>
              </a:rPr>
              <a:t>E</a:t>
            </a:r>
            <a:r>
              <a:rPr lang="en-US" altLang="en-US" sz="2800" b="0" dirty="0"/>
              <a:t>	</a:t>
            </a:r>
            <a:r>
              <a:rPr lang="en-US" altLang="en-US" sz="2000" dirty="0"/>
              <a:t>The production of energy.</a:t>
            </a: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E7C05E02-534A-864F-BD83-5555B65F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7B2A112A-F84D-6F4F-AE1E-65B5C48E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AD339812-C94C-7F4E-9934-E4325D6A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93D7A889-90BB-934F-9611-2FC09147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A671C752-6A94-0C40-AF9C-2CD9A32F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6444" name="Text Box 12">
            <a:extLst>
              <a:ext uri="{FF2B5EF4-FFF2-40B4-BE49-F238E27FC236}">
                <a16:creationId xmlns:a16="http://schemas.microsoft.com/office/drawing/2014/main" id="{8E5626C4-C560-184F-9FA4-973CCC27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6FA8C7AF-4D33-054C-B108-D5478E0E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2A6E515D-C851-274B-86D8-FAAB8B8A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9C1CD957-E94D-E042-8A01-E9230B09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:a16="http://schemas.microsoft.com/office/drawing/2014/main" id="{DCD90A99-CCFB-AC4D-9F4F-84010CC0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:a16="http://schemas.microsoft.com/office/drawing/2014/main" id="{A224D38E-53A6-FD46-A6FE-645E8C89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A0EBBA77-7BC1-5146-A4DA-9861C3A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6451" name="Text Box 19">
            <a:extLst>
              <a:ext uri="{FF2B5EF4-FFF2-40B4-BE49-F238E27FC236}">
                <a16:creationId xmlns:a16="http://schemas.microsoft.com/office/drawing/2014/main" id="{C32646D2-B573-6947-A497-1629357A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6452" name="Text Box 20">
            <a:extLst>
              <a:ext uri="{FF2B5EF4-FFF2-40B4-BE49-F238E27FC236}">
                <a16:creationId xmlns:a16="http://schemas.microsoft.com/office/drawing/2014/main" id="{D90A4F27-426C-FD46-BE32-C139E2F4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6453" name="Text Box 21">
            <a:extLst>
              <a:ext uri="{FF2B5EF4-FFF2-40B4-BE49-F238E27FC236}">
                <a16:creationId xmlns:a16="http://schemas.microsoft.com/office/drawing/2014/main" id="{BFCB34B9-3892-074F-B7B1-EE1D9094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6454" name="Text Box 22">
            <a:extLst>
              <a:ext uri="{FF2B5EF4-FFF2-40B4-BE49-F238E27FC236}">
                <a16:creationId xmlns:a16="http://schemas.microsoft.com/office/drawing/2014/main" id="{DD9B1B18-5FCB-E749-B685-4053FF45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6455" name="Text Box 23">
            <a:extLst>
              <a:ext uri="{FF2B5EF4-FFF2-40B4-BE49-F238E27FC236}">
                <a16:creationId xmlns:a16="http://schemas.microsoft.com/office/drawing/2014/main" id="{10135E6F-A69E-DA4A-B61F-DD6EF3D45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6456" name="Text Box 24">
            <a:extLst>
              <a:ext uri="{FF2B5EF4-FFF2-40B4-BE49-F238E27FC236}">
                <a16:creationId xmlns:a16="http://schemas.microsoft.com/office/drawing/2014/main" id="{57E4A85D-FAEB-4B4C-9590-ED86E8F87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6457" name="Text Box 25">
            <a:extLst>
              <a:ext uri="{FF2B5EF4-FFF2-40B4-BE49-F238E27FC236}">
                <a16:creationId xmlns:a16="http://schemas.microsoft.com/office/drawing/2014/main" id="{77F893AE-4172-C047-89E8-455F09DC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6458" name="Text Box 26">
            <a:extLst>
              <a:ext uri="{FF2B5EF4-FFF2-40B4-BE49-F238E27FC236}">
                <a16:creationId xmlns:a16="http://schemas.microsoft.com/office/drawing/2014/main" id="{94CC2012-C4F6-E843-9EB8-8AD7854A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6459" name="Text Box 27">
            <a:extLst>
              <a:ext uri="{FF2B5EF4-FFF2-40B4-BE49-F238E27FC236}">
                <a16:creationId xmlns:a16="http://schemas.microsoft.com/office/drawing/2014/main" id="{87D779DB-AE08-E945-98C6-1253A811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6460" name="Text Box 28">
            <a:extLst>
              <a:ext uri="{FF2B5EF4-FFF2-40B4-BE49-F238E27FC236}">
                <a16:creationId xmlns:a16="http://schemas.microsoft.com/office/drawing/2014/main" id="{A1DC51CD-9B7F-624A-AE1F-3DC64D48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6461" name="Text Box 29">
            <a:extLst>
              <a:ext uri="{FF2B5EF4-FFF2-40B4-BE49-F238E27FC236}">
                <a16:creationId xmlns:a16="http://schemas.microsoft.com/office/drawing/2014/main" id="{FDF72A3C-3425-A346-96C5-D8B90906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6462" name="Text Box 30">
            <a:extLst>
              <a:ext uri="{FF2B5EF4-FFF2-40B4-BE49-F238E27FC236}">
                <a16:creationId xmlns:a16="http://schemas.microsoft.com/office/drawing/2014/main" id="{53F668DC-9984-2042-AD76-038A7131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6463" name="Text Box 31">
            <a:extLst>
              <a:ext uri="{FF2B5EF4-FFF2-40B4-BE49-F238E27FC236}">
                <a16:creationId xmlns:a16="http://schemas.microsoft.com/office/drawing/2014/main" id="{93A8BEA8-6EAD-9743-AC1D-8192A9A1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6464" name="Text Box 32">
            <a:extLst>
              <a:ext uri="{FF2B5EF4-FFF2-40B4-BE49-F238E27FC236}">
                <a16:creationId xmlns:a16="http://schemas.microsoft.com/office/drawing/2014/main" id="{9D5A6DE3-7738-D34D-8CBB-C444148BB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6465" name="Text Box 33">
            <a:extLst>
              <a:ext uri="{FF2B5EF4-FFF2-40B4-BE49-F238E27FC236}">
                <a16:creationId xmlns:a16="http://schemas.microsoft.com/office/drawing/2014/main" id="{2CF6555B-7C13-9143-A8AE-F3DF57CF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6466" name="Text Box 34">
            <a:extLst>
              <a:ext uri="{FF2B5EF4-FFF2-40B4-BE49-F238E27FC236}">
                <a16:creationId xmlns:a16="http://schemas.microsoft.com/office/drawing/2014/main" id="{05DF1277-1655-F943-80E2-8FC63B85C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6467" name="Text Box 35">
            <a:extLst>
              <a:ext uri="{FF2B5EF4-FFF2-40B4-BE49-F238E27FC236}">
                <a16:creationId xmlns:a16="http://schemas.microsoft.com/office/drawing/2014/main" id="{01702735-2DEC-8448-8F4F-D22E6B94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5" grpId="0" animBg="1"/>
      <p:bldP spid="146437" grpId="0" animBg="1"/>
      <p:bldP spid="146438" grpId="0"/>
      <p:bldP spid="146438" grpId="1"/>
      <p:bldP spid="146439" grpId="0" animBg="1"/>
      <p:bldP spid="146440" grpId="0" animBg="1"/>
      <p:bldP spid="146441" grpId="0" animBg="1"/>
      <p:bldP spid="146442" grpId="0" animBg="1"/>
      <p:bldP spid="146443" grpId="0" animBg="1"/>
      <p:bldP spid="146444" grpId="0" animBg="1"/>
      <p:bldP spid="146445" grpId="0" animBg="1"/>
      <p:bldP spid="146446" grpId="0" animBg="1"/>
      <p:bldP spid="146447" grpId="0" animBg="1"/>
      <p:bldP spid="146448" grpId="0" animBg="1"/>
      <p:bldP spid="146449" grpId="0" animBg="1"/>
      <p:bldP spid="146450" grpId="0" animBg="1"/>
      <p:bldP spid="146451" grpId="0" animBg="1"/>
      <p:bldP spid="146452" grpId="0" animBg="1"/>
      <p:bldP spid="146453" grpId="0" animBg="1"/>
      <p:bldP spid="146454" grpId="0" animBg="1"/>
      <p:bldP spid="146455" grpId="0" animBg="1"/>
      <p:bldP spid="146456" grpId="0" animBg="1"/>
      <p:bldP spid="146457" grpId="0" animBg="1"/>
      <p:bldP spid="146458" grpId="0" animBg="1"/>
      <p:bldP spid="146459" grpId="0" animBg="1"/>
      <p:bldP spid="146460" grpId="0" animBg="1"/>
      <p:bldP spid="146461" grpId="0" animBg="1"/>
      <p:bldP spid="146462" grpId="0" animBg="1"/>
      <p:bldP spid="146463" grpId="0" animBg="1"/>
      <p:bldP spid="146464" grpId="0" animBg="1"/>
      <p:bldP spid="146465" grpId="0" animBg="1"/>
      <p:bldP spid="146466" grpId="0" animBg="1"/>
      <p:bldP spid="1464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40151-7CB9-A24B-8431-6B2078A1C402}"/>
              </a:ext>
            </a:extLst>
          </p:cNvPr>
          <p:cNvSpPr txBox="1"/>
          <p:nvPr/>
        </p:nvSpPr>
        <p:spPr>
          <a:xfrm>
            <a:off x="457200" y="990600"/>
            <a:ext cx="79303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stars: </a:t>
            </a:r>
          </a:p>
          <a:p>
            <a:endParaRPr lang="en-US" dirty="0"/>
          </a:p>
          <a:p>
            <a:r>
              <a:rPr lang="en-US" dirty="0"/>
              <a:t>  - Apparent doubles (at different distances)</a:t>
            </a:r>
          </a:p>
          <a:p>
            <a:r>
              <a:rPr lang="en-US" dirty="0"/>
              <a:t>  - Common proper motion systems (not gravitationally bound)</a:t>
            </a:r>
          </a:p>
          <a:p>
            <a:r>
              <a:rPr lang="en-US" dirty="0"/>
              <a:t>  - Binaries (orbit around common center):</a:t>
            </a:r>
          </a:p>
          <a:p>
            <a:r>
              <a:rPr lang="en-US" dirty="0"/>
              <a:t>            - Orbiting too slowly to be seen moving (T&gt;&gt;100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r>
              <a:rPr lang="en-US" dirty="0"/>
              <a:t>            - Orbital period noticeable (T~10-100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r>
              <a:rPr lang="en-US" dirty="0"/>
              <a:t>                 [a ~ 1-100 AU, d&lt;100 </a:t>
            </a:r>
            <a:r>
              <a:rPr lang="en-US" dirty="0" err="1"/>
              <a:t>ly</a:t>
            </a:r>
            <a:r>
              <a:rPr lang="en-US" dirty="0"/>
              <a:t>] – only a few systems</a:t>
            </a:r>
          </a:p>
          <a:p>
            <a:r>
              <a:rPr lang="en-US" dirty="0"/>
              <a:t>            - Too close to resolve (</a:t>
            </a:r>
            <a:r>
              <a:rPr lang="en-US" dirty="0" err="1"/>
              <a:t>spectrosopic</a:t>
            </a:r>
            <a:r>
              <a:rPr lang="en-US" dirty="0"/>
              <a:t> binaries) </a:t>
            </a:r>
          </a:p>
          <a:p>
            <a:endParaRPr lang="en-US" dirty="0"/>
          </a:p>
          <a:p>
            <a:r>
              <a:rPr lang="en-US" dirty="0"/>
              <a:t>~ 50% of stars are doubles.</a:t>
            </a:r>
          </a:p>
        </p:txBody>
      </p:sp>
    </p:spTree>
    <p:extLst>
      <p:ext uri="{BB962C8B-B14F-4D97-AF65-F5344CB8AC3E}">
        <p14:creationId xmlns:p14="http://schemas.microsoft.com/office/powerpoint/2010/main" val="405198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EF9B413-001D-AC47-82F1-62F5EC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24200" cy="533400"/>
          </a:xfrm>
        </p:spPr>
        <p:txBody>
          <a:bodyPr/>
          <a:lstStyle/>
          <a:p>
            <a:pPr>
              <a:defRPr/>
            </a:pPr>
            <a:r>
              <a:rPr lang="en-US" altLang="x-none" sz="2800" b="1">
                <a:solidFill>
                  <a:srgbClr val="FF0000"/>
                </a:solidFill>
              </a:rPr>
              <a:t>The mass of stars</a:t>
            </a:r>
            <a:endParaRPr lang="en-US" altLang="x-none" b="1"/>
          </a:p>
        </p:txBody>
      </p:sp>
      <p:sp>
        <p:nvSpPr>
          <p:cNvPr id="83972" name="Oval 4">
            <a:extLst>
              <a:ext uri="{FF2B5EF4-FFF2-40B4-BE49-F238E27FC236}">
                <a16:creationId xmlns:a16="http://schemas.microsoft.com/office/drawing/2014/main" id="{DFF4865D-9F23-A548-AF36-D9D20FCD0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3400"/>
            <a:ext cx="4111625" cy="2971800"/>
          </a:xfrm>
          <a:prstGeom prst="ellips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3" name="Oval 5">
            <a:extLst>
              <a:ext uri="{FF2B5EF4-FFF2-40B4-BE49-F238E27FC236}">
                <a16:creationId xmlns:a16="http://schemas.microsoft.com/office/drawing/2014/main" id="{FE83D6D5-D88D-334A-A535-23D68B6DE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8288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4" name="Oval 6">
            <a:extLst>
              <a:ext uri="{FF2B5EF4-FFF2-40B4-BE49-F238E27FC236}">
                <a16:creationId xmlns:a16="http://schemas.microsoft.com/office/drawing/2014/main" id="{29C6A590-138D-FE4D-958B-BC1E317ED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57200"/>
            <a:ext cx="228600" cy="231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380C421C-5731-0847-864C-AFACA8321B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457200"/>
            <a:ext cx="263525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B16E3B49-872A-EA42-A6D2-90D6EAA3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8788"/>
            <a:ext cx="2741613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Period (T)  in years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Size of orbit (a) in AU’s</a:t>
            </a:r>
            <a:endParaRPr lang="en-US" altLang="x-none" sz="2000" dirty="0"/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B8870246-73FE-A045-81F6-564215D1F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38100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Kepler’s III law tells mass:</a:t>
            </a:r>
          </a:p>
          <a:p>
            <a:pPr algn="ctr"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M T</a:t>
            </a:r>
            <a:r>
              <a:rPr lang="en-US" altLang="x-none" sz="2000" b="1" baseline="30000" dirty="0">
                <a:solidFill>
                  <a:srgbClr val="FFFF00"/>
                </a:solidFill>
              </a:rPr>
              <a:t>2</a:t>
            </a:r>
            <a:r>
              <a:rPr lang="en-US" altLang="x-none" sz="2000" b="1" dirty="0">
                <a:solidFill>
                  <a:srgbClr val="FFFF00"/>
                </a:solidFill>
              </a:rPr>
              <a:t> = a</a:t>
            </a:r>
            <a:r>
              <a:rPr lang="en-US" altLang="x-none" sz="2000" b="1" baseline="30000" dirty="0">
                <a:solidFill>
                  <a:srgbClr val="FFFF00"/>
                </a:solidFill>
              </a:rPr>
              <a:t>3 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5FFFF"/>
                </a:solidFill>
              </a:rPr>
              <a:t>solve this for M</a:t>
            </a:r>
            <a:endParaRPr lang="en-US" altLang="x-none" sz="2000" dirty="0"/>
          </a:p>
        </p:txBody>
      </p:sp>
      <p:sp>
        <p:nvSpPr>
          <p:cNvPr id="83979" name="Text Box 11">
            <a:extLst>
              <a:ext uri="{FF2B5EF4-FFF2-40B4-BE49-F238E27FC236}">
                <a16:creationId xmlns:a16="http://schemas.microsoft.com/office/drawing/2014/main" id="{610D1157-0D14-F14C-908A-5ECE0454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95400"/>
            <a:ext cx="14192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Measure:</a:t>
            </a:r>
            <a:endParaRPr lang="en-US" altLang="x-none" dirty="0">
              <a:solidFill>
                <a:srgbClr val="FF0000"/>
              </a:solidFill>
            </a:endParaRPr>
          </a:p>
        </p:txBody>
      </p:sp>
      <p:sp>
        <p:nvSpPr>
          <p:cNvPr id="83980" name="Line 12">
            <a:extLst>
              <a:ext uri="{FF2B5EF4-FFF2-40B4-BE49-F238E27FC236}">
                <a16:creationId xmlns:a16="http://schemas.microsoft.com/office/drawing/2014/main" id="{13FB8E2D-CB30-3748-A1CD-96F8E99C7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981200"/>
            <a:ext cx="1905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81" name="Text Box 13">
            <a:extLst>
              <a:ext uri="{FF2B5EF4-FFF2-40B4-BE49-F238E27FC236}">
                <a16:creationId xmlns:a16="http://schemas.microsoft.com/office/drawing/2014/main" id="{2D772D55-8355-2244-918B-2EDA27FF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524000"/>
            <a:ext cx="319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FF00"/>
                </a:solidFill>
              </a:rPr>
              <a:t>a</a:t>
            </a:r>
            <a:endParaRPr lang="en-US" altLang="x-none"/>
          </a:p>
        </p:txBody>
      </p:sp>
      <p:sp>
        <p:nvSpPr>
          <p:cNvPr id="83982" name="Text Box 14">
            <a:extLst>
              <a:ext uri="{FF2B5EF4-FFF2-40B4-BE49-F238E27FC236}">
                <a16:creationId xmlns:a16="http://schemas.microsoft.com/office/drawing/2014/main" id="{0157EFE2-5207-A04A-9B32-A3D00692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71" y="3810000"/>
            <a:ext cx="6550448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Example:</a:t>
            </a:r>
            <a:endParaRPr lang="en-US" altLang="x-none" dirty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A binary system has been measured to turn around in 55 years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Stars separated 3 arc second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Parallax is 0.067 arc second.</a:t>
            </a:r>
          </a:p>
          <a:p>
            <a:pPr algn="ctr">
              <a:defRPr/>
            </a:pPr>
            <a:endParaRPr lang="en-US" altLang="x-none" sz="1800" dirty="0">
              <a:solidFill>
                <a:srgbClr val="66FFFF"/>
              </a:solidFill>
            </a:endParaRPr>
          </a:p>
          <a:p>
            <a:pPr algn="ctr">
              <a:defRPr/>
            </a:pPr>
            <a:r>
              <a:rPr lang="en-US" altLang="x-none" b="1" i="1" dirty="0">
                <a:solidFill>
                  <a:schemeClr val="accent2"/>
                </a:solidFill>
              </a:rPr>
              <a:t>Use these data to figure out the system: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Distance to stars from parallax: 15 parsecs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a = 45 AU and T = 55 years, plug in and solve equation</a:t>
            </a:r>
          </a:p>
          <a:p>
            <a:pPr algn="ctr">
              <a:defRPr/>
            </a:pPr>
            <a:r>
              <a:rPr lang="en-US" altLang="x-none" sz="2000" dirty="0">
                <a:solidFill>
                  <a:srgbClr val="66FFFF"/>
                </a:solidFill>
              </a:rPr>
              <a:t>mass = 30 solar masses (very big stars)</a:t>
            </a:r>
            <a:r>
              <a:rPr lang="en-US" altLang="x-none" dirty="0"/>
              <a:t> </a:t>
            </a:r>
          </a:p>
        </p:txBody>
      </p:sp>
      <p:sp>
        <p:nvSpPr>
          <p:cNvPr id="83983" name="Rectangle 15">
            <a:extLst>
              <a:ext uri="{FF2B5EF4-FFF2-40B4-BE49-F238E27FC236}">
                <a16:creationId xmlns:a16="http://schemas.microsoft.com/office/drawing/2014/main" id="{B7111D82-7CCF-D644-B001-A01D1BF6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76201"/>
            <a:ext cx="4191000" cy="152398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" charset="0"/>
              </a:defRPr>
            </a:lvl1pPr>
            <a:lvl2pPr>
              <a:defRPr sz="4400">
                <a:solidFill>
                  <a:schemeClr val="tx2"/>
                </a:solidFill>
                <a:latin typeface="Times" charset="0"/>
              </a:defRPr>
            </a:lvl2pPr>
            <a:lvl3pPr>
              <a:defRPr sz="4400">
                <a:solidFill>
                  <a:schemeClr val="tx2"/>
                </a:solidFill>
                <a:latin typeface="Times" charset="0"/>
              </a:defRPr>
            </a:lvl3pPr>
            <a:lvl4pPr>
              <a:defRPr sz="4400">
                <a:solidFill>
                  <a:schemeClr val="tx2"/>
                </a:solidFill>
                <a:latin typeface="Times" charset="0"/>
              </a:defRPr>
            </a:lvl4pPr>
            <a:lvl5pPr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en-US" altLang="x-none" sz="2800" b="1" dirty="0">
                <a:solidFill>
                  <a:srgbClr val="FF3300"/>
                </a:solidFill>
              </a:rPr>
              <a:t>:</a:t>
            </a:r>
            <a:br>
              <a:rPr lang="en-US" altLang="x-none" sz="2800" b="1" dirty="0">
                <a:solidFill>
                  <a:srgbClr val="FF3300"/>
                </a:solidFill>
              </a:rPr>
            </a:br>
            <a:r>
              <a:rPr lang="en-US" altLang="x-none" sz="2800" b="1" dirty="0">
                <a:solidFill>
                  <a:schemeClr val="bg1"/>
                </a:solidFill>
              </a:rPr>
              <a:t>use binaries </a:t>
            </a:r>
          </a:p>
          <a:p>
            <a:pPr algn="ctr">
              <a:defRPr/>
            </a:pPr>
            <a:r>
              <a:rPr lang="en-US" altLang="x-none" sz="2800" b="1" dirty="0">
                <a:solidFill>
                  <a:schemeClr val="bg1"/>
                </a:solidFill>
              </a:rPr>
              <a:t>(spectroscopic or not)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48AAA94-2094-FA4F-B196-E0DC9E292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5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E95BA043-DACB-A847-A06E-4DA64DDA0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A6AA4078-618C-4542-867D-958E0465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18EA653C-70D2-774B-9093-957785A55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8382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42341" name="Text Box 5">
            <a:extLst>
              <a:ext uri="{FF2B5EF4-FFF2-40B4-BE49-F238E27FC236}">
                <a16:creationId xmlns:a16="http://schemas.microsoft.com/office/drawing/2014/main" id="{AD6D2E95-742C-8141-BA45-3BEE88F3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2342" name="Text Box 6">
            <a:extLst>
              <a:ext uri="{FF2B5EF4-FFF2-40B4-BE49-F238E27FC236}">
                <a16:creationId xmlns:a16="http://schemas.microsoft.com/office/drawing/2014/main" id="{0F6E1E3A-D6A1-074B-B14C-144367E6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085850"/>
            <a:ext cx="8839200" cy="427809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Why are double stars important in astronomy?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They help us to measure the distance to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 </a:t>
            </a:r>
            <a:r>
              <a:rPr lang="en-US" altLang="x-none" sz="2400" b="1" dirty="0">
                <a:solidFill>
                  <a:srgbClr val="FF0000"/>
                </a:solidFill>
              </a:rPr>
              <a:t>They provide the only way to measure the mass of the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They help us find out what substances stars are made of.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They help us find out how fast stars revolve around the center of the Galaxy.</a:t>
            </a:r>
          </a:p>
        </p:txBody>
      </p:sp>
      <p:sp>
        <p:nvSpPr>
          <p:cNvPr id="142343" name="Text Box 7">
            <a:extLst>
              <a:ext uri="{FF2B5EF4-FFF2-40B4-BE49-F238E27FC236}">
                <a16:creationId xmlns:a16="http://schemas.microsoft.com/office/drawing/2014/main" id="{C2455B29-7008-B14C-9142-5BAD9795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2344" name="Text Box 8">
            <a:extLst>
              <a:ext uri="{FF2B5EF4-FFF2-40B4-BE49-F238E27FC236}">
                <a16:creationId xmlns:a16="http://schemas.microsoft.com/office/drawing/2014/main" id="{A4E800FB-3348-0041-B2C5-B45BF59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2345" name="Text Box 9">
            <a:extLst>
              <a:ext uri="{FF2B5EF4-FFF2-40B4-BE49-F238E27FC236}">
                <a16:creationId xmlns:a16="http://schemas.microsoft.com/office/drawing/2014/main" id="{D7FD013E-011F-894D-991A-E1CDAD87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2346" name="Text Box 10">
            <a:extLst>
              <a:ext uri="{FF2B5EF4-FFF2-40B4-BE49-F238E27FC236}">
                <a16:creationId xmlns:a16="http://schemas.microsoft.com/office/drawing/2014/main" id="{07CFAC6A-15BF-C643-BBD3-E6A8FB37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2347" name="Text Box 11">
            <a:extLst>
              <a:ext uri="{FF2B5EF4-FFF2-40B4-BE49-F238E27FC236}">
                <a16:creationId xmlns:a16="http://schemas.microsoft.com/office/drawing/2014/main" id="{0A2D799C-54FB-9345-BF3C-4F38F6F7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2348" name="Text Box 12">
            <a:extLst>
              <a:ext uri="{FF2B5EF4-FFF2-40B4-BE49-F238E27FC236}">
                <a16:creationId xmlns:a16="http://schemas.microsoft.com/office/drawing/2014/main" id="{89BC93C7-0405-C344-8BCB-B02884EA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2349" name="Text Box 13">
            <a:extLst>
              <a:ext uri="{FF2B5EF4-FFF2-40B4-BE49-F238E27FC236}">
                <a16:creationId xmlns:a16="http://schemas.microsoft.com/office/drawing/2014/main" id="{3B9243E8-52D6-1043-A3F8-EBFFC9E0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2350" name="Text Box 14">
            <a:extLst>
              <a:ext uri="{FF2B5EF4-FFF2-40B4-BE49-F238E27FC236}">
                <a16:creationId xmlns:a16="http://schemas.microsoft.com/office/drawing/2014/main" id="{7108522D-EBB6-1C42-BF78-EAD06F91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2351" name="Text Box 15">
            <a:extLst>
              <a:ext uri="{FF2B5EF4-FFF2-40B4-BE49-F238E27FC236}">
                <a16:creationId xmlns:a16="http://schemas.microsoft.com/office/drawing/2014/main" id="{14C035BB-2AE3-0249-A3F4-DD59D6BE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2352" name="Text Box 16">
            <a:extLst>
              <a:ext uri="{FF2B5EF4-FFF2-40B4-BE49-F238E27FC236}">
                <a16:creationId xmlns:a16="http://schemas.microsoft.com/office/drawing/2014/main" id="{A46C441B-6F39-F842-8CB9-A9AF5472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2353" name="Text Box 17">
            <a:extLst>
              <a:ext uri="{FF2B5EF4-FFF2-40B4-BE49-F238E27FC236}">
                <a16:creationId xmlns:a16="http://schemas.microsoft.com/office/drawing/2014/main" id="{8E2B9236-7121-9743-B8D4-B319EB00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2354" name="Text Box 18">
            <a:extLst>
              <a:ext uri="{FF2B5EF4-FFF2-40B4-BE49-F238E27FC236}">
                <a16:creationId xmlns:a16="http://schemas.microsoft.com/office/drawing/2014/main" id="{4E550AD3-39BF-0442-81BB-903A25F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2355" name="Text Box 19">
            <a:extLst>
              <a:ext uri="{FF2B5EF4-FFF2-40B4-BE49-F238E27FC236}">
                <a16:creationId xmlns:a16="http://schemas.microsoft.com/office/drawing/2014/main" id="{95BC1951-7758-8340-8C85-46FEDCDB7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2356" name="Text Box 20">
            <a:extLst>
              <a:ext uri="{FF2B5EF4-FFF2-40B4-BE49-F238E27FC236}">
                <a16:creationId xmlns:a16="http://schemas.microsoft.com/office/drawing/2014/main" id="{4B612A20-16CF-F543-B7B1-A9C32A25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2357" name="Text Box 21">
            <a:extLst>
              <a:ext uri="{FF2B5EF4-FFF2-40B4-BE49-F238E27FC236}">
                <a16:creationId xmlns:a16="http://schemas.microsoft.com/office/drawing/2014/main" id="{20FE5232-6B50-2E4B-A321-64E4C419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2358" name="Text Box 22">
            <a:extLst>
              <a:ext uri="{FF2B5EF4-FFF2-40B4-BE49-F238E27FC236}">
                <a16:creationId xmlns:a16="http://schemas.microsoft.com/office/drawing/2014/main" id="{AB743B75-DF45-3744-9FFE-3B173CE0E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2359" name="Text Box 23">
            <a:extLst>
              <a:ext uri="{FF2B5EF4-FFF2-40B4-BE49-F238E27FC236}">
                <a16:creationId xmlns:a16="http://schemas.microsoft.com/office/drawing/2014/main" id="{7E36FF05-B737-0244-9A23-039CF4D3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2360" name="Text Box 24">
            <a:extLst>
              <a:ext uri="{FF2B5EF4-FFF2-40B4-BE49-F238E27FC236}">
                <a16:creationId xmlns:a16="http://schemas.microsoft.com/office/drawing/2014/main" id="{4A8DE446-8AD4-7348-BAF8-43EDDA6B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2361" name="Text Box 25">
            <a:extLst>
              <a:ext uri="{FF2B5EF4-FFF2-40B4-BE49-F238E27FC236}">
                <a16:creationId xmlns:a16="http://schemas.microsoft.com/office/drawing/2014/main" id="{C88C5490-0948-444A-8BA1-C5041A08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2362" name="Text Box 26">
            <a:extLst>
              <a:ext uri="{FF2B5EF4-FFF2-40B4-BE49-F238E27FC236}">
                <a16:creationId xmlns:a16="http://schemas.microsoft.com/office/drawing/2014/main" id="{EEF8BA2F-2546-EB4A-A90A-6B56E2CC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2363" name="Text Box 27">
            <a:extLst>
              <a:ext uri="{FF2B5EF4-FFF2-40B4-BE49-F238E27FC236}">
                <a16:creationId xmlns:a16="http://schemas.microsoft.com/office/drawing/2014/main" id="{2C9F7EDE-29C5-4543-8BB3-81511726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2364" name="Text Box 28">
            <a:extLst>
              <a:ext uri="{FF2B5EF4-FFF2-40B4-BE49-F238E27FC236}">
                <a16:creationId xmlns:a16="http://schemas.microsoft.com/office/drawing/2014/main" id="{AE66370B-853D-B347-B63A-2B370A0D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2365" name="Text Box 29">
            <a:extLst>
              <a:ext uri="{FF2B5EF4-FFF2-40B4-BE49-F238E27FC236}">
                <a16:creationId xmlns:a16="http://schemas.microsoft.com/office/drawing/2014/main" id="{14FB0D0D-7964-BA4B-990F-F363CA2F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2366" name="Text Box 30">
            <a:extLst>
              <a:ext uri="{FF2B5EF4-FFF2-40B4-BE49-F238E27FC236}">
                <a16:creationId xmlns:a16="http://schemas.microsoft.com/office/drawing/2014/main" id="{9E15B26D-6990-EE4B-87A0-0E2817A0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2367" name="Text Box 31">
            <a:extLst>
              <a:ext uri="{FF2B5EF4-FFF2-40B4-BE49-F238E27FC236}">
                <a16:creationId xmlns:a16="http://schemas.microsoft.com/office/drawing/2014/main" id="{89C8C9B1-C027-CF48-B10E-B7D40B37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2368" name="Text Box 32">
            <a:extLst>
              <a:ext uri="{FF2B5EF4-FFF2-40B4-BE49-F238E27FC236}">
                <a16:creationId xmlns:a16="http://schemas.microsoft.com/office/drawing/2014/main" id="{8B767CC4-DF65-D14E-8F78-AEE7F0B0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2369" name="Text Box 33">
            <a:extLst>
              <a:ext uri="{FF2B5EF4-FFF2-40B4-BE49-F238E27FC236}">
                <a16:creationId xmlns:a16="http://schemas.microsoft.com/office/drawing/2014/main" id="{992BFE7F-A09B-B74E-8140-1D9DE289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2370" name="Text Box 34">
            <a:extLst>
              <a:ext uri="{FF2B5EF4-FFF2-40B4-BE49-F238E27FC236}">
                <a16:creationId xmlns:a16="http://schemas.microsoft.com/office/drawing/2014/main" id="{76B416D3-F9CC-D042-9863-6AAB55DB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2371" name="Text Box 35">
            <a:extLst>
              <a:ext uri="{FF2B5EF4-FFF2-40B4-BE49-F238E27FC236}">
                <a16:creationId xmlns:a16="http://schemas.microsoft.com/office/drawing/2014/main" id="{EBF9F17A-0583-7048-96A1-786549AB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42372" name="Text Box 36">
            <a:extLst>
              <a:ext uri="{FF2B5EF4-FFF2-40B4-BE49-F238E27FC236}">
                <a16:creationId xmlns:a16="http://schemas.microsoft.com/office/drawing/2014/main" id="{715BC003-27C9-A441-BB01-D3E918DDB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48254039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39" grpId="0" animBg="1"/>
      <p:bldP spid="142341" grpId="0" animBg="1"/>
      <p:bldP spid="142342" grpId="0"/>
      <p:bldP spid="142342" grpId="1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48" grpId="0" animBg="1"/>
      <p:bldP spid="142349" grpId="0" animBg="1"/>
      <p:bldP spid="142350" grpId="0" animBg="1"/>
      <p:bldP spid="142351" grpId="0" animBg="1"/>
      <p:bldP spid="142352" grpId="0" animBg="1"/>
      <p:bldP spid="142353" grpId="0" animBg="1"/>
      <p:bldP spid="142354" grpId="0" animBg="1"/>
      <p:bldP spid="142355" grpId="0" animBg="1"/>
      <p:bldP spid="142356" grpId="0" animBg="1"/>
      <p:bldP spid="142357" grpId="0" animBg="1"/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>
            <a:extLst>
              <a:ext uri="{FF2B5EF4-FFF2-40B4-BE49-F238E27FC236}">
                <a16:creationId xmlns:a16="http://schemas.microsoft.com/office/drawing/2014/main" id="{CA0E8293-0E8C-B647-ACCB-C64CEDE9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71043" name="Text Box 3">
            <a:extLst>
              <a:ext uri="{FF2B5EF4-FFF2-40B4-BE49-F238E27FC236}">
                <a16:creationId xmlns:a16="http://schemas.microsoft.com/office/drawing/2014/main" id="{9BE59F09-370B-6940-B3CF-986930AF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71044" name="Rectangle 4">
            <a:extLst>
              <a:ext uri="{FF2B5EF4-FFF2-40B4-BE49-F238E27FC236}">
                <a16:creationId xmlns:a16="http://schemas.microsoft.com/office/drawing/2014/main" id="{235D76AF-ACF6-9248-B5FE-E2EEA189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 </a:t>
            </a:r>
          </a:p>
        </p:txBody>
      </p:sp>
      <p:sp>
        <p:nvSpPr>
          <p:cNvPr id="471045" name="Text Box 5">
            <a:extLst>
              <a:ext uri="{FF2B5EF4-FFF2-40B4-BE49-F238E27FC236}">
                <a16:creationId xmlns:a16="http://schemas.microsoft.com/office/drawing/2014/main" id="{32364C4F-6E79-E84C-99C5-BC00854F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71046" name="Text Box 6">
            <a:extLst>
              <a:ext uri="{FF2B5EF4-FFF2-40B4-BE49-F238E27FC236}">
                <a16:creationId xmlns:a16="http://schemas.microsoft.com/office/drawing/2014/main" id="{D9431C51-99C6-1D48-946F-A17AABAA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6934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the mass of (some) stars?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Using measurements of their planets.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Using measurements of the force of their gravity on spaceships.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Using the red/blue shift of spectral lines of binary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Using measurements of their brightness and color.</a:t>
            </a:r>
          </a:p>
        </p:txBody>
      </p:sp>
      <p:sp>
        <p:nvSpPr>
          <p:cNvPr id="471047" name="Text Box 7">
            <a:extLst>
              <a:ext uri="{FF2B5EF4-FFF2-40B4-BE49-F238E27FC236}">
                <a16:creationId xmlns:a16="http://schemas.microsoft.com/office/drawing/2014/main" id="{373A3D5E-521E-5D48-8AE1-FB788E1D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71048" name="Text Box 8">
            <a:extLst>
              <a:ext uri="{FF2B5EF4-FFF2-40B4-BE49-F238E27FC236}">
                <a16:creationId xmlns:a16="http://schemas.microsoft.com/office/drawing/2014/main" id="{B33C2DFC-4881-D84B-A583-8619A343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71049" name="Text Box 9">
            <a:extLst>
              <a:ext uri="{FF2B5EF4-FFF2-40B4-BE49-F238E27FC236}">
                <a16:creationId xmlns:a16="http://schemas.microsoft.com/office/drawing/2014/main" id="{C5FF6282-69EB-7041-B66E-A6E370414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71050" name="Text Box 10">
            <a:extLst>
              <a:ext uri="{FF2B5EF4-FFF2-40B4-BE49-F238E27FC236}">
                <a16:creationId xmlns:a16="http://schemas.microsoft.com/office/drawing/2014/main" id="{62DC1CBE-B728-704B-A900-82876B64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71051" name="Text Box 11">
            <a:extLst>
              <a:ext uri="{FF2B5EF4-FFF2-40B4-BE49-F238E27FC236}">
                <a16:creationId xmlns:a16="http://schemas.microsoft.com/office/drawing/2014/main" id="{6BE11D02-5D72-624A-B775-9A33B298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71052" name="Text Box 12">
            <a:extLst>
              <a:ext uri="{FF2B5EF4-FFF2-40B4-BE49-F238E27FC236}">
                <a16:creationId xmlns:a16="http://schemas.microsoft.com/office/drawing/2014/main" id="{6C34467D-3CD0-E540-9AC0-20CEE79F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71053" name="Text Box 13">
            <a:extLst>
              <a:ext uri="{FF2B5EF4-FFF2-40B4-BE49-F238E27FC236}">
                <a16:creationId xmlns:a16="http://schemas.microsoft.com/office/drawing/2014/main" id="{A94CFE48-8D6C-AC4B-9723-CE76C427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71054" name="Text Box 14">
            <a:extLst>
              <a:ext uri="{FF2B5EF4-FFF2-40B4-BE49-F238E27FC236}">
                <a16:creationId xmlns:a16="http://schemas.microsoft.com/office/drawing/2014/main" id="{F37346E9-0887-0146-A13D-EAF8E07C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71055" name="Text Box 15">
            <a:extLst>
              <a:ext uri="{FF2B5EF4-FFF2-40B4-BE49-F238E27FC236}">
                <a16:creationId xmlns:a16="http://schemas.microsoft.com/office/drawing/2014/main" id="{BA0E3B7B-BB10-4B4D-B386-825586D4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1056" name="Text Box 16">
            <a:extLst>
              <a:ext uri="{FF2B5EF4-FFF2-40B4-BE49-F238E27FC236}">
                <a16:creationId xmlns:a16="http://schemas.microsoft.com/office/drawing/2014/main" id="{962C5717-BC61-834D-B069-20889C12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71057" name="Text Box 17">
            <a:extLst>
              <a:ext uri="{FF2B5EF4-FFF2-40B4-BE49-F238E27FC236}">
                <a16:creationId xmlns:a16="http://schemas.microsoft.com/office/drawing/2014/main" id="{BED7694A-AEBE-8743-ADCD-A85F4104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71058" name="Text Box 18">
            <a:extLst>
              <a:ext uri="{FF2B5EF4-FFF2-40B4-BE49-F238E27FC236}">
                <a16:creationId xmlns:a16="http://schemas.microsoft.com/office/drawing/2014/main" id="{2CA0F0D4-3ADC-A946-BF6D-F5AE0417C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71059" name="Text Box 19">
            <a:extLst>
              <a:ext uri="{FF2B5EF4-FFF2-40B4-BE49-F238E27FC236}">
                <a16:creationId xmlns:a16="http://schemas.microsoft.com/office/drawing/2014/main" id="{DC006381-FE09-AC43-B5BA-19E7001F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71060" name="Text Box 20">
            <a:extLst>
              <a:ext uri="{FF2B5EF4-FFF2-40B4-BE49-F238E27FC236}">
                <a16:creationId xmlns:a16="http://schemas.microsoft.com/office/drawing/2014/main" id="{3DB0156F-005F-8048-BFE9-E01182D0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1061" name="Text Box 21">
            <a:extLst>
              <a:ext uri="{FF2B5EF4-FFF2-40B4-BE49-F238E27FC236}">
                <a16:creationId xmlns:a16="http://schemas.microsoft.com/office/drawing/2014/main" id="{64619BA2-8FE4-3B44-9646-7E119F6E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71062" name="Text Box 22">
            <a:extLst>
              <a:ext uri="{FF2B5EF4-FFF2-40B4-BE49-F238E27FC236}">
                <a16:creationId xmlns:a16="http://schemas.microsoft.com/office/drawing/2014/main" id="{8A872244-FC70-DD4E-8FDB-7B6F8A57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71063" name="Text Box 23">
            <a:extLst>
              <a:ext uri="{FF2B5EF4-FFF2-40B4-BE49-F238E27FC236}">
                <a16:creationId xmlns:a16="http://schemas.microsoft.com/office/drawing/2014/main" id="{FADE5682-4B0A-5943-842C-F066BAC7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1064" name="Text Box 24">
            <a:extLst>
              <a:ext uri="{FF2B5EF4-FFF2-40B4-BE49-F238E27FC236}">
                <a16:creationId xmlns:a16="http://schemas.microsoft.com/office/drawing/2014/main" id="{E04470A7-ED0A-744B-862F-1C4D173E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71065" name="Text Box 25">
            <a:extLst>
              <a:ext uri="{FF2B5EF4-FFF2-40B4-BE49-F238E27FC236}">
                <a16:creationId xmlns:a16="http://schemas.microsoft.com/office/drawing/2014/main" id="{8563B228-CDA0-714E-903E-9C19D253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1066" name="Text Box 26">
            <a:extLst>
              <a:ext uri="{FF2B5EF4-FFF2-40B4-BE49-F238E27FC236}">
                <a16:creationId xmlns:a16="http://schemas.microsoft.com/office/drawing/2014/main" id="{D4F32ADE-890E-6346-BCC8-C5189F8D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71067" name="Text Box 27">
            <a:extLst>
              <a:ext uri="{FF2B5EF4-FFF2-40B4-BE49-F238E27FC236}">
                <a16:creationId xmlns:a16="http://schemas.microsoft.com/office/drawing/2014/main" id="{A5A108D9-1B04-9549-8B59-E636B881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71068" name="Text Box 28">
            <a:extLst>
              <a:ext uri="{FF2B5EF4-FFF2-40B4-BE49-F238E27FC236}">
                <a16:creationId xmlns:a16="http://schemas.microsoft.com/office/drawing/2014/main" id="{3C4171C8-54F8-3A48-B2F6-21E1C0D1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71069" name="Text Box 29">
            <a:extLst>
              <a:ext uri="{FF2B5EF4-FFF2-40B4-BE49-F238E27FC236}">
                <a16:creationId xmlns:a16="http://schemas.microsoft.com/office/drawing/2014/main" id="{996023E8-E883-6B43-A831-15DFB2DA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71070" name="Text Box 30">
            <a:extLst>
              <a:ext uri="{FF2B5EF4-FFF2-40B4-BE49-F238E27FC236}">
                <a16:creationId xmlns:a16="http://schemas.microsoft.com/office/drawing/2014/main" id="{0808B29A-52CF-FA45-AD27-30933F38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71071" name="Text Box 31">
            <a:extLst>
              <a:ext uri="{FF2B5EF4-FFF2-40B4-BE49-F238E27FC236}">
                <a16:creationId xmlns:a16="http://schemas.microsoft.com/office/drawing/2014/main" id="{D4058A4B-2AF5-4B43-A6F2-2E2318DC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71072" name="Text Box 32">
            <a:extLst>
              <a:ext uri="{FF2B5EF4-FFF2-40B4-BE49-F238E27FC236}">
                <a16:creationId xmlns:a16="http://schemas.microsoft.com/office/drawing/2014/main" id="{9B857E3E-6623-2045-ABDA-D5089581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71073" name="Text Box 33">
            <a:extLst>
              <a:ext uri="{FF2B5EF4-FFF2-40B4-BE49-F238E27FC236}">
                <a16:creationId xmlns:a16="http://schemas.microsoft.com/office/drawing/2014/main" id="{42DB1E9B-BE85-2B44-952D-082A8675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71074" name="Text Box 34">
            <a:extLst>
              <a:ext uri="{FF2B5EF4-FFF2-40B4-BE49-F238E27FC236}">
                <a16:creationId xmlns:a16="http://schemas.microsoft.com/office/drawing/2014/main" id="{EA71F2B0-738D-2F4D-8BE2-7420C292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71075" name="Text Box 35">
            <a:extLst>
              <a:ext uri="{FF2B5EF4-FFF2-40B4-BE49-F238E27FC236}">
                <a16:creationId xmlns:a16="http://schemas.microsoft.com/office/drawing/2014/main" id="{E6216897-8D81-8149-8292-61309111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animBg="1"/>
      <p:bldP spid="471043" grpId="0" animBg="1"/>
      <p:bldP spid="471045" grpId="0" animBg="1"/>
      <p:bldP spid="471046" grpId="0"/>
      <p:bldP spid="471046" grpId="1"/>
      <p:bldP spid="471047" grpId="0" animBg="1"/>
      <p:bldP spid="471048" grpId="0" animBg="1"/>
      <p:bldP spid="471049" grpId="0" animBg="1"/>
      <p:bldP spid="471050" grpId="0" animBg="1"/>
      <p:bldP spid="471051" grpId="0" animBg="1"/>
      <p:bldP spid="471052" grpId="0" animBg="1"/>
      <p:bldP spid="471053" grpId="0" animBg="1"/>
      <p:bldP spid="471054" grpId="0" animBg="1"/>
      <p:bldP spid="471055" grpId="0" animBg="1"/>
      <p:bldP spid="471056" grpId="0" animBg="1"/>
      <p:bldP spid="471057" grpId="0" animBg="1"/>
      <p:bldP spid="471058" grpId="0" animBg="1"/>
      <p:bldP spid="471059" grpId="0" animBg="1"/>
      <p:bldP spid="471060" grpId="0" animBg="1"/>
      <p:bldP spid="471061" grpId="0" animBg="1"/>
      <p:bldP spid="471062" grpId="0" animBg="1"/>
      <p:bldP spid="471063" grpId="0" animBg="1"/>
      <p:bldP spid="471064" grpId="0" animBg="1"/>
      <p:bldP spid="471065" grpId="0" animBg="1"/>
      <p:bldP spid="471066" grpId="0" animBg="1"/>
      <p:bldP spid="471067" grpId="0" animBg="1"/>
      <p:bldP spid="471068" grpId="0" animBg="1"/>
      <p:bldP spid="471069" grpId="0" animBg="1"/>
      <p:bldP spid="471070" grpId="0" animBg="1"/>
      <p:bldP spid="471071" grpId="0" animBg="1"/>
      <p:bldP spid="471072" grpId="0" animBg="1"/>
      <p:bldP spid="471073" grpId="0" animBg="1"/>
      <p:bldP spid="471074" grpId="0" animBg="1"/>
      <p:bldP spid="4710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FF13BFE-18A1-884A-9F44-27345D825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5257800" cy="533400"/>
          </a:xfrm>
        </p:spPr>
        <p:txBody>
          <a:bodyPr/>
          <a:lstStyle/>
          <a:p>
            <a:pPr>
              <a:defRPr/>
            </a:pPr>
            <a:r>
              <a:rPr lang="en-US" altLang="x-none" sz="2800" b="1">
                <a:solidFill>
                  <a:srgbClr val="FF0000"/>
                </a:solidFill>
              </a:rPr>
              <a:t>The spectral type (color) of stars</a:t>
            </a:r>
            <a:endParaRPr lang="en-US" altLang="x-none"/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C2153E5D-F4B4-E447-85F9-4875D662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5" y="576262"/>
            <a:ext cx="2859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Stars come in  color:</a:t>
            </a:r>
            <a:endParaRPr lang="en-US" altLang="x-none" dirty="0"/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C2FB1B7B-570C-824B-B0FD-B6C44A36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87" y="1660525"/>
            <a:ext cx="371475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u="sng" dirty="0">
                <a:solidFill>
                  <a:srgbClr val="00CC00"/>
                </a:solidFill>
              </a:rPr>
              <a:t>What makes stars colored?</a:t>
            </a:r>
            <a:endParaRPr lang="en-US" altLang="x-none" b="1" dirty="0">
              <a:solidFill>
                <a:srgbClr val="00CC00"/>
              </a:solidFill>
            </a:endParaRPr>
          </a:p>
          <a:p>
            <a:pPr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         Temperature</a:t>
            </a:r>
            <a:endParaRPr lang="en-US" altLang="x-none" dirty="0"/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C5BD6804-8B9A-5C45-973F-AE40721FD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60750"/>
            <a:ext cx="1379538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29A73843-F093-C243-9A13-3EA6CD72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28171"/>
            <a:ext cx="4989571" cy="1969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                   </a:t>
            </a:r>
            <a:r>
              <a:rPr lang="en-US" altLang="x-none" b="1" i="1" u="sng" dirty="0">
                <a:solidFill>
                  <a:schemeClr val="bg1"/>
                </a:solidFill>
              </a:rPr>
              <a:t>Wien’s law: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Hot objects glow,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the color of their light changes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from red to blue as they get hotter: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Temperature [K]  =  2880 / wavelength [</a:t>
            </a:r>
            <a:r>
              <a:rPr lang="en-US" altLang="x-none" sz="2000" b="1" dirty="0">
                <a:solidFill>
                  <a:srgbClr val="FFFF00"/>
                </a:solidFill>
                <a:latin typeface="Symbol" charset="2"/>
              </a:rPr>
              <a:t>m</a:t>
            </a:r>
            <a:r>
              <a:rPr lang="en-US" altLang="x-none" sz="2000" b="1" dirty="0">
                <a:solidFill>
                  <a:srgbClr val="FFFF00"/>
                </a:solidFill>
              </a:rPr>
              <a:t>m]</a:t>
            </a:r>
          </a:p>
          <a:p>
            <a:pPr algn="ctr">
              <a:defRPr/>
            </a:pPr>
            <a:r>
              <a:rPr lang="en-US" altLang="x-none" sz="1800" i="1" dirty="0">
                <a:solidFill>
                  <a:schemeClr val="bg1"/>
                </a:solidFill>
              </a:rPr>
              <a:t>(Wilhelm Wien, 1896)</a:t>
            </a:r>
            <a:endParaRPr lang="en-US" altLang="x-none" sz="1800" dirty="0">
              <a:solidFill>
                <a:srgbClr val="FF0000"/>
              </a:solidFill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34C09BE7-4351-2B4C-BEFF-757BB1C2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4550"/>
            <a:ext cx="6397626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/>
              <a:t>The color of stars is described by the spectral type:</a:t>
            </a:r>
          </a:p>
          <a:p>
            <a:pPr algn="ctr"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O</a:t>
            </a:r>
            <a:r>
              <a:rPr lang="en-US" altLang="x-none" b="1" dirty="0"/>
              <a:t> , </a:t>
            </a:r>
            <a:r>
              <a:rPr lang="en-US" altLang="x-none" b="1" dirty="0">
                <a:solidFill>
                  <a:srgbClr val="66FFFF"/>
                </a:solidFill>
              </a:rPr>
              <a:t>B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chemeClr val="bg1"/>
                </a:solidFill>
              </a:rPr>
              <a:t>A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CCFF99"/>
                </a:solidFill>
              </a:rPr>
              <a:t>F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FF00"/>
                </a:solidFill>
              </a:rPr>
              <a:t>G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3300"/>
                </a:solidFill>
              </a:rPr>
              <a:t>K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0000"/>
                </a:solidFill>
              </a:rPr>
              <a:t>M</a:t>
            </a:r>
            <a:endParaRPr lang="en-US" altLang="x-none" dirty="0"/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E94ADED2-207D-6542-A708-73BB84CF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465138"/>
            <a:ext cx="5254625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>
                <a:solidFill>
                  <a:srgbClr val="FFFF00"/>
                </a:solidFill>
              </a:rPr>
              <a:t>The human eye can’t see the color of faint objects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We see the color of the brightest stars only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But the color is still there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Photos bring it out</a:t>
            </a:r>
            <a:endParaRPr lang="en-US" altLang="x-none"/>
          </a:p>
        </p:txBody>
      </p:sp>
      <p:pic>
        <p:nvPicPr>
          <p:cNvPr id="77833" name="Picture 9">
            <a:extLst>
              <a:ext uri="{FF2B5EF4-FFF2-40B4-BE49-F238E27FC236}">
                <a16:creationId xmlns:a16="http://schemas.microsoft.com/office/drawing/2014/main" id="{724C2AF7-0224-AF4D-B1AB-1A2C44BE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30000"/>
          </a:blip>
          <a:srcRect/>
          <a:stretch>
            <a:fillRect/>
          </a:stretch>
        </p:blipFill>
        <p:spPr bwMode="auto">
          <a:xfrm>
            <a:off x="0" y="1066800"/>
            <a:ext cx="3740150" cy="30019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7834" name="Line 10">
            <a:extLst>
              <a:ext uri="{FF2B5EF4-FFF2-40B4-BE49-F238E27FC236}">
                <a16:creationId xmlns:a16="http://schemas.microsoft.com/office/drawing/2014/main" id="{FBCB3B74-1F9A-5646-9DDA-2F39976BE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486398"/>
            <a:ext cx="1600200" cy="2127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567A59CA-AC13-874D-84B6-60466C53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402" y="5699125"/>
            <a:ext cx="1806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Red (1000 deg)</a:t>
            </a:r>
            <a:endParaRPr lang="en-US" altLang="x-none" dirty="0"/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9DE1E2A9-8F07-284E-9145-313BB271D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5294313"/>
            <a:ext cx="1200150" cy="396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FC5630B5-5B5F-E549-BD93-8F921FFD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5668963"/>
            <a:ext cx="2054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Blue (40,000 deg)</a:t>
            </a:r>
            <a:endParaRPr lang="en-US" altLang="x-none" dirty="0"/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8BB840C4-A3AF-5F4E-A754-315232D1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0"/>
            <a:ext cx="22225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White (10,000 deg)</a:t>
            </a:r>
            <a:endParaRPr lang="en-US" altLang="x-none"/>
          </a:p>
        </p:txBody>
      </p:sp>
      <p:sp>
        <p:nvSpPr>
          <p:cNvPr id="77839" name="Line 15">
            <a:extLst>
              <a:ext uri="{FF2B5EF4-FFF2-40B4-BE49-F238E27FC236}">
                <a16:creationId xmlns:a16="http://schemas.microsoft.com/office/drawing/2014/main" id="{15B58925-7A41-454D-9D85-1D9A89911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486399"/>
            <a:ext cx="73025" cy="860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B6CBCC6C-201D-AD46-A395-647B0DE0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324600"/>
            <a:ext cx="3832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Yellow (6000 deg): </a:t>
            </a:r>
            <a:r>
              <a:rPr lang="en-US" altLang="x-none" sz="2000" b="1">
                <a:solidFill>
                  <a:srgbClr val="FFFF00"/>
                </a:solidFill>
              </a:rPr>
              <a:t>like THE SUN</a:t>
            </a:r>
            <a:endParaRPr lang="en-US" altLang="x-none"/>
          </a:p>
        </p:txBody>
      </p:sp>
      <p:sp>
        <p:nvSpPr>
          <p:cNvPr id="77841" name="Line 17">
            <a:extLst>
              <a:ext uri="{FF2B5EF4-FFF2-40B4-BE49-F238E27FC236}">
                <a16:creationId xmlns:a16="http://schemas.microsoft.com/office/drawing/2014/main" id="{77464BBF-7300-DD4A-A2DB-C2D229B5E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5410199"/>
            <a:ext cx="1809750" cy="1089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16A483B-60AA-164C-847D-9B59FF5DE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142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1882</Words>
  <Application>Microsoft Macintosh PowerPoint</Application>
  <PresentationFormat>On-screen Show (4:3)</PresentationFormat>
  <Paragraphs>554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Symbol</vt:lpstr>
      <vt:lpstr>Times</vt:lpstr>
      <vt:lpstr>Blank Presentation</vt:lpstr>
      <vt:lpstr>Equation</vt:lpstr>
      <vt:lpstr>Setup:</vt:lpstr>
      <vt:lpstr>Spectroscopic binaries: orbit too close to separate</vt:lpstr>
      <vt:lpstr>PowerPoint Presentation</vt:lpstr>
      <vt:lpstr>The mass of stars</vt:lpstr>
      <vt:lpstr>Questions coming …</vt:lpstr>
      <vt:lpstr>Question 4 </vt:lpstr>
      <vt:lpstr>Question 5 </vt:lpstr>
      <vt:lpstr>The spectral type (color) of stars</vt:lpstr>
      <vt:lpstr>Questions coming …</vt:lpstr>
      <vt:lpstr>Question 6 </vt:lpstr>
      <vt:lpstr>Question 7 </vt:lpstr>
      <vt:lpstr>Stars: temperature - examples</vt:lpstr>
      <vt:lpstr>Questions coming …</vt:lpstr>
      <vt:lpstr>Question 8  </vt:lpstr>
      <vt:lpstr>Question 9 </vt:lpstr>
      <vt:lpstr> </vt:lpstr>
      <vt:lpstr>The size of stars</vt:lpstr>
      <vt:lpstr>Questions coming …</vt:lpstr>
      <vt:lpstr>Question 10 </vt:lpstr>
      <vt:lpstr>What is burning?</vt:lpstr>
      <vt:lpstr>Questions coming …</vt:lpstr>
      <vt:lpstr>Question 11 </vt:lpstr>
      <vt:lpstr>Question 12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cp:lastModifiedBy>Tibor Torma</cp:lastModifiedBy>
  <cp:revision>70</cp:revision>
  <dcterms:modified xsi:type="dcterms:W3CDTF">2026-03-26T15:01:26Z</dcterms:modified>
</cp:coreProperties>
</file>