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26" r:id="rId2"/>
    <p:sldId id="591" r:id="rId3"/>
    <p:sldId id="538" r:id="rId4"/>
    <p:sldId id="590" r:id="rId5"/>
    <p:sldId id="485" r:id="rId6"/>
    <p:sldId id="486" r:id="rId7"/>
    <p:sldId id="592" r:id="rId8"/>
    <p:sldId id="488" r:id="rId9"/>
    <p:sldId id="489" r:id="rId10"/>
    <p:sldId id="493" r:id="rId11"/>
    <p:sldId id="506" r:id="rId12"/>
    <p:sldId id="509" r:id="rId13"/>
    <p:sldId id="593" r:id="rId14"/>
    <p:sldId id="490" r:id="rId15"/>
    <p:sldId id="548" r:id="rId16"/>
    <p:sldId id="595" r:id="rId17"/>
    <p:sldId id="327" r:id="rId18"/>
    <p:sldId id="551" r:id="rId19"/>
    <p:sldId id="507" r:id="rId20"/>
    <p:sldId id="351" r:id="rId21"/>
    <p:sldId id="520" r:id="rId22"/>
    <p:sldId id="341" r:id="rId23"/>
    <p:sldId id="329" r:id="rId24"/>
    <p:sldId id="501" r:id="rId25"/>
    <p:sldId id="352" r:id="rId26"/>
    <p:sldId id="594" r:id="rId27"/>
    <p:sldId id="342" r:id="rId28"/>
    <p:sldId id="521" r:id="rId29"/>
    <p:sldId id="498" r:id="rId30"/>
    <p:sldId id="587" r:id="rId31"/>
    <p:sldId id="588" r:id="rId32"/>
    <p:sldId id="589" r:id="rId33"/>
    <p:sldId id="49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70"/>
    <p:restoredTop sz="96979"/>
  </p:normalViewPr>
  <p:slideViewPr>
    <p:cSldViewPr>
      <p:cViewPr varScale="1">
        <p:scale>
          <a:sx n="157" d="100"/>
          <a:sy n="157" d="100"/>
        </p:scale>
        <p:origin x="184" y="1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C2127-6A65-9E4E-AC2C-B0C47EFC33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DCB2E-C979-A84A-A920-646EA9663F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0B35FB7-EA03-5547-AB83-19C350E8AA6B}" type="datetimeFigureOut">
              <a:rPr lang="en-US"/>
              <a:pPr>
                <a:defRPr/>
              </a:pPr>
              <a:t>3/24/26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F4AEC-55BA-2940-A6F7-3E3E005B23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28C9E-710D-9140-B034-F432DBBED0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19AEE-A219-AD43-B78C-FF1245CBA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750A7C-C488-4644-83F1-B1F1F030D0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18ACFA9-287C-2F4E-A3E6-5D98B45327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A2DF97F-6629-364D-BF47-6E73A86407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152B38D-49D0-564F-AB12-3A9D174E74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94271DA-0BE6-3F46-84A3-A4CBA6C4B4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E6907FF-BAA5-9841-BD81-F1F0F4DFF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2474AB6-1AE1-B745-83F3-7EDB07641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F9A1F77-219E-4848-A84C-DABA14096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49125C4-1FEB-8846-8AD8-D65E56D34533}" type="slidenum">
              <a:rPr lang="en-US" altLang="en-US" sz="1200" b="0"/>
              <a:pPr/>
              <a:t>1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6CE7E22-9913-6B48-809C-CA215366C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>
            <a:extLst>
              <a:ext uri="{FF2B5EF4-FFF2-40B4-BE49-F238E27FC236}">
                <a16:creationId xmlns:a16="http://schemas.microsoft.com/office/drawing/2014/main" id="{F1547828-9933-2B45-8322-245B78BFA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CD1F057-3690-5640-AC69-9BBB8E7F6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A42B6EF-7160-B142-BF24-61DBC6D935ED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AE6962D-8618-B94C-B286-CAE4B0C23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EFDAC826-6B73-2442-A4CD-B2D438856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82E0288-C43B-1840-AA2C-37B3B7B3C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EFA36A4-17AC-5C46-B231-4950B89BD4CA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9440F73-8272-D142-BEE8-FCD848172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989FD7B9-6D44-5A4A-8774-09939C82F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AFD98F8B-26B6-CA43-BB98-9223E2634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7C13921-EBB9-3349-A7F7-A5A11ABF04D4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20C51B1-1CBF-E344-B6EE-CD8D0305D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0E2C936A-7906-D14D-AF95-F0CB9480D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AFD98F8B-26B6-CA43-BB98-9223E2634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7C13921-EBB9-3349-A7F7-A5A11ABF04D4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20C51B1-1CBF-E344-B6EE-CD8D0305D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0E2C936A-7906-D14D-AF95-F0CB9480D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66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240BECA-E694-764D-8384-089547A28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290432A-7EDB-4E4B-9A1D-3669A9DB63A5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C9EF002-F72E-DF4A-AECE-5C5904D6A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A2764E63-8950-E74E-98F6-2F1E6BA00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9C0B2D-87E9-FC45-BDC9-857AE242C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7C37FF3-7A05-664C-9153-6F326CBDBF9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A59B09FA-46EB-2D4B-A08B-98D6D648F69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E1BA041-0D42-4447-8F00-F295745EE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53D7C37-C775-9247-A7C5-FA42E9B1E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D51C9F1-0610-A043-A489-C92089D1F86E}" type="slidenum">
              <a:rPr lang="en-US" altLang="en-US" sz="1200" b="0"/>
              <a:pPr/>
              <a:t>18</a:t>
            </a:fld>
            <a:endParaRPr lang="en-US" altLang="en-US" sz="1200" b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610115B-0600-444C-9592-E4D4609FF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18076ACA-3160-CD41-963D-94F1896BB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98A41559-10E0-E145-9653-FAF1C9BEF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2206AAE-32BE-EB4D-8128-561D5381407A}" type="slidenum">
              <a:rPr lang="en-US" altLang="en-US" sz="1200" b="0"/>
              <a:pPr/>
              <a:t>19</a:t>
            </a:fld>
            <a:endParaRPr lang="en-US" altLang="en-US" sz="1200" b="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2E14E3E-DF08-7D4B-BA84-2DA88BAE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95912792-1E47-BA4B-B648-31FC87DE6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6B422B-8F24-F34A-9050-75E7D0973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F703655-0BDE-6449-8004-8F297387D92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6CA5992A-C8FF-334D-8D13-F9E270372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8774BC15-D1EF-EF4D-9DCF-F6A0D5E8B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42843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34A8D9FE-2851-214F-A690-6E75D47CD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DC0854-DBA0-864D-82B5-95593455FC4F}" type="slidenum">
              <a:rPr lang="en-US" altLang="en-US" sz="1200" b="0"/>
              <a:pPr/>
              <a:t>21</a:t>
            </a:fld>
            <a:endParaRPr lang="en-US" altLang="en-US" sz="1200" b="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49AE88F-6892-0F47-86CB-CF097EF47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1ED17D07-8B87-5D4C-9F88-27293D23E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F9A1F77-219E-4848-A84C-DABA14096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49125C4-1FEB-8846-8AD8-D65E56D34533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6CE7E22-9913-6B48-809C-CA215366C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>
            <a:extLst>
              <a:ext uri="{FF2B5EF4-FFF2-40B4-BE49-F238E27FC236}">
                <a16:creationId xmlns:a16="http://schemas.microsoft.com/office/drawing/2014/main" id="{F1547828-9933-2B45-8322-245B78BFA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60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2EE4BC-CC20-D24A-97DC-0BBB8CC5B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54FA0EE6-0201-AA4B-9EC5-477E6178EB8D}" type="slidenum">
              <a:rPr lang="en-US" altLang="en-US" sz="1200" smtClean="0"/>
              <a:pPr>
                <a:defRPr/>
              </a:pPr>
              <a:t>22</a:t>
            </a:fld>
            <a:endParaRPr lang="en-US" altLang="en-US" sz="1200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12B0220B-04B7-1A42-BA7A-AB80AA9EDCD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E43667A3-9B05-CA48-88DE-8967001B2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29794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3BF775-6C13-9D47-AFD7-B3B058772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5B62234-3BFD-784F-9D10-B878E7731A13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5AFFA0E9-DCD8-5149-94E2-CFA12033D42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49B09186-8B27-A54C-AB9B-B231ADF59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A449588D-CC39-0B4D-9863-B7D850106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156BFDD-214F-EE49-80B1-471E39EB2C1F}" type="slidenum">
              <a:rPr lang="en-US" altLang="en-US" sz="1200" b="0"/>
              <a:pPr/>
              <a:t>24</a:t>
            </a:fld>
            <a:endParaRPr lang="en-US" altLang="en-US" sz="1200" b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AE98C91-7140-F340-AEE8-A5E76598B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D5C039EB-367A-3247-90AB-03E9D17DB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4045FB-24D0-6A4E-BA64-43FC9A841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44D75855-26F6-5B4B-9B2B-AD893141EF43}" type="slidenum">
              <a:rPr lang="en-US" altLang="en-US" sz="1200" smtClean="0"/>
              <a:pPr>
                <a:defRPr/>
              </a:pPr>
              <a:t>25</a:t>
            </a:fld>
            <a:endParaRPr lang="en-US" altLang="en-US" sz="1200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14C4E6F0-9DE7-E340-834F-FB7BCAD75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2D8306F-6549-8344-AFC4-5F9FAFD37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37249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34A8D9FE-2851-214F-A690-6E75D47CD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DC0854-DBA0-864D-82B5-95593455FC4F}" type="slidenum">
              <a:rPr lang="en-US" altLang="en-US" sz="1200" b="0"/>
              <a:pPr/>
              <a:t>26</a:t>
            </a:fld>
            <a:endParaRPr lang="en-US" altLang="en-US" sz="1200" b="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49AE88F-6892-0F47-86CB-CF097EF47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1ED17D07-8B87-5D4C-9F88-27293D23E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66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BDE8DE-5772-454E-972F-AC2608103C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B5392C7F-4B2F-D043-92C6-9DE1FB22348B}" type="slidenum">
              <a:rPr lang="en-US" altLang="en-US" sz="1200" smtClean="0"/>
              <a:pPr>
                <a:defRPr/>
              </a:pPr>
              <a:t>27</a:t>
            </a:fld>
            <a:endParaRPr lang="en-US" altLang="en-US" sz="1200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EF44E295-2AF5-9F49-8E26-B4D8A0B2931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36D1413D-A4EF-5443-8A4D-CF37AEE54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2137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D6575DE5-9AED-4646-9776-EC9F8A6C4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E7AF7B7-A7B7-6B4C-AE55-5015C31F7D44}" type="slidenum">
              <a:rPr lang="en-US" altLang="en-US" sz="1200" b="0"/>
              <a:pPr/>
              <a:t>28</a:t>
            </a:fld>
            <a:endParaRPr lang="en-US" altLang="en-US" sz="1200" b="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863B647-C550-C44A-BE9A-494BDF075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6B1C5D6D-D37C-8745-8170-49867C443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656670B-AA75-1E43-9F25-7B5A68156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E4BBC0B-4E24-FC41-9E84-B04A2EAD356D}" type="slidenum">
              <a:rPr lang="en-US" altLang="en-US" sz="1200" b="0"/>
              <a:pPr/>
              <a:t>29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F889CC0-9684-5944-A4E4-18692B9B0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5C51047A-C5B8-684D-80A2-A50A78BF1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43C8706A-17E3-0A4F-9416-965235148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D05F715-4D89-2248-845C-5DD1684E70D1}" type="slidenum">
              <a:rPr lang="en-US" altLang="en-US" sz="1200" b="0"/>
              <a:pPr/>
              <a:t>30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37A988F-D995-DB4D-9E50-E64AF20DC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2BF5811C-9897-6E47-BDFA-33E8B5C91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553365C1-F1C8-D443-904C-D488C3D12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CE46FBF-47CC-4743-8BEC-8FA430C509C8}" type="slidenum">
              <a:rPr lang="en-US" altLang="en-US" sz="1200" b="0"/>
              <a:pPr/>
              <a:t>31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765BBAB-98C4-1848-A9FF-82EA88CDB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D8FFC7C6-0EDB-E244-9CE0-D2F55BF5A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4C0AB791-5CD1-1E49-9EA2-024E62B68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B3382F1-4BC0-8A49-8886-4A3112AAD916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21086AF-A739-E441-B8F8-1A77A6603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A2054CDF-9C02-6748-AA68-C5B5E100B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B31ECE57-54D5-A14C-9BA2-A7EDB60AEA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62F6F5F-2000-834E-AB40-5BFEE0592FB1}" type="slidenum">
              <a:rPr lang="en-US" altLang="en-US" sz="1200" b="0"/>
              <a:pPr/>
              <a:t>32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BA1A56E-0DB6-5049-AF55-E25DDA831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5C634DB1-FA75-CC4B-8804-FEAE606B2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ED746E2-21B9-FA4F-BD75-ACCEAB5B1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C5CC697-5E52-5848-A71B-09C85120D910}" type="slidenum">
              <a:rPr lang="en-US" altLang="en-US" sz="1200" b="0"/>
              <a:pPr/>
              <a:t>33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A61CB9F-9E6D-6B43-B140-146F2B2B0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0F1C2774-10B4-BF4C-A1DD-CA0F75009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4C0AB791-5CD1-1E49-9EA2-024E62B68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B3382F1-4BC0-8A49-8886-4A3112AAD916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21086AF-A739-E441-B8F8-1A77A6603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A2054CDF-9C02-6748-AA68-C5B5E100B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CD3716BE-41D2-7F42-A5BD-65EA50CA9E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AAA00CE-53D3-604C-8FF5-10D5188504FE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DC53E0D-4B0B-6243-AA28-854B9C4B1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ABDA445-74B0-5645-9C79-EF7A0BBA6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8E23DDEB-16DB-C04C-BA53-8058C665A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7D225AC-94A1-4442-858B-2BB8C02FAACC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6455BC7-38CA-2B47-A78D-EAFEA13CA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5CCD9A11-2974-9644-B55B-DA555735B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4C0AB791-5CD1-1E49-9EA2-024E62B68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B3382F1-4BC0-8A49-8886-4A3112AAD916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21086AF-A739-E441-B8F8-1A77A6603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A2054CDF-9C02-6748-AA68-C5B5E100B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14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C71B99B4-AFB4-7D43-A273-805145E94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7CA03E1-7330-3B49-8F76-19B471A0E736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883DE26-B676-DC4F-8132-E6DCA2B7E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A039425E-86AD-2F48-BBD8-C6BC6BF1A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F6DBD8A6-2C9E-B546-B5B1-F615BB72D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509AEF1-4FDA-C04C-B351-9037C1779243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0611B8A-08C2-5F42-A076-D0F5D8314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9746A676-F53D-E84E-8B83-D4076984C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06995-42DA-BB4F-A0DE-207828504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D33331-9595-A047-ADFA-1036C30AF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E9299-2BBF-D94D-90BF-49D9C71DC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93D1-B323-7240-ADB1-32A25E3C4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02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748D68-4831-D047-B3CF-35F840F89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7D1E3F-00C8-094B-B1A0-758A41B4F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0437FB-6780-F147-97AF-49E2F9AAB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7F70-EC51-BF4A-B3DA-7F2A34B0A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3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10105-28CD-2542-A646-15BBC02F6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AC2C0B-1A98-7B4E-BBE8-9B38D6601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38C428-CDFD-3B40-90C6-E3CA5005E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BF387-5C63-1948-8A88-04191FC6E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39FDF-1D4D-9640-A4C1-CAA5D180D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BEBAD-84F3-AB43-9EC1-847AE984D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53A268-8523-6140-B726-029145288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F5FE1-398A-C848-A307-33C7801AE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1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A1164-2A0E-FD4A-8E41-6E3471E8F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D70D7-6B32-124C-9D15-1474BD4B7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48B34D-532F-F74E-8FF1-B817B3F43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E209F-DFFA-684E-82FD-5DE2D2130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86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A4CD9-C390-2644-A9B4-C57D8A2A3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17A55-1F29-7E4C-ACF2-9BB5D7ADE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0E957C-54DE-FE45-89A5-1B41E97F0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90F08-1F9D-0046-A894-FD22D2D53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2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5E15DB-3881-664F-B901-C054AE98A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DFD4E0-7A92-8E43-A7A7-C079B4259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90B75A-ADFC-0140-9AB6-C069ADB68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FBD7C-2790-D743-B84A-D7336E17B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31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825163-4E69-FB42-9582-C9955D644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8156B7-7B28-4140-8055-F5A3118C8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A6DCD5-377E-204B-9346-693E3B246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9FB31-2D26-6A4A-A48B-9F18FB5F0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48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C1D7F7-CDC9-5449-BC8C-EFE3F8C5B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AD42F7-6808-B846-A8F0-6A6A0349E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61E75D-C280-F345-B6F8-A51D68686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7C088-0157-C242-9466-640C7D346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DB875-8A2A-CE46-83B5-D194EED79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F4884-6413-BA41-BE0C-8525F4CF8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6D7FF-6530-7F48-B5E1-7B90C9B9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94464-2931-4D4F-8436-E98C782FA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17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CEAF5D-B0F6-494F-9E2E-0A01F0E80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8E74E-0A35-AA4E-9F5A-62C7AE4F1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B7653-D850-0844-A2BF-E76C2D7C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30036-7528-FE4C-80C0-5A8F6F977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2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0956B6-47BD-C045-BB5A-1E1C893D8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FD8E8-6131-8D4D-AE1E-56A7E6BCF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897B2E-83ED-AF4D-B0F1-3749677842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C15538-A42C-1140-AF9F-D8DE37EE51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E5A9E7-30EB-AE4A-8F91-1FFE218931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3C70F4F-6D75-8844-AECC-A626AE9C8D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B99608F3-0898-624F-BAAD-B65DE821F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57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Photons</a:t>
            </a:r>
          </a:p>
        </p:txBody>
      </p:sp>
      <p:sp>
        <p:nvSpPr>
          <p:cNvPr id="17411" name="Text Box 18">
            <a:extLst>
              <a:ext uri="{FF2B5EF4-FFF2-40B4-BE49-F238E27FC236}">
                <a16:creationId xmlns:a16="http://schemas.microsoft.com/office/drawing/2014/main" id="{F6E8BCB8-CBDB-304F-847C-5FC314025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491" y="1431925"/>
            <a:ext cx="712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66FFFF"/>
                </a:solidFill>
              </a:rPr>
              <a:t>Einstein</a:t>
            </a:r>
            <a:r>
              <a:rPr lang="ja-JP" altLang="en-US" sz="2400" b="0">
                <a:solidFill>
                  <a:srgbClr val="66FFFF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 b="0">
                <a:solidFill>
                  <a:srgbClr val="66FFFF"/>
                </a:solidFill>
              </a:rPr>
              <a:t>s    	</a:t>
            </a:r>
            <a:r>
              <a:rPr lang="en-US" altLang="ja-JP" sz="2400" b="0">
                <a:solidFill>
                  <a:srgbClr val="FFFF00"/>
                </a:solidFill>
                <a:sym typeface="Symbol" pitchFamily="2" charset="2"/>
              </a:rPr>
              <a:t> </a:t>
            </a:r>
            <a:r>
              <a:rPr lang="en-US" altLang="ja-JP" sz="2400" b="0">
                <a:solidFill>
                  <a:srgbClr val="FFFF00"/>
                </a:solidFill>
              </a:rPr>
              <a:t>light comes in chunks (</a:t>
            </a:r>
            <a:r>
              <a:rPr lang="en-US" altLang="ja-JP" sz="2400" b="0" i="1">
                <a:solidFill>
                  <a:srgbClr val="FFFF00"/>
                </a:solidFill>
              </a:rPr>
              <a:t>photons</a:t>
            </a:r>
            <a:r>
              <a:rPr lang="en-US" altLang="ja-JP" sz="2400" b="0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66FFFF"/>
                </a:solidFill>
              </a:rPr>
              <a:t> discovery:</a:t>
            </a:r>
            <a:r>
              <a:rPr lang="en-US" altLang="en-US" sz="2400" b="0"/>
              <a:t>  	</a:t>
            </a:r>
            <a:r>
              <a:rPr lang="en-US" altLang="en-US" sz="2400" b="0">
                <a:solidFill>
                  <a:srgbClr val="FFFF00"/>
                </a:solidFill>
                <a:sym typeface="Symbol" pitchFamily="2" charset="2"/>
              </a:rPr>
              <a:t></a:t>
            </a:r>
            <a:r>
              <a:rPr lang="en-US" altLang="en-US" sz="2400" b="0"/>
              <a:t> </a:t>
            </a:r>
            <a:r>
              <a:rPr lang="en-US" altLang="en-US" sz="2400" b="0">
                <a:solidFill>
                  <a:srgbClr val="FFFF00"/>
                </a:solidFill>
              </a:rPr>
              <a:t>each photon has </a:t>
            </a:r>
            <a:r>
              <a:rPr lang="en-US" altLang="en-US" sz="2400" b="0" i="1">
                <a:solidFill>
                  <a:srgbClr val="FFFF00"/>
                </a:solidFill>
              </a:rPr>
              <a:t>E=1240/</a:t>
            </a:r>
            <a:r>
              <a:rPr lang="en-US" altLang="en-US" sz="2400" b="0" i="1">
                <a:solidFill>
                  <a:srgbClr val="FFFF00"/>
                </a:solidFill>
                <a:latin typeface="Symbol" pitchFamily="2" charset="2"/>
              </a:rPr>
              <a:t>l </a:t>
            </a:r>
            <a:r>
              <a:rPr lang="en-US" altLang="en-US" sz="2400" b="0">
                <a:solidFill>
                  <a:srgbClr val="FFFF00"/>
                </a:solidFill>
              </a:rPr>
              <a:t>energy</a:t>
            </a:r>
          </a:p>
        </p:txBody>
      </p:sp>
      <p:sp>
        <p:nvSpPr>
          <p:cNvPr id="17412" name="Text Box 19">
            <a:extLst>
              <a:ext uri="{FF2B5EF4-FFF2-40B4-BE49-F238E27FC236}">
                <a16:creationId xmlns:a16="http://schemas.microsoft.com/office/drawing/2014/main" id="{20E0167B-BC3A-4242-8EDD-9B16FAFB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53" y="3810000"/>
            <a:ext cx="34401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rgbClr val="66FFFF"/>
                </a:solidFill>
              </a:rPr>
              <a:t>Red</a:t>
            </a:r>
            <a:r>
              <a:rPr lang="en-US" altLang="en-US" sz="2000" b="0" i="1" dirty="0">
                <a:solidFill>
                  <a:schemeClr val="accent2"/>
                </a:solidFill>
              </a:rPr>
              <a:t>    </a:t>
            </a:r>
            <a:r>
              <a:rPr lang="en-US" altLang="en-US" sz="2000" b="0" i="1" dirty="0">
                <a:solidFill>
                  <a:srgbClr val="FFC000"/>
                </a:solidFill>
                <a:latin typeface="Symbol" pitchFamily="2" charset="2"/>
              </a:rPr>
              <a:t>l</a:t>
            </a:r>
            <a:r>
              <a:rPr lang="en-US" altLang="en-US" sz="2000" b="0" i="1" dirty="0">
                <a:solidFill>
                  <a:srgbClr val="FFC000"/>
                </a:solidFill>
              </a:rPr>
              <a:t> = 720 nm, E = 1.7 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rgbClr val="66FFFF"/>
                </a:solidFill>
              </a:rPr>
              <a:t>Blue</a:t>
            </a:r>
            <a:r>
              <a:rPr lang="en-US" altLang="en-US" sz="2000" b="0" i="1" dirty="0">
                <a:solidFill>
                  <a:schemeClr val="accent2"/>
                </a:solidFill>
              </a:rPr>
              <a:t>   </a:t>
            </a:r>
            <a:r>
              <a:rPr lang="en-US" altLang="en-US" sz="2000" b="0" i="1" dirty="0">
                <a:solidFill>
                  <a:srgbClr val="FFC000"/>
                </a:solidFill>
                <a:latin typeface="Symbol" pitchFamily="2" charset="2"/>
              </a:rPr>
              <a:t>l</a:t>
            </a:r>
            <a:r>
              <a:rPr lang="en-US" altLang="en-US" sz="2000" b="0" i="1" dirty="0">
                <a:solidFill>
                  <a:srgbClr val="FFC000"/>
                </a:solidFill>
              </a:rPr>
              <a:t> = 420 nm, E = 3 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rgbClr val="66FFFF"/>
                </a:solidFill>
              </a:rPr>
              <a:t>UV</a:t>
            </a:r>
            <a:r>
              <a:rPr lang="en-US" altLang="en-US" sz="2000" b="0" i="1" dirty="0">
                <a:solidFill>
                  <a:schemeClr val="accent2"/>
                </a:solidFill>
              </a:rPr>
              <a:t>     </a:t>
            </a:r>
            <a:r>
              <a:rPr lang="en-US" altLang="en-US" sz="2000" b="0" i="1" dirty="0">
                <a:solidFill>
                  <a:srgbClr val="FFC000"/>
                </a:solidFill>
                <a:latin typeface="Symbol" pitchFamily="2" charset="2"/>
              </a:rPr>
              <a:t>l</a:t>
            </a:r>
            <a:r>
              <a:rPr lang="en-US" altLang="en-US" sz="2000" b="0" i="1" dirty="0">
                <a:solidFill>
                  <a:srgbClr val="FFC000"/>
                </a:solidFill>
              </a:rPr>
              <a:t> = 100 nm, E = 12 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rgbClr val="66FFFF"/>
                </a:solidFill>
              </a:rPr>
              <a:t>X-ray</a:t>
            </a:r>
            <a:r>
              <a:rPr lang="en-US" altLang="en-US" sz="2000" b="0" i="1" dirty="0">
                <a:solidFill>
                  <a:schemeClr val="accent2"/>
                </a:solidFill>
              </a:rPr>
              <a:t> </a:t>
            </a:r>
            <a:r>
              <a:rPr lang="en-US" altLang="en-US" sz="2000" b="0" i="1" dirty="0">
                <a:solidFill>
                  <a:srgbClr val="FFC000"/>
                </a:solidFill>
                <a:latin typeface="Symbol" pitchFamily="2" charset="2"/>
              </a:rPr>
              <a:t>l</a:t>
            </a:r>
            <a:r>
              <a:rPr lang="en-US" altLang="en-US" sz="2000" b="0" i="1" dirty="0">
                <a:solidFill>
                  <a:srgbClr val="FFC000"/>
                </a:solidFill>
              </a:rPr>
              <a:t> =   1 nm,   E = 1200 eV</a:t>
            </a:r>
          </a:p>
        </p:txBody>
      </p:sp>
      <p:sp>
        <p:nvSpPr>
          <p:cNvPr id="17414" name="Line 22">
            <a:extLst>
              <a:ext uri="{FF2B5EF4-FFF2-40B4-BE49-F238E27FC236}">
                <a16:creationId xmlns:a16="http://schemas.microsoft.com/office/drawing/2014/main" id="{030DD333-8469-0D48-A21F-8549F709F7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5753" y="4495800"/>
            <a:ext cx="1447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23">
            <a:extLst>
              <a:ext uri="{FF2B5EF4-FFF2-40B4-BE49-F238E27FC236}">
                <a16:creationId xmlns:a16="http://schemas.microsoft.com/office/drawing/2014/main" id="{9736B04C-DC4B-2241-9179-3E45C402B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4353" y="4953000"/>
            <a:ext cx="12192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24">
            <a:extLst>
              <a:ext uri="{FF2B5EF4-FFF2-40B4-BE49-F238E27FC236}">
                <a16:creationId xmlns:a16="http://schemas.microsoft.com/office/drawing/2014/main" id="{26162BB2-FFC4-3043-92AE-C90B5A16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353" y="4267200"/>
            <a:ext cx="326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Enough to destroy most atoms</a:t>
            </a:r>
          </a:p>
        </p:txBody>
      </p:sp>
      <p:sp>
        <p:nvSpPr>
          <p:cNvPr id="17417" name="Text Box 25">
            <a:extLst>
              <a:ext uri="{FF2B5EF4-FFF2-40B4-BE49-F238E27FC236}">
                <a16:creationId xmlns:a16="http://schemas.microsoft.com/office/drawing/2014/main" id="{CB7EC7BB-CB21-704B-908A-9BDB2589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441" y="4876800"/>
            <a:ext cx="3148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</a:rPr>
              <a:t>Destroys everything if strong</a:t>
            </a:r>
          </a:p>
        </p:txBody>
      </p:sp>
      <p:sp>
        <p:nvSpPr>
          <p:cNvPr id="17418" name="Text Box 26">
            <a:extLst>
              <a:ext uri="{FF2B5EF4-FFF2-40B4-BE49-F238E27FC236}">
                <a16:creationId xmlns:a16="http://schemas.microsoft.com/office/drawing/2014/main" id="{1FCEB877-50AC-7E4F-9F3C-DDC15119A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854" y="2376488"/>
            <a:ext cx="349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chemeClr val="bg1"/>
                </a:solidFill>
              </a:rPr>
              <a:t>in electron-volts (eV)            in nm</a:t>
            </a:r>
            <a:r>
              <a:rPr lang="ja-JP" altLang="en-US" sz="1800" b="0" i="1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0" i="1">
                <a:solidFill>
                  <a:schemeClr val="bg1"/>
                </a:solidFill>
              </a:rPr>
              <a:t>s</a:t>
            </a:r>
            <a:endParaRPr lang="en-US" altLang="en-US" sz="1800" b="0" i="1">
              <a:solidFill>
                <a:schemeClr val="bg1"/>
              </a:solidFill>
            </a:endParaRPr>
          </a:p>
        </p:txBody>
      </p:sp>
      <p:sp>
        <p:nvSpPr>
          <p:cNvPr id="17419" name="Line 27">
            <a:extLst>
              <a:ext uri="{FF2B5EF4-FFF2-40B4-BE49-F238E27FC236}">
                <a16:creationId xmlns:a16="http://schemas.microsoft.com/office/drawing/2014/main" id="{1EEA4652-7C11-6D43-BD45-4DBDC4DF74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8016" y="2200275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28">
            <a:extLst>
              <a:ext uri="{FF2B5EF4-FFF2-40B4-BE49-F238E27FC236}">
                <a16:creationId xmlns:a16="http://schemas.microsoft.com/office/drawing/2014/main" id="{529096D2-07A0-D744-BA16-A7E5F63414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79616" y="2200275"/>
            <a:ext cx="3810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53991-BC49-8D43-BEF5-35734B22E606}"/>
              </a:ext>
            </a:extLst>
          </p:cNvPr>
          <p:cNvSpPr txBox="1"/>
          <p:nvPr/>
        </p:nvSpPr>
        <p:spPr>
          <a:xfrm>
            <a:off x="1272570" y="327660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C9EB2-D82C-7641-ACE1-BBFF43143A80}"/>
              </a:ext>
            </a:extLst>
          </p:cNvPr>
          <p:cNvSpPr txBox="1"/>
          <p:nvPr/>
        </p:nvSpPr>
        <p:spPr>
          <a:xfrm>
            <a:off x="1509518" y="5838125"/>
            <a:ext cx="6432787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 remember this:</a:t>
            </a:r>
          </a:p>
          <a:p>
            <a:r>
              <a:rPr lang="en-US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shorter wavelength – more energetic photons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id="{3A1116A0-4A4A-E548-BE3D-BD06C0F42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910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The spectrum of the Sun</a:t>
            </a:r>
            <a:endParaRPr lang="en-US">
              <a:cs typeface="+mj-cs"/>
            </a:endParaRPr>
          </a:p>
        </p:txBody>
      </p:sp>
      <p:pic>
        <p:nvPicPr>
          <p:cNvPr id="33795" name="Picture 3" descr="G4V">
            <a:extLst>
              <a:ext uri="{FF2B5EF4-FFF2-40B4-BE49-F238E27FC236}">
                <a16:creationId xmlns:a16="http://schemas.microsoft.com/office/drawing/2014/main" id="{E31B37B0-27EE-BD40-8FB3-DA322831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2870A868-60D8-5D48-A07B-6BEA7F75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763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D2D4648E-1D70-2E43-BEA0-D2E04DDB1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888" y="1758950"/>
            <a:ext cx="428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(Color and b/w version of the same thing.)</a:t>
            </a:r>
            <a:endParaRPr lang="en-US" altLang="en-US" sz="1800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AB8D7123-BD98-CF49-8452-A2B9B4F4BF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1600200"/>
            <a:ext cx="457200" cy="2286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2080BF22-E082-1240-87B4-57A5D9B552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057400"/>
            <a:ext cx="1066800" cy="3048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CF3ED30F-E301-0046-BF74-C270A83F4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14800"/>
            <a:ext cx="610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Absorption lines (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>
                <a:solidFill>
                  <a:srgbClr val="FFFF00"/>
                </a:solidFill>
              </a:rPr>
              <a:t>Frauenhofer-lines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rgbClr val="FFFF00"/>
                </a:solidFill>
              </a:rPr>
              <a:t>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many in hydrogen wavelengths</a:t>
            </a:r>
            <a:endParaRPr lang="en-US" altLang="en-US" sz="2400"/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CA11140E-8006-994F-828F-F1BB3753AD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9200" y="3352800"/>
            <a:ext cx="20574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06111AEF-33D4-714C-8380-28BF523EEA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3352800"/>
            <a:ext cx="19050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>
            <a:extLst>
              <a:ext uri="{FF2B5EF4-FFF2-40B4-BE49-F238E27FC236}">
                <a16:creationId xmlns:a16="http://schemas.microsoft.com/office/drawing/2014/main" id="{80944D46-AA3B-C146-8A0C-5DB1AB1DA1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3352800"/>
            <a:ext cx="762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EAC82A65-F35D-2647-83D5-7443D5EAB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3352800"/>
            <a:ext cx="190500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5007021D-BB93-2441-B3F5-F50A2208E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352800"/>
            <a:ext cx="190500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0BD1126E-AF0C-3749-A616-2A1018F34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1793875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H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</a:t>
            </a:r>
            <a:endParaRPr lang="en-US" altLang="en-US" sz="2400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id="{19B51099-115D-3845-B4D2-18A9A12101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20574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E26712B8-C51D-5F4F-BE34-812C8A431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2014538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H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</a:t>
            </a:r>
            <a:endParaRPr lang="en-US" altLang="en-US" sz="2400"/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id="{0B71F2BA-8CE1-FC43-8504-AD21CBCC4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209800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B837F995-F627-4B47-BF33-C73DDABB4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2014538"/>
            <a:ext cx="48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H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</a:t>
            </a:r>
            <a:endParaRPr lang="en-US" altLang="en-US" sz="2400"/>
          </a:p>
        </p:txBody>
      </p:sp>
      <p:sp>
        <p:nvSpPr>
          <p:cNvPr id="33811" name="Line 19">
            <a:extLst>
              <a:ext uri="{FF2B5EF4-FFF2-40B4-BE49-F238E27FC236}">
                <a16:creationId xmlns:a16="http://schemas.microsoft.com/office/drawing/2014/main" id="{4EE0D42E-D7BA-9A48-86EA-EF44B7958E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22098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12" name="Picture 20" descr="SunLight">
            <a:extLst>
              <a:ext uri="{FF2B5EF4-FFF2-40B4-BE49-F238E27FC236}">
                <a16:creationId xmlns:a16="http://schemas.microsoft.com/office/drawing/2014/main" id="{DFEB8EA0-1C33-FA48-AFF4-E2639184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2895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Line 21">
            <a:extLst>
              <a:ext uri="{FF2B5EF4-FFF2-40B4-BE49-F238E27FC236}">
                <a16:creationId xmlns:a16="http://schemas.microsoft.com/office/drawing/2014/main" id="{E79A5C60-D029-DA4C-842D-1BB8E7B02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6248400"/>
            <a:ext cx="19050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Text Box 22">
            <a:extLst>
              <a:ext uri="{FF2B5EF4-FFF2-40B4-BE49-F238E27FC236}">
                <a16:creationId xmlns:a16="http://schemas.microsoft.com/office/drawing/2014/main" id="{CA0A5131-4582-394A-B381-3C92D4104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6454775"/>
            <a:ext cx="209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</a:rPr>
              <a:t>Solar atmosphere</a:t>
            </a:r>
            <a:endParaRPr lang="en-US" altLang="en-US" sz="2400">
              <a:solidFill>
                <a:srgbClr val="FFC000"/>
              </a:solidFill>
            </a:endParaRPr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id="{885CE169-89B8-994A-9247-D696B0822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791200"/>
            <a:ext cx="19050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Text Box 24">
            <a:extLst>
              <a:ext uri="{FF2B5EF4-FFF2-40B4-BE49-F238E27FC236}">
                <a16:creationId xmlns:a16="http://schemas.microsoft.com/office/drawing/2014/main" id="{B3200195-BB09-E844-B5B1-9D35BA617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03925"/>
            <a:ext cx="4352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</a:rPr>
              <a:t>Here: colder gas takes out a few colors</a:t>
            </a:r>
            <a:endParaRPr lang="en-US" altLang="en-US" sz="24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423DF6A-E3BE-154C-A50A-DE3BB9B5D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>
            <a:extLst>
              <a:ext uri="{FF2B5EF4-FFF2-40B4-BE49-F238E27FC236}">
                <a16:creationId xmlns:a16="http://schemas.microsoft.com/office/drawing/2014/main" id="{7FC01F19-8498-1041-B338-8F514D1C8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4A56ACB7-6944-B24C-AD26-50268B60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9540" name="Rectangle 4">
            <a:extLst>
              <a:ext uri="{FF2B5EF4-FFF2-40B4-BE49-F238E27FC236}">
                <a16:creationId xmlns:a16="http://schemas.microsoft.com/office/drawing/2014/main" id="{CB2CA80A-7F22-DC4F-9A7C-840C42FD6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22</a:t>
            </a:r>
          </a:p>
        </p:txBody>
      </p:sp>
      <p:sp>
        <p:nvSpPr>
          <p:cNvPr id="449541" name="Text Box 5">
            <a:extLst>
              <a:ext uri="{FF2B5EF4-FFF2-40B4-BE49-F238E27FC236}">
                <a16:creationId xmlns:a16="http://schemas.microsoft.com/office/drawing/2014/main" id="{4C55258D-329A-6341-9D7B-C384E594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9542" name="Text Box 6">
            <a:extLst>
              <a:ext uri="{FF2B5EF4-FFF2-40B4-BE49-F238E27FC236}">
                <a16:creationId xmlns:a16="http://schemas.microsoft.com/office/drawing/2014/main" id="{30F158DE-D321-414B-BD4F-E7490D39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370013"/>
            <a:ext cx="9067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The spectrum of the Sun consists of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a few bright lines only.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 </a:t>
            </a:r>
            <a:r>
              <a:rPr lang="en-US" altLang="en-US" sz="2400" dirty="0">
                <a:solidFill>
                  <a:srgbClr val="FF0000"/>
                </a:solidFill>
              </a:rPr>
              <a:t>dark lines over a bright continuum.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 dark bands of light with bright centers, over a bright continuum.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400" dirty="0"/>
              <a:t>a continuous bright spectrum like a rainbow.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 a few bright bands with dark centers.</a:t>
            </a:r>
          </a:p>
        </p:txBody>
      </p:sp>
      <p:sp>
        <p:nvSpPr>
          <p:cNvPr id="449543" name="Text Box 7">
            <a:extLst>
              <a:ext uri="{FF2B5EF4-FFF2-40B4-BE49-F238E27FC236}">
                <a16:creationId xmlns:a16="http://schemas.microsoft.com/office/drawing/2014/main" id="{778A50C0-4838-B64C-8527-DBEE9F24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9544" name="Text Box 8">
            <a:extLst>
              <a:ext uri="{FF2B5EF4-FFF2-40B4-BE49-F238E27FC236}">
                <a16:creationId xmlns:a16="http://schemas.microsoft.com/office/drawing/2014/main" id="{9D90F65A-EF9F-2647-9E6E-FD8C3BC09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9545" name="Text Box 9">
            <a:extLst>
              <a:ext uri="{FF2B5EF4-FFF2-40B4-BE49-F238E27FC236}">
                <a16:creationId xmlns:a16="http://schemas.microsoft.com/office/drawing/2014/main" id="{9274AE95-53CB-DE4E-84CD-995B9C5C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9546" name="Text Box 10">
            <a:extLst>
              <a:ext uri="{FF2B5EF4-FFF2-40B4-BE49-F238E27FC236}">
                <a16:creationId xmlns:a16="http://schemas.microsoft.com/office/drawing/2014/main" id="{F4B17EED-14EC-6340-B53E-C0BB76959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9547" name="Text Box 11">
            <a:extLst>
              <a:ext uri="{FF2B5EF4-FFF2-40B4-BE49-F238E27FC236}">
                <a16:creationId xmlns:a16="http://schemas.microsoft.com/office/drawing/2014/main" id="{60FB5DE1-C257-154E-B817-497DE050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9548" name="Text Box 12">
            <a:extLst>
              <a:ext uri="{FF2B5EF4-FFF2-40B4-BE49-F238E27FC236}">
                <a16:creationId xmlns:a16="http://schemas.microsoft.com/office/drawing/2014/main" id="{584CD73E-DBC6-244C-9C94-3E469D18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9549" name="Text Box 13">
            <a:extLst>
              <a:ext uri="{FF2B5EF4-FFF2-40B4-BE49-F238E27FC236}">
                <a16:creationId xmlns:a16="http://schemas.microsoft.com/office/drawing/2014/main" id="{B714AC80-E7C5-264B-92EC-4850164C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9550" name="Text Box 14">
            <a:extLst>
              <a:ext uri="{FF2B5EF4-FFF2-40B4-BE49-F238E27FC236}">
                <a16:creationId xmlns:a16="http://schemas.microsoft.com/office/drawing/2014/main" id="{06A6B6FC-5772-6D47-9371-72B649289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9551" name="Text Box 15">
            <a:extLst>
              <a:ext uri="{FF2B5EF4-FFF2-40B4-BE49-F238E27FC236}">
                <a16:creationId xmlns:a16="http://schemas.microsoft.com/office/drawing/2014/main" id="{F46DCEF6-5A5B-4041-BF2E-590355FF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9552" name="Text Box 16">
            <a:extLst>
              <a:ext uri="{FF2B5EF4-FFF2-40B4-BE49-F238E27FC236}">
                <a16:creationId xmlns:a16="http://schemas.microsoft.com/office/drawing/2014/main" id="{D63A3051-3194-9948-9B2D-C0128A9E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9553" name="Text Box 17">
            <a:extLst>
              <a:ext uri="{FF2B5EF4-FFF2-40B4-BE49-F238E27FC236}">
                <a16:creationId xmlns:a16="http://schemas.microsoft.com/office/drawing/2014/main" id="{9DF64883-57AD-F44D-B770-01289D88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9554" name="Text Box 18">
            <a:extLst>
              <a:ext uri="{FF2B5EF4-FFF2-40B4-BE49-F238E27FC236}">
                <a16:creationId xmlns:a16="http://schemas.microsoft.com/office/drawing/2014/main" id="{F0380941-B842-1040-A0C2-B5F4356D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9555" name="Text Box 19">
            <a:extLst>
              <a:ext uri="{FF2B5EF4-FFF2-40B4-BE49-F238E27FC236}">
                <a16:creationId xmlns:a16="http://schemas.microsoft.com/office/drawing/2014/main" id="{5115C69C-AB06-D44F-AAA9-000BCBD8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9556" name="Text Box 20">
            <a:extLst>
              <a:ext uri="{FF2B5EF4-FFF2-40B4-BE49-F238E27FC236}">
                <a16:creationId xmlns:a16="http://schemas.microsoft.com/office/drawing/2014/main" id="{90E797E4-ED58-0E4A-8BDC-C01983FAF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9557" name="Text Box 21">
            <a:extLst>
              <a:ext uri="{FF2B5EF4-FFF2-40B4-BE49-F238E27FC236}">
                <a16:creationId xmlns:a16="http://schemas.microsoft.com/office/drawing/2014/main" id="{9ED437B4-89AD-8544-B41E-D1DA65D1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9558" name="Text Box 22">
            <a:extLst>
              <a:ext uri="{FF2B5EF4-FFF2-40B4-BE49-F238E27FC236}">
                <a16:creationId xmlns:a16="http://schemas.microsoft.com/office/drawing/2014/main" id="{A41D8B5F-D77F-F746-A442-7351295E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9559" name="Text Box 23">
            <a:extLst>
              <a:ext uri="{FF2B5EF4-FFF2-40B4-BE49-F238E27FC236}">
                <a16:creationId xmlns:a16="http://schemas.microsoft.com/office/drawing/2014/main" id="{6EB544E8-5EF6-0146-9CB5-66696A45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9560" name="Text Box 24">
            <a:extLst>
              <a:ext uri="{FF2B5EF4-FFF2-40B4-BE49-F238E27FC236}">
                <a16:creationId xmlns:a16="http://schemas.microsoft.com/office/drawing/2014/main" id="{07E7D528-DE2B-234D-BABA-A57A789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9561" name="Text Box 25">
            <a:extLst>
              <a:ext uri="{FF2B5EF4-FFF2-40B4-BE49-F238E27FC236}">
                <a16:creationId xmlns:a16="http://schemas.microsoft.com/office/drawing/2014/main" id="{3F4D8E97-0292-D448-BF56-5F444EBC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9562" name="Text Box 26">
            <a:extLst>
              <a:ext uri="{FF2B5EF4-FFF2-40B4-BE49-F238E27FC236}">
                <a16:creationId xmlns:a16="http://schemas.microsoft.com/office/drawing/2014/main" id="{1485CA4B-EE4A-2642-8DE4-E30231D6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9563" name="Text Box 27">
            <a:extLst>
              <a:ext uri="{FF2B5EF4-FFF2-40B4-BE49-F238E27FC236}">
                <a16:creationId xmlns:a16="http://schemas.microsoft.com/office/drawing/2014/main" id="{DCB3C712-C13F-1847-BDE4-82A5149C1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9564" name="Text Box 28">
            <a:extLst>
              <a:ext uri="{FF2B5EF4-FFF2-40B4-BE49-F238E27FC236}">
                <a16:creationId xmlns:a16="http://schemas.microsoft.com/office/drawing/2014/main" id="{500DCA1F-6F36-3649-89EF-54D463BB5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9565" name="Text Box 29">
            <a:extLst>
              <a:ext uri="{FF2B5EF4-FFF2-40B4-BE49-F238E27FC236}">
                <a16:creationId xmlns:a16="http://schemas.microsoft.com/office/drawing/2014/main" id="{0D3F2FE3-9481-9D49-8AA4-27F17D20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9566" name="Text Box 30">
            <a:extLst>
              <a:ext uri="{FF2B5EF4-FFF2-40B4-BE49-F238E27FC236}">
                <a16:creationId xmlns:a16="http://schemas.microsoft.com/office/drawing/2014/main" id="{6C34A897-58B1-F74C-B60C-00BE8D70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9567" name="Text Box 31">
            <a:extLst>
              <a:ext uri="{FF2B5EF4-FFF2-40B4-BE49-F238E27FC236}">
                <a16:creationId xmlns:a16="http://schemas.microsoft.com/office/drawing/2014/main" id="{CC6B2530-4C0E-DD47-A8C1-D6B0F4B14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9568" name="Text Box 32">
            <a:extLst>
              <a:ext uri="{FF2B5EF4-FFF2-40B4-BE49-F238E27FC236}">
                <a16:creationId xmlns:a16="http://schemas.microsoft.com/office/drawing/2014/main" id="{F0CD295B-6021-AC4E-9A1E-9632BA238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9569" name="Text Box 33">
            <a:extLst>
              <a:ext uri="{FF2B5EF4-FFF2-40B4-BE49-F238E27FC236}">
                <a16:creationId xmlns:a16="http://schemas.microsoft.com/office/drawing/2014/main" id="{FCFDED88-2917-5442-8AE6-5240B81A5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9570" name="Text Box 34">
            <a:extLst>
              <a:ext uri="{FF2B5EF4-FFF2-40B4-BE49-F238E27FC236}">
                <a16:creationId xmlns:a16="http://schemas.microsoft.com/office/drawing/2014/main" id="{FD43A691-B05C-094D-BFD3-0D073AE6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9571" name="Text Box 35">
            <a:extLst>
              <a:ext uri="{FF2B5EF4-FFF2-40B4-BE49-F238E27FC236}">
                <a16:creationId xmlns:a16="http://schemas.microsoft.com/office/drawing/2014/main" id="{4AEBABCE-2F14-E042-B7CA-05CBACAF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49572" name="Text Box 36">
            <a:extLst>
              <a:ext uri="{FF2B5EF4-FFF2-40B4-BE49-F238E27FC236}">
                <a16:creationId xmlns:a16="http://schemas.microsoft.com/office/drawing/2014/main" id="{821D8A9A-BCC8-D44E-8AAE-FE768BBD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nimBg="1"/>
      <p:bldP spid="449539" grpId="0" animBg="1"/>
      <p:bldP spid="449541" grpId="0" animBg="1"/>
      <p:bldP spid="449542" grpId="0"/>
      <p:bldP spid="449542" grpId="1"/>
      <p:bldP spid="449543" grpId="0" animBg="1"/>
      <p:bldP spid="449544" grpId="0" animBg="1"/>
      <p:bldP spid="449545" grpId="0" animBg="1"/>
      <p:bldP spid="449546" grpId="0" animBg="1"/>
      <p:bldP spid="449547" grpId="0" animBg="1"/>
      <p:bldP spid="449548" grpId="0" animBg="1"/>
      <p:bldP spid="449549" grpId="0" animBg="1"/>
      <p:bldP spid="449550" grpId="0" animBg="1"/>
      <p:bldP spid="449551" grpId="0" animBg="1"/>
      <p:bldP spid="449552" grpId="0" animBg="1"/>
      <p:bldP spid="449553" grpId="0" animBg="1"/>
      <p:bldP spid="449554" grpId="0" animBg="1"/>
      <p:bldP spid="449555" grpId="0" animBg="1"/>
      <p:bldP spid="449556" grpId="0" animBg="1"/>
      <p:bldP spid="449557" grpId="0" animBg="1"/>
      <p:bldP spid="449558" grpId="0" animBg="1"/>
      <p:bldP spid="449559" grpId="0" animBg="1"/>
      <p:bldP spid="449560" grpId="0" animBg="1"/>
      <p:bldP spid="449561" grpId="0" animBg="1"/>
      <p:bldP spid="449562" grpId="0" animBg="1"/>
      <p:bldP spid="449563" grpId="0" animBg="1"/>
      <p:bldP spid="449564" grpId="0" animBg="1"/>
      <p:bldP spid="449565" grpId="0" animBg="1"/>
      <p:bldP spid="449566" grpId="0" animBg="1"/>
      <p:bldP spid="449567" grpId="0" animBg="1"/>
      <p:bldP spid="449568" grpId="0" animBg="1"/>
      <p:bldP spid="449569" grpId="0" animBg="1"/>
      <p:bldP spid="449570" grpId="0" animBg="1"/>
      <p:bldP spid="449571" grpId="0" animBg="1"/>
      <p:bldP spid="4495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>
            <a:extLst>
              <a:ext uri="{FF2B5EF4-FFF2-40B4-BE49-F238E27FC236}">
                <a16:creationId xmlns:a16="http://schemas.microsoft.com/office/drawing/2014/main" id="{7FC01F19-8498-1041-B338-8F514D1C8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4A56ACB7-6944-B24C-AD26-50268B60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9540" name="Rectangle 4">
            <a:extLst>
              <a:ext uri="{FF2B5EF4-FFF2-40B4-BE49-F238E27FC236}">
                <a16:creationId xmlns:a16="http://schemas.microsoft.com/office/drawing/2014/main" id="{CB2CA80A-7F22-DC4F-9A7C-840C42FD6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cs typeface="+mj-cs"/>
              </a:rPr>
              <a:t>Question 23</a:t>
            </a:r>
            <a:endParaRPr lang="en-US" sz="60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49541" name="Text Box 5">
            <a:extLst>
              <a:ext uri="{FF2B5EF4-FFF2-40B4-BE49-F238E27FC236}">
                <a16:creationId xmlns:a16="http://schemas.microsoft.com/office/drawing/2014/main" id="{4C55258D-329A-6341-9D7B-C384E594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9542" name="Text Box 6">
            <a:extLst>
              <a:ext uri="{FF2B5EF4-FFF2-40B4-BE49-F238E27FC236}">
                <a16:creationId xmlns:a16="http://schemas.microsoft.com/office/drawing/2014/main" id="{30F158DE-D321-414B-BD4F-E7490D39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9067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are Fraunhofer lines?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linear clouds in the disc of Jupiter.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 </a:t>
            </a:r>
            <a:r>
              <a:rPr lang="en-US" altLang="en-US" sz="2400" dirty="0"/>
              <a:t>emission lines in the spectrum of a diffuse nebula.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  absorption lines in the spectrum of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 </a:t>
            </a:r>
            <a:r>
              <a:rPr lang="en-US" altLang="en-US" sz="2400" dirty="0"/>
              <a:t>dark lines connecting red spots on Mars.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  fake spectral lines in a spectroscope due to diffraction of light.</a:t>
            </a:r>
          </a:p>
        </p:txBody>
      </p:sp>
      <p:sp>
        <p:nvSpPr>
          <p:cNvPr id="449543" name="Text Box 7">
            <a:extLst>
              <a:ext uri="{FF2B5EF4-FFF2-40B4-BE49-F238E27FC236}">
                <a16:creationId xmlns:a16="http://schemas.microsoft.com/office/drawing/2014/main" id="{778A50C0-4838-B64C-8527-DBEE9F24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9544" name="Text Box 8">
            <a:extLst>
              <a:ext uri="{FF2B5EF4-FFF2-40B4-BE49-F238E27FC236}">
                <a16:creationId xmlns:a16="http://schemas.microsoft.com/office/drawing/2014/main" id="{9D90F65A-EF9F-2647-9E6E-FD8C3BC09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9545" name="Text Box 9">
            <a:extLst>
              <a:ext uri="{FF2B5EF4-FFF2-40B4-BE49-F238E27FC236}">
                <a16:creationId xmlns:a16="http://schemas.microsoft.com/office/drawing/2014/main" id="{9274AE95-53CB-DE4E-84CD-995B9C5C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9546" name="Text Box 10">
            <a:extLst>
              <a:ext uri="{FF2B5EF4-FFF2-40B4-BE49-F238E27FC236}">
                <a16:creationId xmlns:a16="http://schemas.microsoft.com/office/drawing/2014/main" id="{F4B17EED-14EC-6340-B53E-C0BB76959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9547" name="Text Box 11">
            <a:extLst>
              <a:ext uri="{FF2B5EF4-FFF2-40B4-BE49-F238E27FC236}">
                <a16:creationId xmlns:a16="http://schemas.microsoft.com/office/drawing/2014/main" id="{60FB5DE1-C257-154E-B817-497DE050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9548" name="Text Box 12">
            <a:extLst>
              <a:ext uri="{FF2B5EF4-FFF2-40B4-BE49-F238E27FC236}">
                <a16:creationId xmlns:a16="http://schemas.microsoft.com/office/drawing/2014/main" id="{584CD73E-DBC6-244C-9C94-3E469D18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9549" name="Text Box 13">
            <a:extLst>
              <a:ext uri="{FF2B5EF4-FFF2-40B4-BE49-F238E27FC236}">
                <a16:creationId xmlns:a16="http://schemas.microsoft.com/office/drawing/2014/main" id="{B714AC80-E7C5-264B-92EC-4850164C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9550" name="Text Box 14">
            <a:extLst>
              <a:ext uri="{FF2B5EF4-FFF2-40B4-BE49-F238E27FC236}">
                <a16:creationId xmlns:a16="http://schemas.microsoft.com/office/drawing/2014/main" id="{06A6B6FC-5772-6D47-9371-72B649289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9551" name="Text Box 15">
            <a:extLst>
              <a:ext uri="{FF2B5EF4-FFF2-40B4-BE49-F238E27FC236}">
                <a16:creationId xmlns:a16="http://schemas.microsoft.com/office/drawing/2014/main" id="{F46DCEF6-5A5B-4041-BF2E-590355FF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9552" name="Text Box 16">
            <a:extLst>
              <a:ext uri="{FF2B5EF4-FFF2-40B4-BE49-F238E27FC236}">
                <a16:creationId xmlns:a16="http://schemas.microsoft.com/office/drawing/2014/main" id="{D63A3051-3194-9948-9B2D-C0128A9E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9553" name="Text Box 17">
            <a:extLst>
              <a:ext uri="{FF2B5EF4-FFF2-40B4-BE49-F238E27FC236}">
                <a16:creationId xmlns:a16="http://schemas.microsoft.com/office/drawing/2014/main" id="{9DF64883-57AD-F44D-B770-01289D88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9554" name="Text Box 18">
            <a:extLst>
              <a:ext uri="{FF2B5EF4-FFF2-40B4-BE49-F238E27FC236}">
                <a16:creationId xmlns:a16="http://schemas.microsoft.com/office/drawing/2014/main" id="{F0380941-B842-1040-A0C2-B5F4356D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9555" name="Text Box 19">
            <a:extLst>
              <a:ext uri="{FF2B5EF4-FFF2-40B4-BE49-F238E27FC236}">
                <a16:creationId xmlns:a16="http://schemas.microsoft.com/office/drawing/2014/main" id="{5115C69C-AB06-D44F-AAA9-000BCBD8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9556" name="Text Box 20">
            <a:extLst>
              <a:ext uri="{FF2B5EF4-FFF2-40B4-BE49-F238E27FC236}">
                <a16:creationId xmlns:a16="http://schemas.microsoft.com/office/drawing/2014/main" id="{90E797E4-ED58-0E4A-8BDC-C01983FAF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9557" name="Text Box 21">
            <a:extLst>
              <a:ext uri="{FF2B5EF4-FFF2-40B4-BE49-F238E27FC236}">
                <a16:creationId xmlns:a16="http://schemas.microsoft.com/office/drawing/2014/main" id="{9ED437B4-89AD-8544-B41E-D1DA65D1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9558" name="Text Box 22">
            <a:extLst>
              <a:ext uri="{FF2B5EF4-FFF2-40B4-BE49-F238E27FC236}">
                <a16:creationId xmlns:a16="http://schemas.microsoft.com/office/drawing/2014/main" id="{A41D8B5F-D77F-F746-A442-7351295E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9559" name="Text Box 23">
            <a:extLst>
              <a:ext uri="{FF2B5EF4-FFF2-40B4-BE49-F238E27FC236}">
                <a16:creationId xmlns:a16="http://schemas.microsoft.com/office/drawing/2014/main" id="{6EB544E8-5EF6-0146-9CB5-66696A45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9560" name="Text Box 24">
            <a:extLst>
              <a:ext uri="{FF2B5EF4-FFF2-40B4-BE49-F238E27FC236}">
                <a16:creationId xmlns:a16="http://schemas.microsoft.com/office/drawing/2014/main" id="{07E7D528-DE2B-234D-BABA-A57A789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9561" name="Text Box 25">
            <a:extLst>
              <a:ext uri="{FF2B5EF4-FFF2-40B4-BE49-F238E27FC236}">
                <a16:creationId xmlns:a16="http://schemas.microsoft.com/office/drawing/2014/main" id="{3F4D8E97-0292-D448-BF56-5F444EBC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9562" name="Text Box 26">
            <a:extLst>
              <a:ext uri="{FF2B5EF4-FFF2-40B4-BE49-F238E27FC236}">
                <a16:creationId xmlns:a16="http://schemas.microsoft.com/office/drawing/2014/main" id="{1485CA4B-EE4A-2642-8DE4-E30231D6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9563" name="Text Box 27">
            <a:extLst>
              <a:ext uri="{FF2B5EF4-FFF2-40B4-BE49-F238E27FC236}">
                <a16:creationId xmlns:a16="http://schemas.microsoft.com/office/drawing/2014/main" id="{DCB3C712-C13F-1847-BDE4-82A5149C1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9564" name="Text Box 28">
            <a:extLst>
              <a:ext uri="{FF2B5EF4-FFF2-40B4-BE49-F238E27FC236}">
                <a16:creationId xmlns:a16="http://schemas.microsoft.com/office/drawing/2014/main" id="{500DCA1F-6F36-3649-89EF-54D463BB5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9565" name="Text Box 29">
            <a:extLst>
              <a:ext uri="{FF2B5EF4-FFF2-40B4-BE49-F238E27FC236}">
                <a16:creationId xmlns:a16="http://schemas.microsoft.com/office/drawing/2014/main" id="{0D3F2FE3-9481-9D49-8AA4-27F17D20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9566" name="Text Box 30">
            <a:extLst>
              <a:ext uri="{FF2B5EF4-FFF2-40B4-BE49-F238E27FC236}">
                <a16:creationId xmlns:a16="http://schemas.microsoft.com/office/drawing/2014/main" id="{6C34A897-58B1-F74C-B60C-00BE8D70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9567" name="Text Box 31">
            <a:extLst>
              <a:ext uri="{FF2B5EF4-FFF2-40B4-BE49-F238E27FC236}">
                <a16:creationId xmlns:a16="http://schemas.microsoft.com/office/drawing/2014/main" id="{CC6B2530-4C0E-DD47-A8C1-D6B0F4B14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9568" name="Text Box 32">
            <a:extLst>
              <a:ext uri="{FF2B5EF4-FFF2-40B4-BE49-F238E27FC236}">
                <a16:creationId xmlns:a16="http://schemas.microsoft.com/office/drawing/2014/main" id="{F0CD295B-6021-AC4E-9A1E-9632BA238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9569" name="Text Box 33">
            <a:extLst>
              <a:ext uri="{FF2B5EF4-FFF2-40B4-BE49-F238E27FC236}">
                <a16:creationId xmlns:a16="http://schemas.microsoft.com/office/drawing/2014/main" id="{FCFDED88-2917-5442-8AE6-5240B81A5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9570" name="Text Box 34">
            <a:extLst>
              <a:ext uri="{FF2B5EF4-FFF2-40B4-BE49-F238E27FC236}">
                <a16:creationId xmlns:a16="http://schemas.microsoft.com/office/drawing/2014/main" id="{FD43A691-B05C-094D-BFD3-0D073AE6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9571" name="Text Box 35">
            <a:extLst>
              <a:ext uri="{FF2B5EF4-FFF2-40B4-BE49-F238E27FC236}">
                <a16:creationId xmlns:a16="http://schemas.microsoft.com/office/drawing/2014/main" id="{4AEBABCE-2F14-E042-B7CA-05CBACAF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10811896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nimBg="1"/>
      <p:bldP spid="449539" grpId="0" animBg="1"/>
      <p:bldP spid="449541" grpId="0" animBg="1"/>
      <p:bldP spid="449542" grpId="0"/>
      <p:bldP spid="449542" grpId="1"/>
      <p:bldP spid="449543" grpId="0" animBg="1"/>
      <p:bldP spid="449544" grpId="0" animBg="1"/>
      <p:bldP spid="449545" grpId="0" animBg="1"/>
      <p:bldP spid="449546" grpId="0" animBg="1"/>
      <p:bldP spid="449547" grpId="0" animBg="1"/>
      <p:bldP spid="449548" grpId="0" animBg="1"/>
      <p:bldP spid="449549" grpId="0" animBg="1"/>
      <p:bldP spid="449550" grpId="0" animBg="1"/>
      <p:bldP spid="449551" grpId="0" animBg="1"/>
      <p:bldP spid="449552" grpId="0" animBg="1"/>
      <p:bldP spid="449553" grpId="0" animBg="1"/>
      <p:bldP spid="449554" grpId="0" animBg="1"/>
      <p:bldP spid="449555" grpId="0" animBg="1"/>
      <p:bldP spid="449556" grpId="0" animBg="1"/>
      <p:bldP spid="449557" grpId="0" animBg="1"/>
      <p:bldP spid="449558" grpId="0" animBg="1"/>
      <p:bldP spid="449559" grpId="0" animBg="1"/>
      <p:bldP spid="449560" grpId="0" animBg="1"/>
      <p:bldP spid="449561" grpId="0" animBg="1"/>
      <p:bldP spid="449562" grpId="0" animBg="1"/>
      <p:bldP spid="449563" grpId="0" animBg="1"/>
      <p:bldP spid="449564" grpId="0" animBg="1"/>
      <p:bldP spid="449565" grpId="0" animBg="1"/>
      <p:bldP spid="449566" grpId="0" animBg="1"/>
      <p:bldP spid="449567" grpId="0" animBg="1"/>
      <p:bldP spid="449568" grpId="0" animBg="1"/>
      <p:bldP spid="449569" grpId="0" animBg="1"/>
      <p:bldP spid="449570" grpId="0" animBg="1"/>
      <p:bldP spid="4495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062FF50E-EF0C-E944-829B-0C62417D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914400"/>
            <a:ext cx="3881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Continuous</a:t>
            </a:r>
            <a:r>
              <a:rPr lang="en-US" altLang="en-US" sz="2400" b="0"/>
              <a:t> spectrum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 </a:t>
            </a:r>
            <a:r>
              <a:rPr lang="en-US" altLang="en-US" sz="1800" b="0"/>
              <a:t>(thermal glow)</a:t>
            </a:r>
          </a:p>
        </p:txBody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DC0D0C22-F117-D943-806D-E85AE4B54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2043113"/>
            <a:ext cx="347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Absorption</a:t>
            </a:r>
            <a:r>
              <a:rPr lang="en-US" altLang="en-US" sz="2400" b="0"/>
              <a:t> spectrum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 </a:t>
            </a:r>
            <a:r>
              <a:rPr lang="en-US" altLang="en-US" sz="1800" b="0"/>
              <a:t>(cold gas illuminated from behind)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76A66DE9-3DE8-ED4B-8BCB-5DA19CE18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3009900"/>
            <a:ext cx="3262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Emission</a:t>
            </a:r>
            <a:r>
              <a:rPr lang="en-US" altLang="en-US" sz="2400" b="0"/>
              <a:t> spectrum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/>
              <a:t>(by rarified gas: fluorescence)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C0EAE24B-4E9D-2941-BD7A-6C156400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4175125"/>
            <a:ext cx="3392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Each chemical element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 has its own spectral lines:</a:t>
            </a:r>
            <a:endParaRPr lang="en-US" altLang="en-US" sz="2400" b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A good way to tell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the chemical composition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 of a star!</a:t>
            </a:r>
            <a:endParaRPr lang="en-US" altLang="en-US" sz="2400" b="0"/>
          </a:p>
        </p:txBody>
      </p:sp>
      <p:sp>
        <p:nvSpPr>
          <p:cNvPr id="428038" name="Rectangle 6">
            <a:extLst>
              <a:ext uri="{FF2B5EF4-FFF2-40B4-BE49-F238E27FC236}">
                <a16:creationId xmlns:a16="http://schemas.microsoft.com/office/drawing/2014/main" id="{7C14C418-95CB-EF44-BC05-A45D3B1D88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39888" y="0"/>
            <a:ext cx="4379912" cy="762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cs typeface="+mj-cs"/>
              </a:rPr>
              <a:t>Recall the types of spectra</a:t>
            </a:r>
            <a:endParaRPr lang="en-US" dirty="0">
              <a:cs typeface="+mj-cs"/>
            </a:endParaRPr>
          </a:p>
        </p:txBody>
      </p:sp>
      <p:pic>
        <p:nvPicPr>
          <p:cNvPr id="31750" name="Picture 7" descr="Picture 2">
            <a:extLst>
              <a:ext uri="{FF2B5EF4-FFF2-40B4-BE49-F238E27FC236}">
                <a16:creationId xmlns:a16="http://schemas.microsoft.com/office/drawing/2014/main" id="{94FD5330-BAE0-AB48-8787-A3B7E37E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029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Picture 3">
            <a:extLst>
              <a:ext uri="{FF2B5EF4-FFF2-40B4-BE49-F238E27FC236}">
                <a16:creationId xmlns:a16="http://schemas.microsoft.com/office/drawing/2014/main" id="{4CB0D7E6-6323-4C4F-90B9-BCCC2DA5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3113"/>
            <a:ext cx="5029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Picture 4">
            <a:extLst>
              <a:ext uri="{FF2B5EF4-FFF2-40B4-BE49-F238E27FC236}">
                <a16:creationId xmlns:a16="http://schemas.microsoft.com/office/drawing/2014/main" id="{C4AAA986-530B-3F49-8477-DB00D72FC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9900"/>
            <a:ext cx="502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Picture 5">
            <a:extLst>
              <a:ext uri="{FF2B5EF4-FFF2-40B4-BE49-F238E27FC236}">
                <a16:creationId xmlns:a16="http://schemas.microsoft.com/office/drawing/2014/main" id="{FB60F923-BAF8-C740-AC8B-9023ADC5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810000"/>
            <a:ext cx="54816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Spectra_Briley.jpg">
            <a:extLst>
              <a:ext uri="{FF2B5EF4-FFF2-40B4-BE49-F238E27FC236}">
                <a16:creationId xmlns:a16="http://schemas.microsoft.com/office/drawing/2014/main" id="{60BC1C1E-F060-E14B-96EC-2E7D6583C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1863"/>
            <a:ext cx="861060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2">
            <a:extLst>
              <a:ext uri="{FF2B5EF4-FFF2-40B4-BE49-F238E27FC236}">
                <a16:creationId xmlns:a16="http://schemas.microsoft.com/office/drawing/2014/main" id="{AFA2BF46-70E4-2041-8877-8ACC07DB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9525"/>
            <a:ext cx="9144000" cy="46196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spectra of stars – the effect of photospheric temperature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4FB07516-7172-B248-956B-8CB78C14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143000"/>
            <a:ext cx="909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20,000K</a:t>
            </a: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282F0535-19BB-0547-866D-033BBA926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4530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3,000K</a:t>
            </a: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F581996C-B843-954F-B3D2-3BD152B98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590800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9,000K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130BE6B1-70EF-314C-B9F8-B7708AAD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40052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6,000K</a:t>
            </a:r>
          </a:p>
        </p:txBody>
      </p:sp>
      <p:sp>
        <p:nvSpPr>
          <p:cNvPr id="35847" name="TextBox 1">
            <a:extLst>
              <a:ext uri="{FF2B5EF4-FFF2-40B4-BE49-F238E27FC236}">
                <a16:creationId xmlns:a16="http://schemas.microsoft.com/office/drawing/2014/main" id="{5820E8C3-3BE5-3342-AED0-DB00DF3FD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25450"/>
            <a:ext cx="865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Example: hydrogen lines are strongest in A0 stars (at 10000K) </a:t>
            </a:r>
            <a:r>
              <a:rPr lang="mr-IN" altLang="en-US" sz="2000"/>
              <a:t>–</a:t>
            </a:r>
            <a:r>
              <a:rPr lang="en-US" altLang="en-US" sz="2000"/>
              <a:t> </a:t>
            </a:r>
            <a:r>
              <a:rPr lang="en-US" altLang="en-US" sz="2000" i="1"/>
              <a:t>explain why?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800725-55C9-A849-B6AE-571817069B55}"/>
              </a:ext>
            </a:extLst>
          </p:cNvPr>
          <p:cNvSpPr txBox="1"/>
          <p:nvPr/>
        </p:nvSpPr>
        <p:spPr>
          <a:xfrm>
            <a:off x="503162" y="2362200"/>
            <a:ext cx="8137676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THE REST OF THIS SLIDESHOW HAS 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NOT BEEN DISCUSSED IN CLASS.</a:t>
            </a:r>
          </a:p>
          <a:p>
            <a:pPr algn="ctr"/>
            <a:endParaRPr lang="en-US" dirty="0">
              <a:highlight>
                <a:srgbClr val="FFFF00"/>
              </a:highlight>
            </a:endParaRPr>
          </a:p>
          <a:p>
            <a:pPr algn="ctr"/>
            <a:r>
              <a:rPr lang="en-US" dirty="0">
                <a:highlight>
                  <a:srgbClr val="FFFF00"/>
                </a:highlight>
              </a:rPr>
              <a:t>IT IS SUGGESTED BUT NOT REQUIRED MATERIAL.</a:t>
            </a:r>
          </a:p>
        </p:txBody>
      </p:sp>
    </p:spTree>
    <p:extLst>
      <p:ext uri="{BB962C8B-B14F-4D97-AF65-F5344CB8AC3E}">
        <p14:creationId xmlns:p14="http://schemas.microsoft.com/office/powerpoint/2010/main" val="1266317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B8045C2A-F8CB-C846-8F18-3C6930ED4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>
            <a:extLst>
              <a:ext uri="{FF2B5EF4-FFF2-40B4-BE49-F238E27FC236}">
                <a16:creationId xmlns:a16="http://schemas.microsoft.com/office/drawing/2014/main" id="{761349C4-C15B-254E-B286-7F4E9D2F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854DD917-34B7-6541-9276-534B7E62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9540" name="Rectangle 4">
            <a:extLst>
              <a:ext uri="{FF2B5EF4-FFF2-40B4-BE49-F238E27FC236}">
                <a16:creationId xmlns:a16="http://schemas.microsoft.com/office/drawing/2014/main" id="{FD61A34F-050B-1248-BEA7-327B2C55B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</a:t>
            </a:r>
          </a:p>
        </p:txBody>
      </p:sp>
      <p:sp>
        <p:nvSpPr>
          <p:cNvPr id="449541" name="Text Box 5">
            <a:extLst>
              <a:ext uri="{FF2B5EF4-FFF2-40B4-BE49-F238E27FC236}">
                <a16:creationId xmlns:a16="http://schemas.microsoft.com/office/drawing/2014/main" id="{ED0891A8-B197-3F47-BC48-306B199A5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9542" name="Text Box 6">
            <a:extLst>
              <a:ext uri="{FF2B5EF4-FFF2-40B4-BE49-F238E27FC236}">
                <a16:creationId xmlns:a16="http://schemas.microsoft.com/office/drawing/2014/main" id="{5B0274ED-0514-DA4E-8311-F0747AEB4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370013"/>
            <a:ext cx="73310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How do we tell precisely the spectral type of stars?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Based on </a:t>
            </a:r>
            <a:r>
              <a:rPr lang="mr-IN" altLang="en-US" sz="2400">
                <a:solidFill>
                  <a:schemeClr val="accent2"/>
                </a:solidFill>
              </a:rPr>
              <a:t>…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CC00"/>
                </a:solidFill>
              </a:rPr>
              <a:t>A</a:t>
            </a:r>
            <a:r>
              <a:rPr lang="en-US" altLang="en-US" sz="2400"/>
              <a:t>  a calculation of the star’s brightness.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CC00"/>
                </a:solidFill>
              </a:rPr>
              <a:t>B  </a:t>
            </a:r>
            <a:r>
              <a:rPr lang="en-US" altLang="en-US" sz="2400"/>
              <a:t>the overall color of the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CC00"/>
                </a:solidFill>
              </a:rPr>
              <a:t>C</a:t>
            </a:r>
            <a:r>
              <a:rPr lang="en-US" altLang="en-US" sz="2400" b="0"/>
              <a:t> </a:t>
            </a:r>
            <a:r>
              <a:rPr lang="en-US" altLang="en-US" sz="2400"/>
              <a:t> which spectral lines are strongest.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CC00"/>
                </a:solidFill>
              </a:rPr>
              <a:t>D</a:t>
            </a:r>
            <a:r>
              <a:rPr lang="en-US" altLang="en-US" sz="2400" b="0"/>
              <a:t>  </a:t>
            </a:r>
            <a:r>
              <a:rPr lang="en-US" altLang="en-US" sz="2400"/>
              <a:t>the width (or profile) of spectral lines.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CC00"/>
                </a:solidFill>
              </a:rPr>
              <a:t>E</a:t>
            </a:r>
            <a:r>
              <a:rPr lang="en-US" altLang="en-US" sz="2400" b="0"/>
              <a:t> </a:t>
            </a:r>
            <a:r>
              <a:rPr lang="en-US" altLang="en-US" sz="2400"/>
              <a:t> the Doppler-shift in individual spectral lines.</a:t>
            </a:r>
          </a:p>
        </p:txBody>
      </p:sp>
      <p:sp>
        <p:nvSpPr>
          <p:cNvPr id="449543" name="Text Box 7">
            <a:extLst>
              <a:ext uri="{FF2B5EF4-FFF2-40B4-BE49-F238E27FC236}">
                <a16:creationId xmlns:a16="http://schemas.microsoft.com/office/drawing/2014/main" id="{0FADD90B-6E05-4A46-8082-5160258AC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9544" name="Text Box 8">
            <a:extLst>
              <a:ext uri="{FF2B5EF4-FFF2-40B4-BE49-F238E27FC236}">
                <a16:creationId xmlns:a16="http://schemas.microsoft.com/office/drawing/2014/main" id="{402BDE07-1AD5-7340-9AAE-11527D65A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9545" name="Text Box 9">
            <a:extLst>
              <a:ext uri="{FF2B5EF4-FFF2-40B4-BE49-F238E27FC236}">
                <a16:creationId xmlns:a16="http://schemas.microsoft.com/office/drawing/2014/main" id="{68E925BD-BE08-0D4D-8C6F-B490ECDA1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9546" name="Text Box 10">
            <a:extLst>
              <a:ext uri="{FF2B5EF4-FFF2-40B4-BE49-F238E27FC236}">
                <a16:creationId xmlns:a16="http://schemas.microsoft.com/office/drawing/2014/main" id="{218D7EA6-4600-8748-A042-AF45A271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9547" name="Text Box 11">
            <a:extLst>
              <a:ext uri="{FF2B5EF4-FFF2-40B4-BE49-F238E27FC236}">
                <a16:creationId xmlns:a16="http://schemas.microsoft.com/office/drawing/2014/main" id="{C9855615-545B-F14A-ABCC-DF644A6B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9548" name="Text Box 12">
            <a:extLst>
              <a:ext uri="{FF2B5EF4-FFF2-40B4-BE49-F238E27FC236}">
                <a16:creationId xmlns:a16="http://schemas.microsoft.com/office/drawing/2014/main" id="{D0573715-BEEB-A647-B0A2-A3B13ADD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9549" name="Text Box 13">
            <a:extLst>
              <a:ext uri="{FF2B5EF4-FFF2-40B4-BE49-F238E27FC236}">
                <a16:creationId xmlns:a16="http://schemas.microsoft.com/office/drawing/2014/main" id="{6D6A64F5-38C3-9F48-9E74-1D09A1EE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9550" name="Text Box 14">
            <a:extLst>
              <a:ext uri="{FF2B5EF4-FFF2-40B4-BE49-F238E27FC236}">
                <a16:creationId xmlns:a16="http://schemas.microsoft.com/office/drawing/2014/main" id="{84480B0E-D345-A447-AD43-EFAE8046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9551" name="Text Box 15">
            <a:extLst>
              <a:ext uri="{FF2B5EF4-FFF2-40B4-BE49-F238E27FC236}">
                <a16:creationId xmlns:a16="http://schemas.microsoft.com/office/drawing/2014/main" id="{E68E115D-95CD-8842-B152-694C284CD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9552" name="Text Box 16">
            <a:extLst>
              <a:ext uri="{FF2B5EF4-FFF2-40B4-BE49-F238E27FC236}">
                <a16:creationId xmlns:a16="http://schemas.microsoft.com/office/drawing/2014/main" id="{73E7B543-2159-E940-99F3-B921C1B7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9553" name="Text Box 17">
            <a:extLst>
              <a:ext uri="{FF2B5EF4-FFF2-40B4-BE49-F238E27FC236}">
                <a16:creationId xmlns:a16="http://schemas.microsoft.com/office/drawing/2014/main" id="{20EBCE38-C104-084F-B916-145C5BB7E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9554" name="Text Box 18">
            <a:extLst>
              <a:ext uri="{FF2B5EF4-FFF2-40B4-BE49-F238E27FC236}">
                <a16:creationId xmlns:a16="http://schemas.microsoft.com/office/drawing/2014/main" id="{758D1E0E-9D36-054C-B742-C32FDFD5C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9555" name="Text Box 19">
            <a:extLst>
              <a:ext uri="{FF2B5EF4-FFF2-40B4-BE49-F238E27FC236}">
                <a16:creationId xmlns:a16="http://schemas.microsoft.com/office/drawing/2014/main" id="{E2BBA36E-C428-3045-9553-8A2F266AD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9556" name="Text Box 20">
            <a:extLst>
              <a:ext uri="{FF2B5EF4-FFF2-40B4-BE49-F238E27FC236}">
                <a16:creationId xmlns:a16="http://schemas.microsoft.com/office/drawing/2014/main" id="{05C67E89-873B-8946-ABBF-EDE1C2727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9557" name="Text Box 21">
            <a:extLst>
              <a:ext uri="{FF2B5EF4-FFF2-40B4-BE49-F238E27FC236}">
                <a16:creationId xmlns:a16="http://schemas.microsoft.com/office/drawing/2014/main" id="{E8C6AD96-81F4-B94E-9422-A7207D1E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9558" name="Text Box 22">
            <a:extLst>
              <a:ext uri="{FF2B5EF4-FFF2-40B4-BE49-F238E27FC236}">
                <a16:creationId xmlns:a16="http://schemas.microsoft.com/office/drawing/2014/main" id="{58D2DE54-FC60-024E-80A6-CD455798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9559" name="Text Box 23">
            <a:extLst>
              <a:ext uri="{FF2B5EF4-FFF2-40B4-BE49-F238E27FC236}">
                <a16:creationId xmlns:a16="http://schemas.microsoft.com/office/drawing/2014/main" id="{3DD48F0F-0012-5D44-B1AD-5CB4EB2F9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9560" name="Text Box 24">
            <a:extLst>
              <a:ext uri="{FF2B5EF4-FFF2-40B4-BE49-F238E27FC236}">
                <a16:creationId xmlns:a16="http://schemas.microsoft.com/office/drawing/2014/main" id="{07ACF11A-2A6F-AC49-87FD-C51AA2A5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9561" name="Text Box 25">
            <a:extLst>
              <a:ext uri="{FF2B5EF4-FFF2-40B4-BE49-F238E27FC236}">
                <a16:creationId xmlns:a16="http://schemas.microsoft.com/office/drawing/2014/main" id="{41886B65-D367-2146-AE51-D26516799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9562" name="Text Box 26">
            <a:extLst>
              <a:ext uri="{FF2B5EF4-FFF2-40B4-BE49-F238E27FC236}">
                <a16:creationId xmlns:a16="http://schemas.microsoft.com/office/drawing/2014/main" id="{F2EDDAAB-892F-484B-8F28-0D1BFC92F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9563" name="Text Box 27">
            <a:extLst>
              <a:ext uri="{FF2B5EF4-FFF2-40B4-BE49-F238E27FC236}">
                <a16:creationId xmlns:a16="http://schemas.microsoft.com/office/drawing/2014/main" id="{8A6E4E0B-4B00-0E49-AC2A-F52865A48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9564" name="Text Box 28">
            <a:extLst>
              <a:ext uri="{FF2B5EF4-FFF2-40B4-BE49-F238E27FC236}">
                <a16:creationId xmlns:a16="http://schemas.microsoft.com/office/drawing/2014/main" id="{D120117F-F8D6-3444-9838-B8FAC745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9565" name="Text Box 29">
            <a:extLst>
              <a:ext uri="{FF2B5EF4-FFF2-40B4-BE49-F238E27FC236}">
                <a16:creationId xmlns:a16="http://schemas.microsoft.com/office/drawing/2014/main" id="{AB485347-15C5-AF4B-BBB8-702764C0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9566" name="Text Box 30">
            <a:extLst>
              <a:ext uri="{FF2B5EF4-FFF2-40B4-BE49-F238E27FC236}">
                <a16:creationId xmlns:a16="http://schemas.microsoft.com/office/drawing/2014/main" id="{30AD6E82-989F-F942-9831-F4E583AE0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9567" name="Text Box 31">
            <a:extLst>
              <a:ext uri="{FF2B5EF4-FFF2-40B4-BE49-F238E27FC236}">
                <a16:creationId xmlns:a16="http://schemas.microsoft.com/office/drawing/2014/main" id="{3DCC3797-7462-0642-BEDF-7F358A1E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9568" name="Text Box 32">
            <a:extLst>
              <a:ext uri="{FF2B5EF4-FFF2-40B4-BE49-F238E27FC236}">
                <a16:creationId xmlns:a16="http://schemas.microsoft.com/office/drawing/2014/main" id="{9CFB4D7C-341C-F346-A1B4-9A453AEA4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9569" name="Text Box 33">
            <a:extLst>
              <a:ext uri="{FF2B5EF4-FFF2-40B4-BE49-F238E27FC236}">
                <a16:creationId xmlns:a16="http://schemas.microsoft.com/office/drawing/2014/main" id="{F1D595DC-A2C1-7B47-90EF-377F346B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9570" name="Text Box 34">
            <a:extLst>
              <a:ext uri="{FF2B5EF4-FFF2-40B4-BE49-F238E27FC236}">
                <a16:creationId xmlns:a16="http://schemas.microsoft.com/office/drawing/2014/main" id="{77FD5B0C-CA79-EE45-BBED-35F854306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9571" name="Text Box 35">
            <a:extLst>
              <a:ext uri="{FF2B5EF4-FFF2-40B4-BE49-F238E27FC236}">
                <a16:creationId xmlns:a16="http://schemas.microsoft.com/office/drawing/2014/main" id="{D0611662-8BB5-974A-A774-C71AB4766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49572" name="Text Box 36">
            <a:extLst>
              <a:ext uri="{FF2B5EF4-FFF2-40B4-BE49-F238E27FC236}">
                <a16:creationId xmlns:a16="http://schemas.microsoft.com/office/drawing/2014/main" id="{82A8EA56-185D-B442-8AE7-21850D5B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nimBg="1"/>
      <p:bldP spid="449539" grpId="0" animBg="1"/>
      <p:bldP spid="449541" grpId="0" animBg="1"/>
      <p:bldP spid="449542" grpId="0"/>
      <p:bldP spid="449542" grpId="1"/>
      <p:bldP spid="449543" grpId="0" animBg="1"/>
      <p:bldP spid="449544" grpId="0" animBg="1"/>
      <p:bldP spid="449545" grpId="0" animBg="1"/>
      <p:bldP spid="449546" grpId="0" animBg="1"/>
      <p:bldP spid="449547" grpId="0" animBg="1"/>
      <p:bldP spid="449548" grpId="0" animBg="1"/>
      <p:bldP spid="449549" grpId="0" animBg="1"/>
      <p:bldP spid="449550" grpId="0" animBg="1"/>
      <p:bldP spid="449551" grpId="0" animBg="1"/>
      <p:bldP spid="449552" grpId="0" animBg="1"/>
      <p:bldP spid="449553" grpId="0" animBg="1"/>
      <p:bldP spid="449554" grpId="0" animBg="1"/>
      <p:bldP spid="449555" grpId="0" animBg="1"/>
      <p:bldP spid="449556" grpId="0" animBg="1"/>
      <p:bldP spid="449557" grpId="0" animBg="1"/>
      <p:bldP spid="449558" grpId="0" animBg="1"/>
      <p:bldP spid="449559" grpId="0" animBg="1"/>
      <p:bldP spid="449560" grpId="0" animBg="1"/>
      <p:bldP spid="449561" grpId="0" animBg="1"/>
      <p:bldP spid="449562" grpId="0" animBg="1"/>
      <p:bldP spid="449563" grpId="0" animBg="1"/>
      <p:bldP spid="449564" grpId="0" animBg="1"/>
      <p:bldP spid="449565" grpId="0" animBg="1"/>
      <p:bldP spid="449566" grpId="0" animBg="1"/>
      <p:bldP spid="449567" grpId="0" animBg="1"/>
      <p:bldP spid="449568" grpId="0" animBg="1"/>
      <p:bldP spid="449569" grpId="0" animBg="1"/>
      <p:bldP spid="449570" grpId="0" animBg="1"/>
      <p:bldP spid="449571" grpId="0" animBg="1"/>
      <p:bldP spid="4495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>
            <a:extLst>
              <a:ext uri="{FF2B5EF4-FFF2-40B4-BE49-F238E27FC236}">
                <a16:creationId xmlns:a16="http://schemas.microsoft.com/office/drawing/2014/main" id="{B47E8BBE-A176-9047-8E5A-573785393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1D779DFB-774F-B747-860B-B6E8AA40F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6468" name="Rectangle 4">
            <a:extLst>
              <a:ext uri="{FF2B5EF4-FFF2-40B4-BE49-F238E27FC236}">
                <a16:creationId xmlns:a16="http://schemas.microsoft.com/office/drawing/2014/main" id="{0769862E-AA02-4A4F-ADB4-09CCFAA19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</a:t>
            </a:r>
          </a:p>
        </p:txBody>
      </p:sp>
      <p:sp>
        <p:nvSpPr>
          <p:cNvPr id="446469" name="Text Box 5">
            <a:extLst>
              <a:ext uri="{FF2B5EF4-FFF2-40B4-BE49-F238E27FC236}">
                <a16:creationId xmlns:a16="http://schemas.microsoft.com/office/drawing/2014/main" id="{57096202-B565-0E49-864C-62FFAC90A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6470" name="Text Box 6">
            <a:extLst>
              <a:ext uri="{FF2B5EF4-FFF2-40B4-BE49-F238E27FC236}">
                <a16:creationId xmlns:a16="http://schemas.microsoft.com/office/drawing/2014/main" id="{BEDF51C8-7DB3-8948-9790-8A7D2990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981200"/>
            <a:ext cx="6172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Metal lines are strongest in a star’s spectrum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when the star is …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Hottest.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Coldest.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Largest.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</a:t>
            </a:r>
            <a:r>
              <a:rPr lang="en-US" altLang="en-US" sz="2400" dirty="0"/>
              <a:t>Smallest.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Closest.</a:t>
            </a:r>
          </a:p>
        </p:txBody>
      </p:sp>
      <p:sp>
        <p:nvSpPr>
          <p:cNvPr id="446471" name="Text Box 7">
            <a:extLst>
              <a:ext uri="{FF2B5EF4-FFF2-40B4-BE49-F238E27FC236}">
                <a16:creationId xmlns:a16="http://schemas.microsoft.com/office/drawing/2014/main" id="{59ED37EA-DD0F-6342-A590-3A50AEEF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6472" name="Text Box 8">
            <a:extLst>
              <a:ext uri="{FF2B5EF4-FFF2-40B4-BE49-F238E27FC236}">
                <a16:creationId xmlns:a16="http://schemas.microsoft.com/office/drawing/2014/main" id="{5364A0C9-9F0F-334C-BF26-8AB3A67A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6473" name="Text Box 9">
            <a:extLst>
              <a:ext uri="{FF2B5EF4-FFF2-40B4-BE49-F238E27FC236}">
                <a16:creationId xmlns:a16="http://schemas.microsoft.com/office/drawing/2014/main" id="{63B8EF38-4B3E-554B-95C9-55B22E34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6474" name="Text Box 10">
            <a:extLst>
              <a:ext uri="{FF2B5EF4-FFF2-40B4-BE49-F238E27FC236}">
                <a16:creationId xmlns:a16="http://schemas.microsoft.com/office/drawing/2014/main" id="{EABE4445-7407-3D41-B240-03DEDD0F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6475" name="Text Box 11">
            <a:extLst>
              <a:ext uri="{FF2B5EF4-FFF2-40B4-BE49-F238E27FC236}">
                <a16:creationId xmlns:a16="http://schemas.microsoft.com/office/drawing/2014/main" id="{24245CEA-FB0C-4D41-83A3-70A0CB52A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6476" name="Text Box 12">
            <a:extLst>
              <a:ext uri="{FF2B5EF4-FFF2-40B4-BE49-F238E27FC236}">
                <a16:creationId xmlns:a16="http://schemas.microsoft.com/office/drawing/2014/main" id="{46059569-3A18-1142-87CB-DDB636DD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6477" name="Text Box 13">
            <a:extLst>
              <a:ext uri="{FF2B5EF4-FFF2-40B4-BE49-F238E27FC236}">
                <a16:creationId xmlns:a16="http://schemas.microsoft.com/office/drawing/2014/main" id="{08379839-40A8-4C4E-9B5A-6DA1764B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6478" name="Text Box 14">
            <a:extLst>
              <a:ext uri="{FF2B5EF4-FFF2-40B4-BE49-F238E27FC236}">
                <a16:creationId xmlns:a16="http://schemas.microsoft.com/office/drawing/2014/main" id="{5EF53B63-001D-4C48-A7AE-320C469E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6479" name="Text Box 15">
            <a:extLst>
              <a:ext uri="{FF2B5EF4-FFF2-40B4-BE49-F238E27FC236}">
                <a16:creationId xmlns:a16="http://schemas.microsoft.com/office/drawing/2014/main" id="{C67F4D78-B6D7-4948-91D3-17FF9672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6480" name="Text Box 16">
            <a:extLst>
              <a:ext uri="{FF2B5EF4-FFF2-40B4-BE49-F238E27FC236}">
                <a16:creationId xmlns:a16="http://schemas.microsoft.com/office/drawing/2014/main" id="{0C52B759-6035-1E4B-9977-238ACFE8D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6481" name="Text Box 17">
            <a:extLst>
              <a:ext uri="{FF2B5EF4-FFF2-40B4-BE49-F238E27FC236}">
                <a16:creationId xmlns:a16="http://schemas.microsoft.com/office/drawing/2014/main" id="{C8721B0A-278D-E447-8049-F1907244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6482" name="Text Box 18">
            <a:extLst>
              <a:ext uri="{FF2B5EF4-FFF2-40B4-BE49-F238E27FC236}">
                <a16:creationId xmlns:a16="http://schemas.microsoft.com/office/drawing/2014/main" id="{944AF7F0-0FDC-5F44-86F1-097B40C0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6483" name="Text Box 19">
            <a:extLst>
              <a:ext uri="{FF2B5EF4-FFF2-40B4-BE49-F238E27FC236}">
                <a16:creationId xmlns:a16="http://schemas.microsoft.com/office/drawing/2014/main" id="{96BF8EA0-7E76-8B47-94B4-750024058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6484" name="Text Box 20">
            <a:extLst>
              <a:ext uri="{FF2B5EF4-FFF2-40B4-BE49-F238E27FC236}">
                <a16:creationId xmlns:a16="http://schemas.microsoft.com/office/drawing/2014/main" id="{AD7DFCB0-7CA2-A645-A361-457C6A0C8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6485" name="Text Box 21">
            <a:extLst>
              <a:ext uri="{FF2B5EF4-FFF2-40B4-BE49-F238E27FC236}">
                <a16:creationId xmlns:a16="http://schemas.microsoft.com/office/drawing/2014/main" id="{4115F845-972C-C448-A3D8-F73E9878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6486" name="Text Box 22">
            <a:extLst>
              <a:ext uri="{FF2B5EF4-FFF2-40B4-BE49-F238E27FC236}">
                <a16:creationId xmlns:a16="http://schemas.microsoft.com/office/drawing/2014/main" id="{A20431AE-2812-204A-A8A2-744459CC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6487" name="Text Box 23">
            <a:extLst>
              <a:ext uri="{FF2B5EF4-FFF2-40B4-BE49-F238E27FC236}">
                <a16:creationId xmlns:a16="http://schemas.microsoft.com/office/drawing/2014/main" id="{ED13A73B-A111-5F4A-AC99-1393E7617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6488" name="Text Box 24">
            <a:extLst>
              <a:ext uri="{FF2B5EF4-FFF2-40B4-BE49-F238E27FC236}">
                <a16:creationId xmlns:a16="http://schemas.microsoft.com/office/drawing/2014/main" id="{AAD0770B-03C5-F64B-808B-16D28DFE3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6489" name="Text Box 25">
            <a:extLst>
              <a:ext uri="{FF2B5EF4-FFF2-40B4-BE49-F238E27FC236}">
                <a16:creationId xmlns:a16="http://schemas.microsoft.com/office/drawing/2014/main" id="{B780FA03-ED3D-004A-A7F4-C1986AA8D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6490" name="Text Box 26">
            <a:extLst>
              <a:ext uri="{FF2B5EF4-FFF2-40B4-BE49-F238E27FC236}">
                <a16:creationId xmlns:a16="http://schemas.microsoft.com/office/drawing/2014/main" id="{07D77B44-5838-6843-A25F-37B7C41E5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6491" name="Text Box 27">
            <a:extLst>
              <a:ext uri="{FF2B5EF4-FFF2-40B4-BE49-F238E27FC236}">
                <a16:creationId xmlns:a16="http://schemas.microsoft.com/office/drawing/2014/main" id="{8C4EEF88-DE7E-CF46-AE92-8F3CAEDC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6492" name="Text Box 28">
            <a:extLst>
              <a:ext uri="{FF2B5EF4-FFF2-40B4-BE49-F238E27FC236}">
                <a16:creationId xmlns:a16="http://schemas.microsoft.com/office/drawing/2014/main" id="{244F62A7-8D24-C74C-8897-0DBD2F1B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6493" name="Text Box 29">
            <a:extLst>
              <a:ext uri="{FF2B5EF4-FFF2-40B4-BE49-F238E27FC236}">
                <a16:creationId xmlns:a16="http://schemas.microsoft.com/office/drawing/2014/main" id="{78469439-A8CB-2042-B1B6-5C517F7F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6494" name="Text Box 30">
            <a:extLst>
              <a:ext uri="{FF2B5EF4-FFF2-40B4-BE49-F238E27FC236}">
                <a16:creationId xmlns:a16="http://schemas.microsoft.com/office/drawing/2014/main" id="{E4D3BD7B-DDD9-F541-9D7A-6021937B4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6495" name="Text Box 31">
            <a:extLst>
              <a:ext uri="{FF2B5EF4-FFF2-40B4-BE49-F238E27FC236}">
                <a16:creationId xmlns:a16="http://schemas.microsoft.com/office/drawing/2014/main" id="{C3881265-D395-3A48-B014-8C12C84D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6496" name="Text Box 32">
            <a:extLst>
              <a:ext uri="{FF2B5EF4-FFF2-40B4-BE49-F238E27FC236}">
                <a16:creationId xmlns:a16="http://schemas.microsoft.com/office/drawing/2014/main" id="{D6EC0955-71BD-DA45-B223-026D5F499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6497" name="Text Box 33">
            <a:extLst>
              <a:ext uri="{FF2B5EF4-FFF2-40B4-BE49-F238E27FC236}">
                <a16:creationId xmlns:a16="http://schemas.microsoft.com/office/drawing/2014/main" id="{E279930D-7057-AE47-BA2A-AC04A79B2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6498" name="Text Box 34">
            <a:extLst>
              <a:ext uri="{FF2B5EF4-FFF2-40B4-BE49-F238E27FC236}">
                <a16:creationId xmlns:a16="http://schemas.microsoft.com/office/drawing/2014/main" id="{0B4D1E2B-217E-9346-838F-E082429C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6499" name="Text Box 35">
            <a:extLst>
              <a:ext uri="{FF2B5EF4-FFF2-40B4-BE49-F238E27FC236}">
                <a16:creationId xmlns:a16="http://schemas.microsoft.com/office/drawing/2014/main" id="{4DB40A12-6475-AC45-ACDB-920B3443D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animBg="1"/>
      <p:bldP spid="446467" grpId="0" animBg="1"/>
      <p:bldP spid="446469" grpId="0" animBg="1"/>
      <p:bldP spid="446470" grpId="0"/>
      <p:bldP spid="446470" grpId="1"/>
      <p:bldP spid="446471" grpId="0" animBg="1"/>
      <p:bldP spid="446472" grpId="0" animBg="1"/>
      <p:bldP spid="446473" grpId="0" animBg="1"/>
      <p:bldP spid="446474" grpId="0" animBg="1"/>
      <p:bldP spid="446475" grpId="0" animBg="1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3" grpId="0" animBg="1"/>
      <p:bldP spid="446484" grpId="0" animBg="1"/>
      <p:bldP spid="446485" grpId="0" animBg="1"/>
      <p:bldP spid="446486" grpId="0" animBg="1"/>
      <p:bldP spid="446487" grpId="0" animBg="1"/>
      <p:bldP spid="446488" grpId="0" animBg="1"/>
      <p:bldP spid="446489" grpId="0" animBg="1"/>
      <p:bldP spid="446490" grpId="0" animBg="1"/>
      <p:bldP spid="446491" grpId="0" animBg="1"/>
      <p:bldP spid="446492" grpId="0" animBg="1"/>
      <p:bldP spid="446493" grpId="0" animBg="1"/>
      <p:bldP spid="446494" grpId="0" animBg="1"/>
      <p:bldP spid="446495" grpId="0" animBg="1"/>
      <p:bldP spid="446496" grpId="0" animBg="1"/>
      <p:bldP spid="446497" grpId="0" animBg="1"/>
      <p:bldP spid="446498" grpId="0" animBg="1"/>
      <p:bldP spid="4464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1" descr="Fluorescence">
            <a:extLst>
              <a:ext uri="{FF2B5EF4-FFF2-40B4-BE49-F238E27FC236}">
                <a16:creationId xmlns:a16="http://schemas.microsoft.com/office/drawing/2014/main" id="{EA3DE42D-F1D9-C84C-B690-33EA32C16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B3C0A-DEDC-2743-A7E2-955645012F06}"/>
              </a:ext>
            </a:extLst>
          </p:cNvPr>
          <p:cNvSpPr txBox="1"/>
          <p:nvPr/>
        </p:nvSpPr>
        <p:spPr>
          <a:xfrm>
            <a:off x="457200" y="5395008"/>
            <a:ext cx="33609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  <a:highlight>
                  <a:srgbClr val="808080"/>
                </a:highlight>
              </a:rPr>
              <a:t>Example: a star’s spectrum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5D629-4903-7741-AACE-CC9A14F9343B}"/>
              </a:ext>
            </a:extLst>
          </p:cNvPr>
          <p:cNvSpPr txBox="1"/>
          <p:nvPr/>
        </p:nvSpPr>
        <p:spPr>
          <a:xfrm>
            <a:off x="4800600" y="5486400"/>
            <a:ext cx="3579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  <a:highlight>
                  <a:srgbClr val="808080"/>
                </a:highlight>
              </a:rPr>
              <a:t>Example: nebula’s spectrum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6DDA7B-DE28-F546-8B3D-8BC67A2D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45" y="3810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formations of spectral lines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EC3D1C-C0C4-C144-9762-8EEC43AED0FB}"/>
              </a:ext>
            </a:extLst>
          </p:cNvPr>
          <p:cNvSpPr/>
          <p:nvPr/>
        </p:nvSpPr>
        <p:spPr bwMode="auto">
          <a:xfrm>
            <a:off x="2438400" y="1676400"/>
            <a:ext cx="4114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1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07_Anim">
            <a:extLst>
              <a:ext uri="{FF2B5EF4-FFF2-40B4-BE49-F238E27FC236}">
                <a16:creationId xmlns:a16="http://schemas.microsoft.com/office/drawing/2014/main" id="{E3426FD6-C1B7-9842-8927-580EFE7A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6" y="228600"/>
            <a:ext cx="55038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39C978-5F76-B24B-AFB2-9080575154D9}"/>
              </a:ext>
            </a:extLst>
          </p:cNvPr>
          <p:cNvSpPr/>
          <p:nvPr/>
        </p:nvSpPr>
        <p:spPr bwMode="auto">
          <a:xfrm>
            <a:off x="3810000" y="6874"/>
            <a:ext cx="2514600" cy="6851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0333DC-A51A-644A-80FF-E743C52D8261}"/>
              </a:ext>
            </a:extLst>
          </p:cNvPr>
          <p:cNvSpPr/>
          <p:nvPr/>
        </p:nvSpPr>
        <p:spPr bwMode="auto">
          <a:xfrm>
            <a:off x="3810000" y="3429000"/>
            <a:ext cx="5317435" cy="34564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5015" name="Text Box 23">
            <a:extLst>
              <a:ext uri="{FF2B5EF4-FFF2-40B4-BE49-F238E27FC236}">
                <a16:creationId xmlns:a16="http://schemas.microsoft.com/office/drawing/2014/main" id="{CC92B353-8DB5-AB4F-A2CC-F77D0CEDE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25158"/>
            <a:ext cx="70765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• Half of the stars are doubles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• Singles, doubles, triples, small clusters, large clusters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• All stars are born in clusters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         but get “expelled” pretty soon after birth (~200 million years)</a:t>
            </a: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1CB0AFB4-3B6D-BB40-870C-7631057F1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019800" cy="685800"/>
          </a:xfrm>
        </p:spPr>
        <p:txBody>
          <a:bodyPr/>
          <a:lstStyle/>
          <a:p>
            <a:pPr>
              <a:defRPr/>
            </a:pPr>
            <a:r>
              <a:rPr lang="en-US" altLang="x-none" sz="3600" b="1" dirty="0">
                <a:solidFill>
                  <a:srgbClr val="FF0000"/>
                </a:solidFill>
              </a:rPr>
              <a:t>Stars - single and double</a:t>
            </a:r>
            <a:endParaRPr lang="en-US" altLang="x-none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B9A1B-B4D8-7942-829F-60996D3DEE20}"/>
              </a:ext>
            </a:extLst>
          </p:cNvPr>
          <p:cNvSpPr txBox="1"/>
          <p:nvPr/>
        </p:nvSpPr>
        <p:spPr>
          <a:xfrm>
            <a:off x="533400" y="4150134"/>
            <a:ext cx="7958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Situations and their names:</a:t>
            </a:r>
          </a:p>
          <a:p>
            <a:r>
              <a:rPr lang="en-US" dirty="0">
                <a:solidFill>
                  <a:schemeClr val="bg1"/>
                </a:solidFill>
              </a:rPr>
              <a:t>• Binaries – noticeably orbiting </a:t>
            </a:r>
          </a:p>
          <a:p>
            <a:r>
              <a:rPr lang="en-US" dirty="0">
                <a:solidFill>
                  <a:schemeClr val="bg1"/>
                </a:solidFill>
              </a:rPr>
              <a:t>         (often hard to resolve them : spectroscopic binaries)</a:t>
            </a:r>
          </a:p>
          <a:p>
            <a:r>
              <a:rPr lang="en-US" dirty="0">
                <a:solidFill>
                  <a:schemeClr val="bg1"/>
                </a:solidFill>
              </a:rPr>
              <a:t>• Common proper motion doubles  (too far separated to orbit)</a:t>
            </a:r>
          </a:p>
          <a:p>
            <a:r>
              <a:rPr lang="en-US" dirty="0">
                <a:solidFill>
                  <a:schemeClr val="bg1"/>
                </a:solidFill>
              </a:rPr>
              <a:t>• Chance doubles</a:t>
            </a:r>
          </a:p>
        </p:txBody>
      </p:sp>
    </p:spTree>
    <p:extLst>
      <p:ext uri="{BB962C8B-B14F-4D97-AF65-F5344CB8AC3E}">
        <p14:creationId xmlns:p14="http://schemas.microsoft.com/office/powerpoint/2010/main" val="376115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48AAA94-2094-FA4F-B196-E0DC9E292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>
            <a:extLst>
              <a:ext uri="{FF2B5EF4-FFF2-40B4-BE49-F238E27FC236}">
                <a16:creationId xmlns:a16="http://schemas.microsoft.com/office/drawing/2014/main" id="{1F7B0BEA-EAA7-F548-B68D-FEE2F9BBC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CB407FB4-A011-3641-B346-A7564EE7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0292" name="Rectangle 4">
            <a:extLst>
              <a:ext uri="{FF2B5EF4-FFF2-40B4-BE49-F238E27FC236}">
                <a16:creationId xmlns:a16="http://schemas.microsoft.com/office/drawing/2014/main" id="{91A8F41A-F169-C74B-8FBD-5F71BCCBE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  </a:t>
            </a:r>
          </a:p>
        </p:txBody>
      </p:sp>
      <p:sp>
        <p:nvSpPr>
          <p:cNvPr id="140293" name="Text Box 5">
            <a:extLst>
              <a:ext uri="{FF2B5EF4-FFF2-40B4-BE49-F238E27FC236}">
                <a16:creationId xmlns:a16="http://schemas.microsoft.com/office/drawing/2014/main" id="{62BE9C66-3357-6849-BF84-BBC84A457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0294" name="Text Box 6">
            <a:extLst>
              <a:ext uri="{FF2B5EF4-FFF2-40B4-BE49-F238E27FC236}">
                <a16:creationId xmlns:a16="http://schemas.microsoft.com/office/drawing/2014/main" id="{852CE689-B410-984D-B240-0FFCDA894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258888"/>
            <a:ext cx="8686800" cy="3867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>
                <a:solidFill>
                  <a:schemeClr val="accent2"/>
                </a:solidFill>
              </a:rPr>
              <a:t>How fast do visual binaries normally revolve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   (those double stars that can be seen in the telescope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    to orbit each other)?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Once in a few minutes.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Once in a few years.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Once in decades or centuries.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Once in millions of years.</a:t>
            </a:r>
          </a:p>
        </p:txBody>
      </p:sp>
      <p:sp>
        <p:nvSpPr>
          <p:cNvPr id="140295" name="Text Box 7">
            <a:extLst>
              <a:ext uri="{FF2B5EF4-FFF2-40B4-BE49-F238E27FC236}">
                <a16:creationId xmlns:a16="http://schemas.microsoft.com/office/drawing/2014/main" id="{98E8066B-5BB9-5F41-A05D-708B3DE28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0296" name="Text Box 8">
            <a:extLst>
              <a:ext uri="{FF2B5EF4-FFF2-40B4-BE49-F238E27FC236}">
                <a16:creationId xmlns:a16="http://schemas.microsoft.com/office/drawing/2014/main" id="{CB96EC89-D7B2-2741-9AC5-826E1C9D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0297" name="Text Box 9">
            <a:extLst>
              <a:ext uri="{FF2B5EF4-FFF2-40B4-BE49-F238E27FC236}">
                <a16:creationId xmlns:a16="http://schemas.microsoft.com/office/drawing/2014/main" id="{988DBAFD-446A-6540-914E-C40D5A88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0298" name="Text Box 10">
            <a:extLst>
              <a:ext uri="{FF2B5EF4-FFF2-40B4-BE49-F238E27FC236}">
                <a16:creationId xmlns:a16="http://schemas.microsoft.com/office/drawing/2014/main" id="{A34F440D-BB29-B44F-8129-A869B5F9F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0299" name="Text Box 11">
            <a:extLst>
              <a:ext uri="{FF2B5EF4-FFF2-40B4-BE49-F238E27FC236}">
                <a16:creationId xmlns:a16="http://schemas.microsoft.com/office/drawing/2014/main" id="{15D5C483-887A-6E42-A085-DC18372E1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0300" name="Text Box 12">
            <a:extLst>
              <a:ext uri="{FF2B5EF4-FFF2-40B4-BE49-F238E27FC236}">
                <a16:creationId xmlns:a16="http://schemas.microsoft.com/office/drawing/2014/main" id="{5BBC33FE-71E3-E34D-BAB0-F77A0BC44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0301" name="Text Box 13">
            <a:extLst>
              <a:ext uri="{FF2B5EF4-FFF2-40B4-BE49-F238E27FC236}">
                <a16:creationId xmlns:a16="http://schemas.microsoft.com/office/drawing/2014/main" id="{414A580F-DF09-914B-B141-BE840E913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0302" name="Text Box 14">
            <a:extLst>
              <a:ext uri="{FF2B5EF4-FFF2-40B4-BE49-F238E27FC236}">
                <a16:creationId xmlns:a16="http://schemas.microsoft.com/office/drawing/2014/main" id="{0F0B68B0-3AEB-344F-85F7-1A267DE9D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0303" name="Text Box 15">
            <a:extLst>
              <a:ext uri="{FF2B5EF4-FFF2-40B4-BE49-F238E27FC236}">
                <a16:creationId xmlns:a16="http://schemas.microsoft.com/office/drawing/2014/main" id="{19AD16D4-5EDE-2F41-9B10-685921E6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0304" name="Text Box 16">
            <a:extLst>
              <a:ext uri="{FF2B5EF4-FFF2-40B4-BE49-F238E27FC236}">
                <a16:creationId xmlns:a16="http://schemas.microsoft.com/office/drawing/2014/main" id="{D8F29A38-7798-6344-A759-E77AF3B1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0305" name="Text Box 17">
            <a:extLst>
              <a:ext uri="{FF2B5EF4-FFF2-40B4-BE49-F238E27FC236}">
                <a16:creationId xmlns:a16="http://schemas.microsoft.com/office/drawing/2014/main" id="{CA799F15-442D-1F43-BC7D-6B09536B8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0306" name="Text Box 18">
            <a:extLst>
              <a:ext uri="{FF2B5EF4-FFF2-40B4-BE49-F238E27FC236}">
                <a16:creationId xmlns:a16="http://schemas.microsoft.com/office/drawing/2014/main" id="{5EB2A40A-8E8A-2743-BD72-BE32ED541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0307" name="Text Box 19">
            <a:extLst>
              <a:ext uri="{FF2B5EF4-FFF2-40B4-BE49-F238E27FC236}">
                <a16:creationId xmlns:a16="http://schemas.microsoft.com/office/drawing/2014/main" id="{9DA334DC-DF3B-0C4A-905F-8A728DCFB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0308" name="Text Box 20">
            <a:extLst>
              <a:ext uri="{FF2B5EF4-FFF2-40B4-BE49-F238E27FC236}">
                <a16:creationId xmlns:a16="http://schemas.microsoft.com/office/drawing/2014/main" id="{7D6FB39A-6B72-984C-8290-6584B63D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0309" name="Text Box 21">
            <a:extLst>
              <a:ext uri="{FF2B5EF4-FFF2-40B4-BE49-F238E27FC236}">
                <a16:creationId xmlns:a16="http://schemas.microsoft.com/office/drawing/2014/main" id="{CE698874-567F-1244-8B4D-835AEBD74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0310" name="Text Box 22">
            <a:extLst>
              <a:ext uri="{FF2B5EF4-FFF2-40B4-BE49-F238E27FC236}">
                <a16:creationId xmlns:a16="http://schemas.microsoft.com/office/drawing/2014/main" id="{03575F3D-AA2E-A54A-8F70-C94D22569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0311" name="Text Box 23">
            <a:extLst>
              <a:ext uri="{FF2B5EF4-FFF2-40B4-BE49-F238E27FC236}">
                <a16:creationId xmlns:a16="http://schemas.microsoft.com/office/drawing/2014/main" id="{689721C1-36D2-1944-82DE-967D79D76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0312" name="Text Box 24">
            <a:extLst>
              <a:ext uri="{FF2B5EF4-FFF2-40B4-BE49-F238E27FC236}">
                <a16:creationId xmlns:a16="http://schemas.microsoft.com/office/drawing/2014/main" id="{C2868FF5-CC99-D949-8A2A-50C17308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0313" name="Text Box 25">
            <a:extLst>
              <a:ext uri="{FF2B5EF4-FFF2-40B4-BE49-F238E27FC236}">
                <a16:creationId xmlns:a16="http://schemas.microsoft.com/office/drawing/2014/main" id="{66F8AE10-6CF0-6041-BDDD-5FB073226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0314" name="Text Box 26">
            <a:extLst>
              <a:ext uri="{FF2B5EF4-FFF2-40B4-BE49-F238E27FC236}">
                <a16:creationId xmlns:a16="http://schemas.microsoft.com/office/drawing/2014/main" id="{A93897F0-EAF0-0C4C-8397-8A842FC2D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0315" name="Text Box 27">
            <a:extLst>
              <a:ext uri="{FF2B5EF4-FFF2-40B4-BE49-F238E27FC236}">
                <a16:creationId xmlns:a16="http://schemas.microsoft.com/office/drawing/2014/main" id="{1F9D94D1-ABFF-1F40-8D00-B407F19C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0316" name="Text Box 28">
            <a:extLst>
              <a:ext uri="{FF2B5EF4-FFF2-40B4-BE49-F238E27FC236}">
                <a16:creationId xmlns:a16="http://schemas.microsoft.com/office/drawing/2014/main" id="{603CF45A-F288-BF4D-AFB8-C74700A71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0317" name="Text Box 29">
            <a:extLst>
              <a:ext uri="{FF2B5EF4-FFF2-40B4-BE49-F238E27FC236}">
                <a16:creationId xmlns:a16="http://schemas.microsoft.com/office/drawing/2014/main" id="{CE673B0A-5E97-BF44-A567-E9FE7C91A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0318" name="Text Box 30">
            <a:extLst>
              <a:ext uri="{FF2B5EF4-FFF2-40B4-BE49-F238E27FC236}">
                <a16:creationId xmlns:a16="http://schemas.microsoft.com/office/drawing/2014/main" id="{FA508E60-87D6-3B4B-8F75-B07B94E5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0319" name="Text Box 31">
            <a:extLst>
              <a:ext uri="{FF2B5EF4-FFF2-40B4-BE49-F238E27FC236}">
                <a16:creationId xmlns:a16="http://schemas.microsoft.com/office/drawing/2014/main" id="{1EA345DF-6068-B042-9DC7-889EE346D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0320" name="Text Box 32">
            <a:extLst>
              <a:ext uri="{FF2B5EF4-FFF2-40B4-BE49-F238E27FC236}">
                <a16:creationId xmlns:a16="http://schemas.microsoft.com/office/drawing/2014/main" id="{0B836616-870B-7940-AE1E-98E8BB9C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0321" name="Text Box 33">
            <a:extLst>
              <a:ext uri="{FF2B5EF4-FFF2-40B4-BE49-F238E27FC236}">
                <a16:creationId xmlns:a16="http://schemas.microsoft.com/office/drawing/2014/main" id="{F8C89BBF-8991-0149-9BF6-10333A458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0322" name="Text Box 34">
            <a:extLst>
              <a:ext uri="{FF2B5EF4-FFF2-40B4-BE49-F238E27FC236}">
                <a16:creationId xmlns:a16="http://schemas.microsoft.com/office/drawing/2014/main" id="{EBCED1AB-7CFD-1D42-AFA6-1D5F1AB89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0323" name="Text Box 35">
            <a:extLst>
              <a:ext uri="{FF2B5EF4-FFF2-40B4-BE49-F238E27FC236}">
                <a16:creationId xmlns:a16="http://schemas.microsoft.com/office/drawing/2014/main" id="{0A7E34BB-698E-F44B-9B67-1F9E7149E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40324" name="Text Box 36">
            <a:extLst>
              <a:ext uri="{FF2B5EF4-FFF2-40B4-BE49-F238E27FC236}">
                <a16:creationId xmlns:a16="http://schemas.microsoft.com/office/drawing/2014/main" id="{6130501E-A678-434D-ADF4-5F32819BB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62320334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/>
      <p:bldP spid="140291" grpId="0" animBg="1"/>
      <p:bldP spid="140293" grpId="0" animBg="1"/>
      <p:bldP spid="140294" grpId="0"/>
      <p:bldP spid="140294" grpId="1"/>
      <p:bldP spid="140295" grpId="0" animBg="1"/>
      <p:bldP spid="140296" grpId="0" animBg="1"/>
      <p:bldP spid="140297" grpId="0" animBg="1"/>
      <p:bldP spid="140298" grpId="0" animBg="1"/>
      <p:bldP spid="140299" grpId="0" animBg="1"/>
      <p:bldP spid="140300" grpId="0" animBg="1"/>
      <p:bldP spid="140301" grpId="0" animBg="1"/>
      <p:bldP spid="140302" grpId="0" animBg="1"/>
      <p:bldP spid="140303" grpId="0" animBg="1"/>
      <p:bldP spid="140304" grpId="0" animBg="1"/>
      <p:bldP spid="140305" grpId="0" animBg="1"/>
      <p:bldP spid="140306" grpId="0" animBg="1"/>
      <p:bldP spid="140307" grpId="0" animBg="1"/>
      <p:bldP spid="140308" grpId="0" animBg="1"/>
      <p:bldP spid="140309" grpId="0" animBg="1"/>
      <p:bldP spid="140310" grpId="0" animBg="1"/>
      <p:bldP spid="140311" grpId="0" animBg="1"/>
      <p:bldP spid="140312" grpId="0" animBg="1"/>
      <p:bldP spid="140313" grpId="0" animBg="1"/>
      <p:bldP spid="140314" grpId="0" animBg="1"/>
      <p:bldP spid="140315" grpId="0" animBg="1"/>
      <p:bldP spid="140316" grpId="0" animBg="1"/>
      <p:bldP spid="140317" grpId="0" animBg="1"/>
      <p:bldP spid="140318" grpId="0" animBg="1"/>
      <p:bldP spid="140319" grpId="0" animBg="1"/>
      <p:bldP spid="140320" grpId="0" animBg="1"/>
      <p:bldP spid="140321" grpId="0" animBg="1"/>
      <p:bldP spid="140322" grpId="0" animBg="1"/>
      <p:bldP spid="140323" grpId="0" animBg="1"/>
      <p:bldP spid="1403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id="{DD72A9FC-4388-9F4B-8196-9E0677F2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93418616-0677-CA41-BCAB-A4F7C5C72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CE9E49E8-C515-7E46-85DB-A8C66766B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 </a:t>
            </a:r>
          </a:p>
        </p:txBody>
      </p:sp>
      <p:sp>
        <p:nvSpPr>
          <p:cNvPr id="115717" name="Text Box 5">
            <a:extLst>
              <a:ext uri="{FF2B5EF4-FFF2-40B4-BE49-F238E27FC236}">
                <a16:creationId xmlns:a16="http://schemas.microsoft.com/office/drawing/2014/main" id="{563AD7CF-D42B-424F-8CFF-B402B7222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5718" name="Text Box 6">
            <a:extLst>
              <a:ext uri="{FF2B5EF4-FFF2-40B4-BE49-F238E27FC236}">
                <a16:creationId xmlns:a16="http://schemas.microsoft.com/office/drawing/2014/main" id="{E58B483A-D72B-CF41-A901-07BD33DC8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8950"/>
            <a:ext cx="74676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many double star systems are there?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 Very few: out of the billions of stars in the Galaxy,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/>
              <a:t>		only a hundred are doubles.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Only a few: 99% of stars, like the Sun, are singles.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About the half of the stars are doubles.</a:t>
            </a:r>
            <a:r>
              <a:rPr lang="en-US" altLang="x-none" sz="2400" b="1" dirty="0">
                <a:solidFill>
                  <a:srgbClr val="FF0000"/>
                </a:solidFill>
              </a:rPr>
              <a:t> 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</a:t>
            </a:r>
            <a:r>
              <a:rPr lang="en-US" altLang="x-none" sz="2400" b="1" dirty="0"/>
              <a:t>Almost all stars are doubles.</a:t>
            </a:r>
          </a:p>
        </p:txBody>
      </p:sp>
      <p:sp>
        <p:nvSpPr>
          <p:cNvPr id="115719" name="Text Box 7">
            <a:extLst>
              <a:ext uri="{FF2B5EF4-FFF2-40B4-BE49-F238E27FC236}">
                <a16:creationId xmlns:a16="http://schemas.microsoft.com/office/drawing/2014/main" id="{C38F1A14-0D6C-574E-A49A-BBFE977D1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5720" name="Text Box 8">
            <a:extLst>
              <a:ext uri="{FF2B5EF4-FFF2-40B4-BE49-F238E27FC236}">
                <a16:creationId xmlns:a16="http://schemas.microsoft.com/office/drawing/2014/main" id="{11122DD0-B2A0-254C-BBC4-8DE354CA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5721" name="Text Box 9">
            <a:extLst>
              <a:ext uri="{FF2B5EF4-FFF2-40B4-BE49-F238E27FC236}">
                <a16:creationId xmlns:a16="http://schemas.microsoft.com/office/drawing/2014/main" id="{30B46306-1ADB-9441-8648-D3A8CA9D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5722" name="Text Box 10">
            <a:extLst>
              <a:ext uri="{FF2B5EF4-FFF2-40B4-BE49-F238E27FC236}">
                <a16:creationId xmlns:a16="http://schemas.microsoft.com/office/drawing/2014/main" id="{4FD9E949-E1C2-9944-86D0-8EAC760D9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5723" name="Text Box 11">
            <a:extLst>
              <a:ext uri="{FF2B5EF4-FFF2-40B4-BE49-F238E27FC236}">
                <a16:creationId xmlns:a16="http://schemas.microsoft.com/office/drawing/2014/main" id="{D45C1818-B8BC-C74E-85FB-AE12074E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5724" name="Text Box 12">
            <a:extLst>
              <a:ext uri="{FF2B5EF4-FFF2-40B4-BE49-F238E27FC236}">
                <a16:creationId xmlns:a16="http://schemas.microsoft.com/office/drawing/2014/main" id="{1EC64D8F-5F92-544B-B119-DC7A47404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5725" name="Text Box 13">
            <a:extLst>
              <a:ext uri="{FF2B5EF4-FFF2-40B4-BE49-F238E27FC236}">
                <a16:creationId xmlns:a16="http://schemas.microsoft.com/office/drawing/2014/main" id="{64B0DC13-3FDB-EE4A-A85E-CC7C31FC6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5726" name="Text Box 14">
            <a:extLst>
              <a:ext uri="{FF2B5EF4-FFF2-40B4-BE49-F238E27FC236}">
                <a16:creationId xmlns:a16="http://schemas.microsoft.com/office/drawing/2014/main" id="{89FF7839-04C5-A240-B6AE-DA315D22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5727" name="Text Box 15">
            <a:extLst>
              <a:ext uri="{FF2B5EF4-FFF2-40B4-BE49-F238E27FC236}">
                <a16:creationId xmlns:a16="http://schemas.microsoft.com/office/drawing/2014/main" id="{476A184D-C81F-394C-86BC-99355EE52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5728" name="Text Box 16">
            <a:extLst>
              <a:ext uri="{FF2B5EF4-FFF2-40B4-BE49-F238E27FC236}">
                <a16:creationId xmlns:a16="http://schemas.microsoft.com/office/drawing/2014/main" id="{CD5CA2B0-86A7-D543-BE43-F0E68F628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5729" name="Text Box 17">
            <a:extLst>
              <a:ext uri="{FF2B5EF4-FFF2-40B4-BE49-F238E27FC236}">
                <a16:creationId xmlns:a16="http://schemas.microsoft.com/office/drawing/2014/main" id="{589F8227-49DA-0845-8766-73583CAD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5730" name="Text Box 18">
            <a:extLst>
              <a:ext uri="{FF2B5EF4-FFF2-40B4-BE49-F238E27FC236}">
                <a16:creationId xmlns:a16="http://schemas.microsoft.com/office/drawing/2014/main" id="{A4C44982-2EDE-F041-A9F0-A45AA843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5731" name="Text Box 19">
            <a:extLst>
              <a:ext uri="{FF2B5EF4-FFF2-40B4-BE49-F238E27FC236}">
                <a16:creationId xmlns:a16="http://schemas.microsoft.com/office/drawing/2014/main" id="{4E052D2F-3BB3-7F4C-854C-5F1F9ED4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5732" name="Text Box 20">
            <a:extLst>
              <a:ext uri="{FF2B5EF4-FFF2-40B4-BE49-F238E27FC236}">
                <a16:creationId xmlns:a16="http://schemas.microsoft.com/office/drawing/2014/main" id="{1261DED4-4EC8-9A42-9520-AF06A8714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5733" name="Text Box 21">
            <a:extLst>
              <a:ext uri="{FF2B5EF4-FFF2-40B4-BE49-F238E27FC236}">
                <a16:creationId xmlns:a16="http://schemas.microsoft.com/office/drawing/2014/main" id="{49101502-D90E-A749-A92A-3C8D81D5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5734" name="Text Box 22">
            <a:extLst>
              <a:ext uri="{FF2B5EF4-FFF2-40B4-BE49-F238E27FC236}">
                <a16:creationId xmlns:a16="http://schemas.microsoft.com/office/drawing/2014/main" id="{9681D340-8F27-224E-8267-080032321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5735" name="Text Box 23">
            <a:extLst>
              <a:ext uri="{FF2B5EF4-FFF2-40B4-BE49-F238E27FC236}">
                <a16:creationId xmlns:a16="http://schemas.microsoft.com/office/drawing/2014/main" id="{7849C52E-B940-5945-890B-6CA9ADDCF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5736" name="Text Box 24">
            <a:extLst>
              <a:ext uri="{FF2B5EF4-FFF2-40B4-BE49-F238E27FC236}">
                <a16:creationId xmlns:a16="http://schemas.microsoft.com/office/drawing/2014/main" id="{87B25406-D459-9D43-BC49-8747003DF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5737" name="Text Box 25">
            <a:extLst>
              <a:ext uri="{FF2B5EF4-FFF2-40B4-BE49-F238E27FC236}">
                <a16:creationId xmlns:a16="http://schemas.microsoft.com/office/drawing/2014/main" id="{D4A7F7B2-2179-234E-83FB-AD2D83F3E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5738" name="Text Box 26">
            <a:extLst>
              <a:ext uri="{FF2B5EF4-FFF2-40B4-BE49-F238E27FC236}">
                <a16:creationId xmlns:a16="http://schemas.microsoft.com/office/drawing/2014/main" id="{2A4E740B-CF50-F64A-9517-474FE9320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5739" name="Text Box 27">
            <a:extLst>
              <a:ext uri="{FF2B5EF4-FFF2-40B4-BE49-F238E27FC236}">
                <a16:creationId xmlns:a16="http://schemas.microsoft.com/office/drawing/2014/main" id="{771548EA-49A7-8B45-885B-FCC103694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5740" name="Text Box 28">
            <a:extLst>
              <a:ext uri="{FF2B5EF4-FFF2-40B4-BE49-F238E27FC236}">
                <a16:creationId xmlns:a16="http://schemas.microsoft.com/office/drawing/2014/main" id="{B6E7FAC6-422F-714F-A864-87452B73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5741" name="Text Box 29">
            <a:extLst>
              <a:ext uri="{FF2B5EF4-FFF2-40B4-BE49-F238E27FC236}">
                <a16:creationId xmlns:a16="http://schemas.microsoft.com/office/drawing/2014/main" id="{83E2FDAA-A139-FD46-BA86-4BF8AB992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5742" name="Text Box 30">
            <a:extLst>
              <a:ext uri="{FF2B5EF4-FFF2-40B4-BE49-F238E27FC236}">
                <a16:creationId xmlns:a16="http://schemas.microsoft.com/office/drawing/2014/main" id="{1B6322C4-4ACF-834F-9228-50820247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5743" name="Text Box 31">
            <a:extLst>
              <a:ext uri="{FF2B5EF4-FFF2-40B4-BE49-F238E27FC236}">
                <a16:creationId xmlns:a16="http://schemas.microsoft.com/office/drawing/2014/main" id="{78E66526-9E9B-334C-9ED1-DFD8DE44F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5744" name="Text Box 32">
            <a:extLst>
              <a:ext uri="{FF2B5EF4-FFF2-40B4-BE49-F238E27FC236}">
                <a16:creationId xmlns:a16="http://schemas.microsoft.com/office/drawing/2014/main" id="{5049BC6F-204F-1F47-97F9-C51ED5107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5745" name="Text Box 33">
            <a:extLst>
              <a:ext uri="{FF2B5EF4-FFF2-40B4-BE49-F238E27FC236}">
                <a16:creationId xmlns:a16="http://schemas.microsoft.com/office/drawing/2014/main" id="{79AD9FE6-C947-1649-AF64-FAB28604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5746" name="Text Box 34">
            <a:extLst>
              <a:ext uri="{FF2B5EF4-FFF2-40B4-BE49-F238E27FC236}">
                <a16:creationId xmlns:a16="http://schemas.microsoft.com/office/drawing/2014/main" id="{6D0FE736-135E-EA48-ADB4-EBCFD9D47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5747" name="Text Box 35">
            <a:extLst>
              <a:ext uri="{FF2B5EF4-FFF2-40B4-BE49-F238E27FC236}">
                <a16:creationId xmlns:a16="http://schemas.microsoft.com/office/drawing/2014/main" id="{22E6236E-D4A1-D747-93A7-A1A3ECBF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  <p:bldP spid="115715" grpId="0" animBg="1"/>
      <p:bldP spid="115717" grpId="0" animBg="1"/>
      <p:bldP spid="115718" grpId="0"/>
      <p:bldP spid="115718" grpId="1"/>
      <p:bldP spid="115719" grpId="0" animBg="1"/>
      <p:bldP spid="115720" grpId="0" animBg="1"/>
      <p:bldP spid="115721" grpId="0" animBg="1"/>
      <p:bldP spid="115722" grpId="0" animBg="1"/>
      <p:bldP spid="115723" grpId="0" animBg="1"/>
      <p:bldP spid="115724" grpId="0" animBg="1"/>
      <p:bldP spid="115725" grpId="0" animBg="1"/>
      <p:bldP spid="115726" grpId="0" animBg="1"/>
      <p:bldP spid="115727" grpId="0" animBg="1"/>
      <p:bldP spid="115728" grpId="0" animBg="1"/>
      <p:bldP spid="115729" grpId="0" animBg="1"/>
      <p:bldP spid="115730" grpId="0" animBg="1"/>
      <p:bldP spid="115731" grpId="0" animBg="1"/>
      <p:bldP spid="115732" grpId="0" animBg="1"/>
      <p:bldP spid="115733" grpId="0" animBg="1"/>
      <p:bldP spid="115734" grpId="0" animBg="1"/>
      <p:bldP spid="115735" grpId="0" animBg="1"/>
      <p:bldP spid="115736" grpId="0" animBg="1"/>
      <p:bldP spid="115737" grpId="0" animBg="1"/>
      <p:bldP spid="115738" grpId="0" animBg="1"/>
      <p:bldP spid="115739" grpId="0" animBg="1"/>
      <p:bldP spid="115740" grpId="0" animBg="1"/>
      <p:bldP spid="115741" grpId="0" animBg="1"/>
      <p:bldP spid="115742" grpId="0" animBg="1"/>
      <p:bldP spid="115743" grpId="0" animBg="1"/>
      <p:bldP spid="115744" grpId="0" animBg="1"/>
      <p:bldP spid="115745" grpId="0" animBg="1"/>
      <p:bldP spid="115746" grpId="0" animBg="1"/>
      <p:bldP spid="1157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276A30A0-A8B4-844A-8FCB-E138733FED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4953000" cy="1066800"/>
          </a:xfrm>
        </p:spPr>
        <p:txBody>
          <a:bodyPr/>
          <a:lstStyle/>
          <a:p>
            <a:pPr>
              <a:defRPr/>
            </a:pPr>
            <a:r>
              <a:rPr lang="en-US" altLang="x-non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r>
              <a:rPr lang="en-US" altLang="x-none" sz="4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spectroscopic </a:t>
            </a:r>
            <a:r>
              <a:rPr lang="en-US" altLang="x-non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binaries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id="{BB502259-2DAF-F249-82A5-61313465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9436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9302" name="Text Box 6">
            <a:extLst>
              <a:ext uri="{FF2B5EF4-FFF2-40B4-BE49-F238E27FC236}">
                <a16:creationId xmlns:a16="http://schemas.microsoft.com/office/drawing/2014/main" id="{F22A9B69-922F-4147-BF5F-8359F3C2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29000"/>
            <a:ext cx="3505200" cy="3136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>
                <a:solidFill>
                  <a:srgbClr val="FF0000"/>
                </a:solidFill>
              </a:rPr>
              <a:t>Calculate: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Orbital speed</a:t>
            </a:r>
          </a:p>
          <a:p>
            <a:pPr>
              <a:defRPr/>
            </a:pPr>
            <a:r>
              <a:rPr lang="en-US" altLang="x-none" sz="1400">
                <a:solidFill>
                  <a:schemeClr val="bg1"/>
                </a:solidFill>
              </a:rPr>
              <a:t>         ( shift in % of wavelength</a:t>
            </a:r>
          </a:p>
          <a:p>
            <a:pPr>
              <a:defRPr/>
            </a:pPr>
            <a:r>
              <a:rPr lang="en-US" altLang="x-none" sz="1400">
                <a:solidFill>
                  <a:schemeClr val="bg1"/>
                </a:solidFill>
              </a:rPr>
              <a:t>                 = speed in % of speed of light )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Size of orbit</a:t>
            </a:r>
          </a:p>
          <a:p>
            <a:pPr algn="ctr">
              <a:defRPr/>
            </a:pP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( time period × speed = 2 r </a:t>
            </a:r>
            <a:r>
              <a:rPr lang="en-US" altLang="x-none" sz="1400">
                <a:solidFill>
                  <a:schemeClr val="bg1"/>
                </a:solidFill>
                <a:latin typeface="Symbol" charset="2"/>
              </a:rPr>
              <a:t>p</a:t>
            </a:r>
            <a:r>
              <a:rPr lang="en-US" altLang="x-none" sz="1400">
                <a:solidFill>
                  <a:schemeClr val="bg1"/>
                </a:solidFill>
              </a:rPr>
              <a:t> )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</a:t>
            </a:r>
            <a:r>
              <a:rPr lang="en-US" altLang="x-none" sz="2000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Mass</a:t>
            </a:r>
            <a:r>
              <a:rPr lang="en-US" altLang="x-none" sz="2000">
                <a:solidFill>
                  <a:schemeClr val="bg1"/>
                </a:solidFill>
              </a:rPr>
              <a:t> of stars</a:t>
            </a:r>
          </a:p>
          <a:p>
            <a:pPr algn="ctr">
              <a:defRPr/>
            </a:pP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( Kepler III: M ×</a:t>
            </a: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T</a:t>
            </a:r>
            <a:r>
              <a:rPr lang="en-US" altLang="x-none" sz="1400" baseline="30000">
                <a:solidFill>
                  <a:schemeClr val="bg1"/>
                </a:solidFill>
              </a:rPr>
              <a:t>2</a:t>
            </a:r>
            <a:r>
              <a:rPr lang="en-US" altLang="x-none" sz="1400">
                <a:solidFill>
                  <a:schemeClr val="bg1"/>
                </a:solidFill>
              </a:rPr>
              <a:t> = r</a:t>
            </a:r>
            <a:r>
              <a:rPr lang="en-US" altLang="x-none" sz="1400" baseline="30000">
                <a:solidFill>
                  <a:schemeClr val="bg1"/>
                </a:solidFill>
              </a:rPr>
              <a:t>3 </a:t>
            </a:r>
            <a:r>
              <a:rPr lang="en-US" altLang="x-none" sz="14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7109" name="Picture 11" descr="07_Anim">
            <a:extLst>
              <a:ext uri="{FF2B5EF4-FFF2-40B4-BE49-F238E27FC236}">
                <a16:creationId xmlns:a16="http://schemas.microsoft.com/office/drawing/2014/main" id="{DE1F1611-1666-434B-AC72-AD94D2A3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5038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12">
            <a:extLst>
              <a:ext uri="{FF2B5EF4-FFF2-40B4-BE49-F238E27FC236}">
                <a16:creationId xmlns:a16="http://schemas.microsoft.com/office/drawing/2014/main" id="{B3AA19F8-A55D-F144-AD18-3E501832F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219200"/>
            <a:ext cx="3048000" cy="1736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Measure: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 * Blue/red shift of lines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 * Time period    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47111" name="Text Box 13">
            <a:extLst>
              <a:ext uri="{FF2B5EF4-FFF2-40B4-BE49-F238E27FC236}">
                <a16:creationId xmlns:a16="http://schemas.microsoft.com/office/drawing/2014/main" id="{BF1BD0C2-3175-F741-9A03-26B1CBE22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Earth</a:t>
            </a:r>
          </a:p>
        </p:txBody>
      </p:sp>
      <p:sp>
        <p:nvSpPr>
          <p:cNvPr id="47112" name="Line 14">
            <a:extLst>
              <a:ext uri="{FF2B5EF4-FFF2-40B4-BE49-F238E27FC236}">
                <a16:creationId xmlns:a16="http://schemas.microsoft.com/office/drawing/2014/main" id="{7DADBB3E-45A6-F34B-B198-DF7F42333F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2590800"/>
            <a:ext cx="10668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EF9B413-001D-AC47-82F1-62F5ECB0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24200" cy="533400"/>
          </a:xfrm>
        </p:spPr>
        <p:txBody>
          <a:bodyPr/>
          <a:lstStyle/>
          <a:p>
            <a:pPr>
              <a:defRPr/>
            </a:pPr>
            <a:r>
              <a:rPr lang="en-US" altLang="x-none" sz="2800" b="1">
                <a:solidFill>
                  <a:srgbClr val="FF0000"/>
                </a:solidFill>
              </a:rPr>
              <a:t>The mass of stars</a:t>
            </a:r>
            <a:endParaRPr lang="en-US" altLang="x-none" b="1"/>
          </a:p>
        </p:txBody>
      </p:sp>
      <p:sp>
        <p:nvSpPr>
          <p:cNvPr id="83972" name="Oval 4">
            <a:extLst>
              <a:ext uri="{FF2B5EF4-FFF2-40B4-BE49-F238E27FC236}">
                <a16:creationId xmlns:a16="http://schemas.microsoft.com/office/drawing/2014/main" id="{DFF4865D-9F23-A548-AF36-D9D20FCD0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33400"/>
            <a:ext cx="4111625" cy="2971800"/>
          </a:xfrm>
          <a:prstGeom prst="ellips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73" name="Oval 5">
            <a:extLst>
              <a:ext uri="{FF2B5EF4-FFF2-40B4-BE49-F238E27FC236}">
                <a16:creationId xmlns:a16="http://schemas.microsoft.com/office/drawing/2014/main" id="{FE83D6D5-D88D-334A-A535-23D68B6DE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8288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74" name="Oval 6">
            <a:extLst>
              <a:ext uri="{FF2B5EF4-FFF2-40B4-BE49-F238E27FC236}">
                <a16:creationId xmlns:a16="http://schemas.microsoft.com/office/drawing/2014/main" id="{29C6A590-138D-FE4D-958B-BC1E317ED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57200"/>
            <a:ext cx="228600" cy="231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75" name="Line 7">
            <a:extLst>
              <a:ext uri="{FF2B5EF4-FFF2-40B4-BE49-F238E27FC236}">
                <a16:creationId xmlns:a16="http://schemas.microsoft.com/office/drawing/2014/main" id="{380C421C-5731-0847-864C-AFACA8321B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457200"/>
            <a:ext cx="263525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77" name="Text Box 9">
            <a:extLst>
              <a:ext uri="{FF2B5EF4-FFF2-40B4-BE49-F238E27FC236}">
                <a16:creationId xmlns:a16="http://schemas.microsoft.com/office/drawing/2014/main" id="{B16E3B49-872A-EA42-A6D2-90D6EAA3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28788"/>
            <a:ext cx="2741613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Period (T)  in years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Size of orbit (a) in AU’s</a:t>
            </a:r>
            <a:endParaRPr lang="en-US" altLang="x-none" sz="2000" dirty="0"/>
          </a:p>
        </p:txBody>
      </p:sp>
      <p:sp>
        <p:nvSpPr>
          <p:cNvPr id="83978" name="Text Box 10">
            <a:extLst>
              <a:ext uri="{FF2B5EF4-FFF2-40B4-BE49-F238E27FC236}">
                <a16:creationId xmlns:a16="http://schemas.microsoft.com/office/drawing/2014/main" id="{B8870246-73FE-A045-81F6-564215D1F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38100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Kepler’s III law tells mass:</a:t>
            </a:r>
          </a:p>
          <a:p>
            <a:pPr algn="ctr"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M T</a:t>
            </a:r>
            <a:r>
              <a:rPr lang="en-US" altLang="x-none" sz="2000" b="1" baseline="30000" dirty="0">
                <a:solidFill>
                  <a:srgbClr val="FFFF00"/>
                </a:solidFill>
              </a:rPr>
              <a:t>2</a:t>
            </a:r>
            <a:r>
              <a:rPr lang="en-US" altLang="x-none" sz="2000" b="1" dirty="0">
                <a:solidFill>
                  <a:srgbClr val="FFFF00"/>
                </a:solidFill>
              </a:rPr>
              <a:t> = a</a:t>
            </a:r>
            <a:r>
              <a:rPr lang="en-US" altLang="x-none" sz="2000" b="1" baseline="30000" dirty="0">
                <a:solidFill>
                  <a:srgbClr val="FFFF00"/>
                </a:solidFill>
              </a:rPr>
              <a:t>3 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5FFFF"/>
                </a:solidFill>
              </a:rPr>
              <a:t>solve this for M</a:t>
            </a:r>
            <a:endParaRPr lang="en-US" altLang="x-none" sz="2000" dirty="0"/>
          </a:p>
        </p:txBody>
      </p:sp>
      <p:sp>
        <p:nvSpPr>
          <p:cNvPr id="83979" name="Text Box 11">
            <a:extLst>
              <a:ext uri="{FF2B5EF4-FFF2-40B4-BE49-F238E27FC236}">
                <a16:creationId xmlns:a16="http://schemas.microsoft.com/office/drawing/2014/main" id="{610D1157-0D14-F14C-908A-5ECE0454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95400"/>
            <a:ext cx="14192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Measure:</a:t>
            </a:r>
            <a:endParaRPr lang="en-US" altLang="x-none" dirty="0">
              <a:solidFill>
                <a:srgbClr val="FF0000"/>
              </a:solidFill>
            </a:endParaRPr>
          </a:p>
        </p:txBody>
      </p:sp>
      <p:sp>
        <p:nvSpPr>
          <p:cNvPr id="83980" name="Line 12">
            <a:extLst>
              <a:ext uri="{FF2B5EF4-FFF2-40B4-BE49-F238E27FC236}">
                <a16:creationId xmlns:a16="http://schemas.microsoft.com/office/drawing/2014/main" id="{13FB8E2D-CB30-3748-A1CD-96F8E99C7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981200"/>
            <a:ext cx="1905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81" name="Text Box 13">
            <a:extLst>
              <a:ext uri="{FF2B5EF4-FFF2-40B4-BE49-F238E27FC236}">
                <a16:creationId xmlns:a16="http://schemas.microsoft.com/office/drawing/2014/main" id="{2D772D55-8355-2244-918B-2EDA27FF9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524000"/>
            <a:ext cx="3190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FF00"/>
                </a:solidFill>
              </a:rPr>
              <a:t>a</a:t>
            </a:r>
            <a:endParaRPr lang="en-US" altLang="x-none"/>
          </a:p>
        </p:txBody>
      </p:sp>
      <p:sp>
        <p:nvSpPr>
          <p:cNvPr id="83982" name="Text Box 14">
            <a:extLst>
              <a:ext uri="{FF2B5EF4-FFF2-40B4-BE49-F238E27FC236}">
                <a16:creationId xmlns:a16="http://schemas.microsoft.com/office/drawing/2014/main" id="{0157EFE2-5207-A04A-9B32-A3D00692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71" y="3810000"/>
            <a:ext cx="6550448" cy="301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Example:</a:t>
            </a:r>
            <a:endParaRPr lang="en-US" altLang="x-none" dirty="0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A binary system has been measured to turn around in 55 years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Stars separated 3 arc second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Parallax is 0.067 arc second.</a:t>
            </a:r>
          </a:p>
          <a:p>
            <a:pPr algn="ctr">
              <a:defRPr/>
            </a:pPr>
            <a:endParaRPr lang="en-US" altLang="x-none" sz="1800" dirty="0">
              <a:solidFill>
                <a:srgbClr val="66FFFF"/>
              </a:solidFill>
            </a:endParaRPr>
          </a:p>
          <a:p>
            <a:pPr algn="ctr">
              <a:defRPr/>
            </a:pPr>
            <a:r>
              <a:rPr lang="en-US" altLang="x-none" b="1" i="1" dirty="0">
                <a:solidFill>
                  <a:schemeClr val="accent2"/>
                </a:solidFill>
              </a:rPr>
              <a:t>Use these data to figure out the system: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Distance to stars from parallax: 15 parsecs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a = 45 AU and T = 55 years, plug in and solve equation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mass = 30 solar masses (very big stars)</a:t>
            </a:r>
            <a:r>
              <a:rPr lang="en-US" altLang="x-none" dirty="0"/>
              <a:t> </a:t>
            </a:r>
          </a:p>
        </p:txBody>
      </p:sp>
      <p:sp>
        <p:nvSpPr>
          <p:cNvPr id="83983" name="Rectangle 15">
            <a:extLst>
              <a:ext uri="{FF2B5EF4-FFF2-40B4-BE49-F238E27FC236}">
                <a16:creationId xmlns:a16="http://schemas.microsoft.com/office/drawing/2014/main" id="{B7111D82-7CCF-D644-B001-A01D1BF6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-76200"/>
            <a:ext cx="33528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" charset="0"/>
              </a:defRPr>
            </a:lvl1pPr>
            <a:lvl2pPr>
              <a:defRPr sz="4400">
                <a:solidFill>
                  <a:schemeClr val="tx2"/>
                </a:solidFill>
                <a:latin typeface="Times" charset="0"/>
              </a:defRPr>
            </a:lvl2pPr>
            <a:lvl3pPr>
              <a:defRPr sz="4400">
                <a:solidFill>
                  <a:schemeClr val="tx2"/>
                </a:solidFill>
                <a:latin typeface="Times" charset="0"/>
              </a:defRPr>
            </a:lvl3pPr>
            <a:lvl4pPr>
              <a:defRPr sz="4400">
                <a:solidFill>
                  <a:schemeClr val="tx2"/>
                </a:solidFill>
                <a:latin typeface="Times" charset="0"/>
              </a:defRPr>
            </a:lvl4pPr>
            <a:lvl5pPr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ctr">
              <a:defRPr/>
            </a:pPr>
            <a:r>
              <a:rPr lang="en-US" altLang="x-none" sz="2800" b="1" dirty="0">
                <a:solidFill>
                  <a:srgbClr val="FF3300"/>
                </a:solidFill>
              </a:rPr>
              <a:t>:</a:t>
            </a:r>
            <a:br>
              <a:rPr lang="en-US" altLang="x-none" sz="2800" b="1" dirty="0">
                <a:solidFill>
                  <a:srgbClr val="FF3300"/>
                </a:solidFill>
              </a:rPr>
            </a:br>
            <a:r>
              <a:rPr lang="en-US" altLang="x-none" sz="2800" b="1" dirty="0">
                <a:solidFill>
                  <a:schemeClr val="bg1"/>
                </a:solidFill>
              </a:rPr>
              <a:t>use binaries</a:t>
            </a:r>
            <a:endParaRPr lang="en-US" altLang="x-non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4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48AAA94-2094-FA4F-B196-E0DC9E292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54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E95BA043-DACB-A847-A06E-4DA64DDA0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A6AA4078-618C-4542-867D-958E0465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18EA653C-70D2-774B-9093-957785A55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8382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 </a:t>
            </a:r>
          </a:p>
        </p:txBody>
      </p:sp>
      <p:sp>
        <p:nvSpPr>
          <p:cNvPr id="142341" name="Text Box 5">
            <a:extLst>
              <a:ext uri="{FF2B5EF4-FFF2-40B4-BE49-F238E27FC236}">
                <a16:creationId xmlns:a16="http://schemas.microsoft.com/office/drawing/2014/main" id="{AD6D2E95-742C-8141-BA45-3BEE88F3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2342" name="Text Box 6">
            <a:extLst>
              <a:ext uri="{FF2B5EF4-FFF2-40B4-BE49-F238E27FC236}">
                <a16:creationId xmlns:a16="http://schemas.microsoft.com/office/drawing/2014/main" id="{0F6E1E3A-D6A1-074B-B14C-144367E6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085850"/>
            <a:ext cx="8839200" cy="4232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Why are double stars important in astronomy?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They help us to measure the distance to stars.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They provide the only way to measure the mass of the stars.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They help us find out what substances stars are made of.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They help us find out how fast stars revolve around the center of the Galaxy.</a:t>
            </a:r>
          </a:p>
        </p:txBody>
      </p:sp>
      <p:sp>
        <p:nvSpPr>
          <p:cNvPr id="142343" name="Text Box 7">
            <a:extLst>
              <a:ext uri="{FF2B5EF4-FFF2-40B4-BE49-F238E27FC236}">
                <a16:creationId xmlns:a16="http://schemas.microsoft.com/office/drawing/2014/main" id="{C2455B29-7008-B14C-9142-5BAD97958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2344" name="Text Box 8">
            <a:extLst>
              <a:ext uri="{FF2B5EF4-FFF2-40B4-BE49-F238E27FC236}">
                <a16:creationId xmlns:a16="http://schemas.microsoft.com/office/drawing/2014/main" id="{A4E800FB-3348-0041-B2C5-B45BF59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2345" name="Text Box 9">
            <a:extLst>
              <a:ext uri="{FF2B5EF4-FFF2-40B4-BE49-F238E27FC236}">
                <a16:creationId xmlns:a16="http://schemas.microsoft.com/office/drawing/2014/main" id="{D7FD013E-011F-894D-991A-E1CDAD87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2346" name="Text Box 10">
            <a:extLst>
              <a:ext uri="{FF2B5EF4-FFF2-40B4-BE49-F238E27FC236}">
                <a16:creationId xmlns:a16="http://schemas.microsoft.com/office/drawing/2014/main" id="{07CFAC6A-15BF-C643-BBD3-E6A8FB375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2347" name="Text Box 11">
            <a:extLst>
              <a:ext uri="{FF2B5EF4-FFF2-40B4-BE49-F238E27FC236}">
                <a16:creationId xmlns:a16="http://schemas.microsoft.com/office/drawing/2014/main" id="{0A2D799C-54FB-9345-BF3C-4F38F6F7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2348" name="Text Box 12">
            <a:extLst>
              <a:ext uri="{FF2B5EF4-FFF2-40B4-BE49-F238E27FC236}">
                <a16:creationId xmlns:a16="http://schemas.microsoft.com/office/drawing/2014/main" id="{89BC93C7-0405-C344-8BCB-B02884EAB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2349" name="Text Box 13">
            <a:extLst>
              <a:ext uri="{FF2B5EF4-FFF2-40B4-BE49-F238E27FC236}">
                <a16:creationId xmlns:a16="http://schemas.microsoft.com/office/drawing/2014/main" id="{3B9243E8-52D6-1043-A3F8-EBFFC9E0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2350" name="Text Box 14">
            <a:extLst>
              <a:ext uri="{FF2B5EF4-FFF2-40B4-BE49-F238E27FC236}">
                <a16:creationId xmlns:a16="http://schemas.microsoft.com/office/drawing/2014/main" id="{7108522D-EBB6-1C42-BF78-EAD06F91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2351" name="Text Box 15">
            <a:extLst>
              <a:ext uri="{FF2B5EF4-FFF2-40B4-BE49-F238E27FC236}">
                <a16:creationId xmlns:a16="http://schemas.microsoft.com/office/drawing/2014/main" id="{14C035BB-2AE3-0249-A3F4-DD59D6BE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2352" name="Text Box 16">
            <a:extLst>
              <a:ext uri="{FF2B5EF4-FFF2-40B4-BE49-F238E27FC236}">
                <a16:creationId xmlns:a16="http://schemas.microsoft.com/office/drawing/2014/main" id="{A46C441B-6F39-F842-8CB9-A9AF5472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2353" name="Text Box 17">
            <a:extLst>
              <a:ext uri="{FF2B5EF4-FFF2-40B4-BE49-F238E27FC236}">
                <a16:creationId xmlns:a16="http://schemas.microsoft.com/office/drawing/2014/main" id="{8E2B9236-7121-9743-B8D4-B319EB00A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2354" name="Text Box 18">
            <a:extLst>
              <a:ext uri="{FF2B5EF4-FFF2-40B4-BE49-F238E27FC236}">
                <a16:creationId xmlns:a16="http://schemas.microsoft.com/office/drawing/2014/main" id="{4E550AD3-39BF-0442-81BB-903A25F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2355" name="Text Box 19">
            <a:extLst>
              <a:ext uri="{FF2B5EF4-FFF2-40B4-BE49-F238E27FC236}">
                <a16:creationId xmlns:a16="http://schemas.microsoft.com/office/drawing/2014/main" id="{95BC1951-7758-8340-8C85-46FEDCDB7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2356" name="Text Box 20">
            <a:extLst>
              <a:ext uri="{FF2B5EF4-FFF2-40B4-BE49-F238E27FC236}">
                <a16:creationId xmlns:a16="http://schemas.microsoft.com/office/drawing/2014/main" id="{4B612A20-16CF-F543-B7B1-A9C32A258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2357" name="Text Box 21">
            <a:extLst>
              <a:ext uri="{FF2B5EF4-FFF2-40B4-BE49-F238E27FC236}">
                <a16:creationId xmlns:a16="http://schemas.microsoft.com/office/drawing/2014/main" id="{20FE5232-6B50-2E4B-A321-64E4C419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2358" name="Text Box 22">
            <a:extLst>
              <a:ext uri="{FF2B5EF4-FFF2-40B4-BE49-F238E27FC236}">
                <a16:creationId xmlns:a16="http://schemas.microsoft.com/office/drawing/2014/main" id="{AB743B75-DF45-3744-9FFE-3B173CE0E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2359" name="Text Box 23">
            <a:extLst>
              <a:ext uri="{FF2B5EF4-FFF2-40B4-BE49-F238E27FC236}">
                <a16:creationId xmlns:a16="http://schemas.microsoft.com/office/drawing/2014/main" id="{7E36FF05-B737-0244-9A23-039CF4D3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2360" name="Text Box 24">
            <a:extLst>
              <a:ext uri="{FF2B5EF4-FFF2-40B4-BE49-F238E27FC236}">
                <a16:creationId xmlns:a16="http://schemas.microsoft.com/office/drawing/2014/main" id="{4A8DE446-8AD4-7348-BAF8-43EDDA6B7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2361" name="Text Box 25">
            <a:extLst>
              <a:ext uri="{FF2B5EF4-FFF2-40B4-BE49-F238E27FC236}">
                <a16:creationId xmlns:a16="http://schemas.microsoft.com/office/drawing/2014/main" id="{C88C5490-0948-444A-8BA1-C5041A08F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2362" name="Text Box 26">
            <a:extLst>
              <a:ext uri="{FF2B5EF4-FFF2-40B4-BE49-F238E27FC236}">
                <a16:creationId xmlns:a16="http://schemas.microsoft.com/office/drawing/2014/main" id="{EEF8BA2F-2546-EB4A-A90A-6B56E2CC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2363" name="Text Box 27">
            <a:extLst>
              <a:ext uri="{FF2B5EF4-FFF2-40B4-BE49-F238E27FC236}">
                <a16:creationId xmlns:a16="http://schemas.microsoft.com/office/drawing/2014/main" id="{2C9F7EDE-29C5-4543-8BB3-815117262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2364" name="Text Box 28">
            <a:extLst>
              <a:ext uri="{FF2B5EF4-FFF2-40B4-BE49-F238E27FC236}">
                <a16:creationId xmlns:a16="http://schemas.microsoft.com/office/drawing/2014/main" id="{AE66370B-853D-B347-B63A-2B370A0D1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2365" name="Text Box 29">
            <a:extLst>
              <a:ext uri="{FF2B5EF4-FFF2-40B4-BE49-F238E27FC236}">
                <a16:creationId xmlns:a16="http://schemas.microsoft.com/office/drawing/2014/main" id="{14FB0D0D-7964-BA4B-990F-F363CA2F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2366" name="Text Box 30">
            <a:extLst>
              <a:ext uri="{FF2B5EF4-FFF2-40B4-BE49-F238E27FC236}">
                <a16:creationId xmlns:a16="http://schemas.microsoft.com/office/drawing/2014/main" id="{9E15B26D-6990-EE4B-87A0-0E2817A0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2367" name="Text Box 31">
            <a:extLst>
              <a:ext uri="{FF2B5EF4-FFF2-40B4-BE49-F238E27FC236}">
                <a16:creationId xmlns:a16="http://schemas.microsoft.com/office/drawing/2014/main" id="{89C8C9B1-C027-CF48-B10E-B7D40B37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2368" name="Text Box 32">
            <a:extLst>
              <a:ext uri="{FF2B5EF4-FFF2-40B4-BE49-F238E27FC236}">
                <a16:creationId xmlns:a16="http://schemas.microsoft.com/office/drawing/2014/main" id="{8B767CC4-DF65-D14E-8F78-AEE7F0B08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2369" name="Text Box 33">
            <a:extLst>
              <a:ext uri="{FF2B5EF4-FFF2-40B4-BE49-F238E27FC236}">
                <a16:creationId xmlns:a16="http://schemas.microsoft.com/office/drawing/2014/main" id="{992BFE7F-A09B-B74E-8140-1D9DE2890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2370" name="Text Box 34">
            <a:extLst>
              <a:ext uri="{FF2B5EF4-FFF2-40B4-BE49-F238E27FC236}">
                <a16:creationId xmlns:a16="http://schemas.microsoft.com/office/drawing/2014/main" id="{76B416D3-F9CC-D042-9863-6AAB55DB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2371" name="Text Box 35">
            <a:extLst>
              <a:ext uri="{FF2B5EF4-FFF2-40B4-BE49-F238E27FC236}">
                <a16:creationId xmlns:a16="http://schemas.microsoft.com/office/drawing/2014/main" id="{EBF9F17A-0583-7048-96A1-786549AB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42372" name="Text Box 36">
            <a:extLst>
              <a:ext uri="{FF2B5EF4-FFF2-40B4-BE49-F238E27FC236}">
                <a16:creationId xmlns:a16="http://schemas.microsoft.com/office/drawing/2014/main" id="{715BC003-27C9-A441-BB01-D3E918DDB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48254039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39" grpId="0" animBg="1"/>
      <p:bldP spid="142341" grpId="0" animBg="1"/>
      <p:bldP spid="142342" grpId="0"/>
      <p:bldP spid="142342" grpId="1"/>
      <p:bldP spid="142343" grpId="0" animBg="1"/>
      <p:bldP spid="142344" grpId="0" animBg="1"/>
      <p:bldP spid="142345" grpId="0" animBg="1"/>
      <p:bldP spid="142346" grpId="0" animBg="1"/>
      <p:bldP spid="142347" grpId="0" animBg="1"/>
      <p:bldP spid="142348" grpId="0" animBg="1"/>
      <p:bldP spid="142349" grpId="0" animBg="1"/>
      <p:bldP spid="142350" grpId="0" animBg="1"/>
      <p:bldP spid="142351" grpId="0" animBg="1"/>
      <p:bldP spid="142352" grpId="0" animBg="1"/>
      <p:bldP spid="142353" grpId="0" animBg="1"/>
      <p:bldP spid="142354" grpId="0" animBg="1"/>
      <p:bldP spid="142355" grpId="0" animBg="1"/>
      <p:bldP spid="142356" grpId="0" animBg="1"/>
      <p:bldP spid="142357" grpId="0" animBg="1"/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2">
            <a:extLst>
              <a:ext uri="{FF2B5EF4-FFF2-40B4-BE49-F238E27FC236}">
                <a16:creationId xmlns:a16="http://schemas.microsoft.com/office/drawing/2014/main" id="{CA0E8293-0E8C-B647-ACCB-C64CEDE9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71043" name="Text Box 3">
            <a:extLst>
              <a:ext uri="{FF2B5EF4-FFF2-40B4-BE49-F238E27FC236}">
                <a16:creationId xmlns:a16="http://schemas.microsoft.com/office/drawing/2014/main" id="{9BE59F09-370B-6940-B3CF-986930AF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71044" name="Rectangle 4">
            <a:extLst>
              <a:ext uri="{FF2B5EF4-FFF2-40B4-BE49-F238E27FC236}">
                <a16:creationId xmlns:a16="http://schemas.microsoft.com/office/drawing/2014/main" id="{235D76AF-ACF6-9248-B5FE-E2EEA189A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 </a:t>
            </a:r>
          </a:p>
        </p:txBody>
      </p:sp>
      <p:sp>
        <p:nvSpPr>
          <p:cNvPr id="471045" name="Text Box 5">
            <a:extLst>
              <a:ext uri="{FF2B5EF4-FFF2-40B4-BE49-F238E27FC236}">
                <a16:creationId xmlns:a16="http://schemas.microsoft.com/office/drawing/2014/main" id="{32364C4F-6E79-E84C-99C5-BC00854F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71046" name="Text Box 6">
            <a:extLst>
              <a:ext uri="{FF2B5EF4-FFF2-40B4-BE49-F238E27FC236}">
                <a16:creationId xmlns:a16="http://schemas.microsoft.com/office/drawing/2014/main" id="{D9431C51-99C6-1D48-946F-A17AABAA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69342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know the mass of (some) stars?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Using measurements of their planets.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 </a:t>
            </a:r>
            <a:r>
              <a:rPr lang="en-US" altLang="en-US" sz="2400" dirty="0"/>
              <a:t>Using measurements of the force of their gravity on spaceships.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 </a:t>
            </a:r>
            <a:r>
              <a:rPr lang="en-US" altLang="en-US" sz="2400" dirty="0"/>
              <a:t>Using the red/blue shift of spectral lines of binary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400" dirty="0"/>
              <a:t>Using measurements of their brightness and color.</a:t>
            </a:r>
          </a:p>
        </p:txBody>
      </p:sp>
      <p:sp>
        <p:nvSpPr>
          <p:cNvPr id="471047" name="Text Box 7">
            <a:extLst>
              <a:ext uri="{FF2B5EF4-FFF2-40B4-BE49-F238E27FC236}">
                <a16:creationId xmlns:a16="http://schemas.microsoft.com/office/drawing/2014/main" id="{373A3D5E-521E-5D48-8AE1-FB788E1D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71048" name="Text Box 8">
            <a:extLst>
              <a:ext uri="{FF2B5EF4-FFF2-40B4-BE49-F238E27FC236}">
                <a16:creationId xmlns:a16="http://schemas.microsoft.com/office/drawing/2014/main" id="{B33C2DFC-4881-D84B-A583-8619A343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71049" name="Text Box 9">
            <a:extLst>
              <a:ext uri="{FF2B5EF4-FFF2-40B4-BE49-F238E27FC236}">
                <a16:creationId xmlns:a16="http://schemas.microsoft.com/office/drawing/2014/main" id="{C5FF6282-69EB-7041-B66E-A6E370414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71050" name="Text Box 10">
            <a:extLst>
              <a:ext uri="{FF2B5EF4-FFF2-40B4-BE49-F238E27FC236}">
                <a16:creationId xmlns:a16="http://schemas.microsoft.com/office/drawing/2014/main" id="{62DC1CBE-B728-704B-A900-82876B64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71051" name="Text Box 11">
            <a:extLst>
              <a:ext uri="{FF2B5EF4-FFF2-40B4-BE49-F238E27FC236}">
                <a16:creationId xmlns:a16="http://schemas.microsoft.com/office/drawing/2014/main" id="{6BE11D02-5D72-624A-B775-9A33B2983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71052" name="Text Box 12">
            <a:extLst>
              <a:ext uri="{FF2B5EF4-FFF2-40B4-BE49-F238E27FC236}">
                <a16:creationId xmlns:a16="http://schemas.microsoft.com/office/drawing/2014/main" id="{6C34467D-3CD0-E540-9AC0-20CEE79F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71053" name="Text Box 13">
            <a:extLst>
              <a:ext uri="{FF2B5EF4-FFF2-40B4-BE49-F238E27FC236}">
                <a16:creationId xmlns:a16="http://schemas.microsoft.com/office/drawing/2014/main" id="{A94CFE48-8D6C-AC4B-9723-CE76C427B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71054" name="Text Box 14">
            <a:extLst>
              <a:ext uri="{FF2B5EF4-FFF2-40B4-BE49-F238E27FC236}">
                <a16:creationId xmlns:a16="http://schemas.microsoft.com/office/drawing/2014/main" id="{F37346E9-0887-0146-A13D-EAF8E07C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71055" name="Text Box 15">
            <a:extLst>
              <a:ext uri="{FF2B5EF4-FFF2-40B4-BE49-F238E27FC236}">
                <a16:creationId xmlns:a16="http://schemas.microsoft.com/office/drawing/2014/main" id="{BA0E3B7B-BB10-4B4D-B386-825586D4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71056" name="Text Box 16">
            <a:extLst>
              <a:ext uri="{FF2B5EF4-FFF2-40B4-BE49-F238E27FC236}">
                <a16:creationId xmlns:a16="http://schemas.microsoft.com/office/drawing/2014/main" id="{962C5717-BC61-834D-B069-20889C12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71057" name="Text Box 17">
            <a:extLst>
              <a:ext uri="{FF2B5EF4-FFF2-40B4-BE49-F238E27FC236}">
                <a16:creationId xmlns:a16="http://schemas.microsoft.com/office/drawing/2014/main" id="{BED7694A-AEBE-8743-ADCD-A85F41049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71058" name="Text Box 18">
            <a:extLst>
              <a:ext uri="{FF2B5EF4-FFF2-40B4-BE49-F238E27FC236}">
                <a16:creationId xmlns:a16="http://schemas.microsoft.com/office/drawing/2014/main" id="{2CA0F0D4-3ADC-A946-BF6D-F5AE0417C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71059" name="Text Box 19">
            <a:extLst>
              <a:ext uri="{FF2B5EF4-FFF2-40B4-BE49-F238E27FC236}">
                <a16:creationId xmlns:a16="http://schemas.microsoft.com/office/drawing/2014/main" id="{DC006381-FE09-AC43-B5BA-19E7001FF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71060" name="Text Box 20">
            <a:extLst>
              <a:ext uri="{FF2B5EF4-FFF2-40B4-BE49-F238E27FC236}">
                <a16:creationId xmlns:a16="http://schemas.microsoft.com/office/drawing/2014/main" id="{3DB0156F-005F-8048-BFE9-E01182D05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71061" name="Text Box 21">
            <a:extLst>
              <a:ext uri="{FF2B5EF4-FFF2-40B4-BE49-F238E27FC236}">
                <a16:creationId xmlns:a16="http://schemas.microsoft.com/office/drawing/2014/main" id="{64619BA2-8FE4-3B44-9646-7E119F6EB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71062" name="Text Box 22">
            <a:extLst>
              <a:ext uri="{FF2B5EF4-FFF2-40B4-BE49-F238E27FC236}">
                <a16:creationId xmlns:a16="http://schemas.microsoft.com/office/drawing/2014/main" id="{8A872244-FC70-DD4E-8FDB-7B6F8A57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71063" name="Text Box 23">
            <a:extLst>
              <a:ext uri="{FF2B5EF4-FFF2-40B4-BE49-F238E27FC236}">
                <a16:creationId xmlns:a16="http://schemas.microsoft.com/office/drawing/2014/main" id="{FADE5682-4B0A-5943-842C-F066BAC76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71064" name="Text Box 24">
            <a:extLst>
              <a:ext uri="{FF2B5EF4-FFF2-40B4-BE49-F238E27FC236}">
                <a16:creationId xmlns:a16="http://schemas.microsoft.com/office/drawing/2014/main" id="{E04470A7-ED0A-744B-862F-1C4D173E4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71065" name="Text Box 25">
            <a:extLst>
              <a:ext uri="{FF2B5EF4-FFF2-40B4-BE49-F238E27FC236}">
                <a16:creationId xmlns:a16="http://schemas.microsoft.com/office/drawing/2014/main" id="{8563B228-CDA0-714E-903E-9C19D253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1066" name="Text Box 26">
            <a:extLst>
              <a:ext uri="{FF2B5EF4-FFF2-40B4-BE49-F238E27FC236}">
                <a16:creationId xmlns:a16="http://schemas.microsoft.com/office/drawing/2014/main" id="{D4F32ADE-890E-6346-BCC8-C5189F8D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71067" name="Text Box 27">
            <a:extLst>
              <a:ext uri="{FF2B5EF4-FFF2-40B4-BE49-F238E27FC236}">
                <a16:creationId xmlns:a16="http://schemas.microsoft.com/office/drawing/2014/main" id="{A5A108D9-1B04-9549-8B59-E636B8815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71068" name="Text Box 28">
            <a:extLst>
              <a:ext uri="{FF2B5EF4-FFF2-40B4-BE49-F238E27FC236}">
                <a16:creationId xmlns:a16="http://schemas.microsoft.com/office/drawing/2014/main" id="{3C4171C8-54F8-3A48-B2F6-21E1C0D1C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71069" name="Text Box 29">
            <a:extLst>
              <a:ext uri="{FF2B5EF4-FFF2-40B4-BE49-F238E27FC236}">
                <a16:creationId xmlns:a16="http://schemas.microsoft.com/office/drawing/2014/main" id="{996023E8-E883-6B43-A831-15DFB2DA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71070" name="Text Box 30">
            <a:extLst>
              <a:ext uri="{FF2B5EF4-FFF2-40B4-BE49-F238E27FC236}">
                <a16:creationId xmlns:a16="http://schemas.microsoft.com/office/drawing/2014/main" id="{0808B29A-52CF-FA45-AD27-30933F383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71071" name="Text Box 31">
            <a:extLst>
              <a:ext uri="{FF2B5EF4-FFF2-40B4-BE49-F238E27FC236}">
                <a16:creationId xmlns:a16="http://schemas.microsoft.com/office/drawing/2014/main" id="{D4058A4B-2AF5-4B43-A6F2-2E2318DC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71072" name="Text Box 32">
            <a:extLst>
              <a:ext uri="{FF2B5EF4-FFF2-40B4-BE49-F238E27FC236}">
                <a16:creationId xmlns:a16="http://schemas.microsoft.com/office/drawing/2014/main" id="{9B857E3E-6623-2045-ABDA-D5089581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71073" name="Text Box 33">
            <a:extLst>
              <a:ext uri="{FF2B5EF4-FFF2-40B4-BE49-F238E27FC236}">
                <a16:creationId xmlns:a16="http://schemas.microsoft.com/office/drawing/2014/main" id="{42DB1E9B-BE85-2B44-952D-082A8675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71074" name="Text Box 34">
            <a:extLst>
              <a:ext uri="{FF2B5EF4-FFF2-40B4-BE49-F238E27FC236}">
                <a16:creationId xmlns:a16="http://schemas.microsoft.com/office/drawing/2014/main" id="{EA71F2B0-738D-2F4D-8BE2-7420C292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71075" name="Text Box 35">
            <a:extLst>
              <a:ext uri="{FF2B5EF4-FFF2-40B4-BE49-F238E27FC236}">
                <a16:creationId xmlns:a16="http://schemas.microsoft.com/office/drawing/2014/main" id="{E6216897-8D81-8149-8292-613091110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 animBg="1"/>
      <p:bldP spid="471043" grpId="0" animBg="1"/>
      <p:bldP spid="471045" grpId="0" animBg="1"/>
      <p:bldP spid="471046" grpId="0"/>
      <p:bldP spid="471046" grpId="1"/>
      <p:bldP spid="471047" grpId="0" animBg="1"/>
      <p:bldP spid="471048" grpId="0" animBg="1"/>
      <p:bldP spid="471049" grpId="0" animBg="1"/>
      <p:bldP spid="471050" grpId="0" animBg="1"/>
      <p:bldP spid="471051" grpId="0" animBg="1"/>
      <p:bldP spid="471052" grpId="0" animBg="1"/>
      <p:bldP spid="471053" grpId="0" animBg="1"/>
      <p:bldP spid="471054" grpId="0" animBg="1"/>
      <p:bldP spid="471055" grpId="0" animBg="1"/>
      <p:bldP spid="471056" grpId="0" animBg="1"/>
      <p:bldP spid="471057" grpId="0" animBg="1"/>
      <p:bldP spid="471058" grpId="0" animBg="1"/>
      <p:bldP spid="471059" grpId="0" animBg="1"/>
      <p:bldP spid="471060" grpId="0" animBg="1"/>
      <p:bldP spid="471061" grpId="0" animBg="1"/>
      <p:bldP spid="471062" grpId="0" animBg="1"/>
      <p:bldP spid="471063" grpId="0" animBg="1"/>
      <p:bldP spid="471064" grpId="0" animBg="1"/>
      <p:bldP spid="471065" grpId="0" animBg="1"/>
      <p:bldP spid="471066" grpId="0" animBg="1"/>
      <p:bldP spid="471067" grpId="0" animBg="1"/>
      <p:bldP spid="471068" grpId="0" animBg="1"/>
      <p:bldP spid="471069" grpId="0" animBg="1"/>
      <p:bldP spid="471070" grpId="0" animBg="1"/>
      <p:bldP spid="471071" grpId="0" animBg="1"/>
      <p:bldP spid="471072" grpId="0" animBg="1"/>
      <p:bldP spid="471073" grpId="0" animBg="1"/>
      <p:bldP spid="471074" grpId="0" animBg="1"/>
      <p:bldP spid="4710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>
            <a:extLst>
              <a:ext uri="{FF2B5EF4-FFF2-40B4-BE49-F238E27FC236}">
                <a16:creationId xmlns:a16="http://schemas.microsoft.com/office/drawing/2014/main" id="{CD3E6E35-7F00-BA48-BDD8-A5FD9B74E4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77000" y="4343400"/>
            <a:ext cx="1905000" cy="762000"/>
          </a:xfrm>
        </p:spPr>
        <p:txBody>
          <a:bodyPr/>
          <a:lstStyle/>
          <a:p>
            <a:pPr>
              <a:defRPr/>
            </a:pPr>
            <a:r>
              <a:rPr lang="en-US" sz="2000">
                <a:solidFill>
                  <a:srgbClr val="FFFF00"/>
                </a:solidFill>
                <a:cs typeface="+mj-cs"/>
              </a:rPr>
              <a:t>What do spectra tell us?</a:t>
            </a:r>
            <a:endParaRPr lang="en-US" sz="2000">
              <a:cs typeface="+mj-cs"/>
            </a:endParaRPr>
          </a:p>
        </p:txBody>
      </p:sp>
      <p:sp>
        <p:nvSpPr>
          <p:cNvPr id="436227" name="Text Box 3">
            <a:extLst>
              <a:ext uri="{FF2B5EF4-FFF2-40B4-BE49-F238E27FC236}">
                <a16:creationId xmlns:a16="http://schemas.microsoft.com/office/drawing/2014/main" id="{A800F65E-1995-EC46-A152-034047BD2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41288"/>
            <a:ext cx="8942387" cy="2862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20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details of the spectra tell a lot:</a:t>
            </a:r>
            <a:endParaRPr lang="en-US" altLang="x-none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Chemical composition: </a:t>
            </a:r>
            <a:r>
              <a:rPr lang="en-US" altLang="x-none" sz="2000" dirty="0">
                <a:solidFill>
                  <a:srgbClr val="FFC000"/>
                </a:solidFill>
              </a:rPr>
              <a:t>which lines are present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Rotation: </a:t>
            </a:r>
            <a:r>
              <a:rPr lang="en-US" altLang="x-none" sz="2000" dirty="0">
                <a:solidFill>
                  <a:srgbClr val="FFC000"/>
                </a:solidFill>
              </a:rPr>
              <a:t>broadening </a:t>
            </a:r>
            <a:r>
              <a:rPr lang="en-US" altLang="x-none" sz="1600" dirty="0">
                <a:solidFill>
                  <a:srgbClr val="FFC000"/>
                </a:solidFill>
              </a:rPr>
              <a:t>(same percent for all lines)</a:t>
            </a:r>
            <a:endParaRPr lang="en-US" altLang="x-none" sz="2000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Movement (towards us or away from us): </a:t>
            </a:r>
            <a:r>
              <a:rPr lang="en-US" altLang="x-none" sz="2000" dirty="0">
                <a:solidFill>
                  <a:srgbClr val="FFC000"/>
                </a:solidFill>
              </a:rPr>
              <a:t>shift lines </a:t>
            </a:r>
            <a:r>
              <a:rPr lang="en-US" altLang="x-none" sz="1600" dirty="0">
                <a:solidFill>
                  <a:srgbClr val="FFC000"/>
                </a:solidFill>
              </a:rPr>
              <a:t>(same percent for all lines)</a:t>
            </a:r>
            <a:endParaRPr lang="en-US" altLang="x-none" sz="2000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Strength of magnetic field (if any): </a:t>
            </a:r>
            <a:r>
              <a:rPr lang="en-US" altLang="x-none" sz="2000" dirty="0">
                <a:solidFill>
                  <a:srgbClr val="FFC000"/>
                </a:solidFill>
              </a:rPr>
              <a:t>split of lines into doublets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Temperature: </a:t>
            </a:r>
            <a:r>
              <a:rPr lang="en-US" altLang="x-none" sz="2000" dirty="0">
                <a:solidFill>
                  <a:srgbClr val="FFC000"/>
                </a:solidFill>
              </a:rPr>
              <a:t>relative line strengths of the same atom 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C000"/>
                </a:solidFill>
              </a:rPr>
              <a:t>        </a:t>
            </a:r>
            <a:r>
              <a:rPr lang="en-US" altLang="x-none" sz="1600" i="1" dirty="0">
                <a:solidFill>
                  <a:srgbClr val="FFC000"/>
                </a:solidFill>
              </a:rPr>
              <a:t>For example, H</a:t>
            </a:r>
            <a:r>
              <a:rPr lang="en-US" altLang="x-none" sz="1600" i="1" baseline="-25000" dirty="0">
                <a:solidFill>
                  <a:srgbClr val="FFC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altLang="x-none" sz="1600" i="1" dirty="0">
                <a:solidFill>
                  <a:srgbClr val="FFC000"/>
                </a:solidFill>
              </a:rPr>
              <a:t> (level 2 to 3, red) vs. P</a:t>
            </a:r>
            <a:r>
              <a:rPr lang="en-US" altLang="x-none" sz="1600" i="1" baseline="-25000" dirty="0">
                <a:solidFill>
                  <a:srgbClr val="FFC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altLang="x-none" sz="1600" i="1" dirty="0">
                <a:solidFill>
                  <a:srgbClr val="FFC000"/>
                </a:solidFill>
              </a:rPr>
              <a:t> (</a:t>
            </a:r>
            <a:r>
              <a:rPr lang="en-US" altLang="x-none" sz="1600" i="1" dirty="0" err="1">
                <a:solidFill>
                  <a:srgbClr val="FFC000"/>
                </a:solidFill>
              </a:rPr>
              <a:t>Paschen</a:t>
            </a:r>
            <a:r>
              <a:rPr lang="en-US" altLang="x-none" sz="1600" i="1" dirty="0">
                <a:solidFill>
                  <a:srgbClr val="FFC000"/>
                </a:solidFill>
              </a:rPr>
              <a:t>-</a:t>
            </a:r>
            <a:r>
              <a:rPr lang="en-US" altLang="x-none" sz="1600" i="1" dirty="0">
                <a:solidFill>
                  <a:srgbClr val="FFC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altLang="x-none" sz="1600" i="1" dirty="0">
                <a:solidFill>
                  <a:srgbClr val="FFC000"/>
                </a:solidFill>
              </a:rPr>
              <a:t>, level 3 to 4, infrared) transition in H atom.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Gas density (gravity), chaotic wind speed: </a:t>
            </a:r>
            <a:r>
              <a:rPr lang="en-US" altLang="x-none" sz="2000" dirty="0">
                <a:solidFill>
                  <a:srgbClr val="FFC000"/>
                </a:solidFill>
              </a:rPr>
              <a:t>broadening (</a:t>
            </a:r>
            <a:r>
              <a:rPr lang="en-US" altLang="x-none" sz="1600" dirty="0">
                <a:solidFill>
                  <a:srgbClr val="FFC000"/>
                </a:solidFill>
              </a:rPr>
              <a:t>varies from atom to atom</a:t>
            </a:r>
            <a:r>
              <a:rPr lang="en-US" altLang="x-none" sz="20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Mass loss (stellar wind): </a:t>
            </a:r>
            <a:r>
              <a:rPr lang="en-US" altLang="x-none" sz="2000" dirty="0">
                <a:solidFill>
                  <a:srgbClr val="FFC000"/>
                </a:solidFill>
              </a:rPr>
              <a:t>P </a:t>
            </a:r>
            <a:r>
              <a:rPr lang="en-US" altLang="x-none" sz="2000" dirty="0" err="1">
                <a:solidFill>
                  <a:srgbClr val="FFC000"/>
                </a:solidFill>
              </a:rPr>
              <a:t>Cygni</a:t>
            </a:r>
            <a:r>
              <a:rPr lang="en-US" altLang="x-none" sz="2000" dirty="0">
                <a:solidFill>
                  <a:srgbClr val="FFC000"/>
                </a:solidFill>
              </a:rPr>
              <a:t> profile (</a:t>
            </a:r>
            <a:r>
              <a:rPr lang="en-US" altLang="x-none" sz="1600" dirty="0">
                <a:solidFill>
                  <a:srgbClr val="FFC000"/>
                </a:solidFill>
              </a:rPr>
              <a:t>blue-shifted emission + </a:t>
            </a:r>
            <a:r>
              <a:rPr lang="en-US" altLang="x-none" sz="1600" dirty="0" err="1">
                <a:solidFill>
                  <a:srgbClr val="FFC000"/>
                </a:solidFill>
              </a:rPr>
              <a:t>unshifted</a:t>
            </a:r>
            <a:r>
              <a:rPr lang="en-US" altLang="x-none" sz="1600" dirty="0">
                <a:solidFill>
                  <a:srgbClr val="FFC000"/>
                </a:solidFill>
              </a:rPr>
              <a:t> absorption</a:t>
            </a:r>
            <a:r>
              <a:rPr lang="en-US" altLang="x-none" sz="2000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E2D4626A-06AF-8C49-94F8-4F3E76D7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003550"/>
            <a:ext cx="55880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ABA2A4B2-1D3D-B34D-8979-215E6576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911475"/>
            <a:ext cx="291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Example: Rotational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line broadening: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(all spectral lines broadened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                  by the same percent)</a:t>
            </a: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24C69A0B-A95D-914F-9904-1291FC98D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882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5" name="Straight Arrow Connector 2">
            <a:extLst>
              <a:ext uri="{FF2B5EF4-FFF2-40B4-BE49-F238E27FC236}">
                <a16:creationId xmlns:a16="http://schemas.microsoft.com/office/drawing/2014/main" id="{18E4A78F-2C24-7C41-B24B-BE4296B801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22098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ext Box 2">
            <a:extLst>
              <a:ext uri="{FF2B5EF4-FFF2-40B4-BE49-F238E27FC236}">
                <a16:creationId xmlns:a16="http://schemas.microsoft.com/office/drawing/2014/main" id="{7215D30D-18FA-0646-8AA8-DFEC24F98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26339" name="Text Box 3">
            <a:extLst>
              <a:ext uri="{FF2B5EF4-FFF2-40B4-BE49-F238E27FC236}">
                <a16:creationId xmlns:a16="http://schemas.microsoft.com/office/drawing/2014/main" id="{892D0DE5-AC19-F34E-B310-49B2019CC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6340" name="Rectangle 4">
            <a:extLst>
              <a:ext uri="{FF2B5EF4-FFF2-40B4-BE49-F238E27FC236}">
                <a16:creationId xmlns:a16="http://schemas.microsoft.com/office/drawing/2014/main" id="{1936B414-256B-4E4E-9D14-78DC149C5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18 </a:t>
            </a:r>
          </a:p>
        </p:txBody>
      </p:sp>
      <p:sp>
        <p:nvSpPr>
          <p:cNvPr id="526341" name="Text Box 5">
            <a:extLst>
              <a:ext uri="{FF2B5EF4-FFF2-40B4-BE49-F238E27FC236}">
                <a16:creationId xmlns:a16="http://schemas.microsoft.com/office/drawing/2014/main" id="{F6147BA6-0142-C146-9DD3-71B3553D6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26342" name="Text Box 6">
            <a:extLst>
              <a:ext uri="{FF2B5EF4-FFF2-40B4-BE49-F238E27FC236}">
                <a16:creationId xmlns:a16="http://schemas.microsoft.com/office/drawing/2014/main" id="{A087AA8B-6CB7-5948-A602-B86A1D3F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8077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Which of the following is correct about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	red and blue light?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Red light </a:t>
            </a:r>
            <a:r>
              <a:rPr lang="en-US" altLang="en-US" sz="2400" u="sng" dirty="0"/>
              <a:t>always</a:t>
            </a:r>
            <a:r>
              <a:rPr lang="en-US" altLang="en-US" sz="2400" dirty="0"/>
              <a:t> contains </a:t>
            </a:r>
            <a:r>
              <a:rPr lang="en-US" altLang="en-US" sz="2400" i="1" dirty="0">
                <a:solidFill>
                  <a:srgbClr val="C00000"/>
                </a:solidFill>
              </a:rPr>
              <a:t>more</a:t>
            </a:r>
            <a:r>
              <a:rPr lang="en-US" altLang="en-US" sz="2400" i="1" dirty="0"/>
              <a:t> photons</a:t>
            </a:r>
            <a:r>
              <a:rPr lang="en-US" altLang="en-US" sz="2400" dirty="0"/>
              <a:t> than blue light.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Red light </a:t>
            </a:r>
            <a:r>
              <a:rPr lang="en-US" altLang="en-US" sz="2400" u="sng" dirty="0"/>
              <a:t>always</a:t>
            </a:r>
            <a:r>
              <a:rPr lang="en-US" altLang="en-US" sz="2400" dirty="0"/>
              <a:t> contains </a:t>
            </a:r>
            <a:r>
              <a:rPr lang="en-US" altLang="en-US" sz="2400" i="1" dirty="0">
                <a:solidFill>
                  <a:srgbClr val="C00000"/>
                </a:solidFill>
              </a:rPr>
              <a:t>fewer</a:t>
            </a:r>
            <a:r>
              <a:rPr lang="en-US" altLang="en-US" sz="2400" i="1" dirty="0"/>
              <a:t> photons</a:t>
            </a:r>
            <a:r>
              <a:rPr lang="en-US" altLang="en-US" sz="2400" dirty="0"/>
              <a:t> than blue light.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u="sng" dirty="0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 blue photon is </a:t>
            </a:r>
            <a:r>
              <a:rPr lang="en-US" altLang="en-US" sz="2400" i="1" dirty="0">
                <a:solidFill>
                  <a:srgbClr val="FF0000"/>
                </a:solidFill>
              </a:rPr>
              <a:t>more energetic</a:t>
            </a:r>
            <a:r>
              <a:rPr lang="en-US" altLang="en-US" sz="2400" dirty="0">
                <a:solidFill>
                  <a:srgbClr val="FF0000"/>
                </a:solidFill>
              </a:rPr>
              <a:t> than a red photon.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</a:t>
            </a:r>
            <a:r>
              <a:rPr lang="en-US" altLang="en-US" sz="2400" u="sng" dirty="0"/>
              <a:t>A</a:t>
            </a:r>
            <a:r>
              <a:rPr lang="en-US" altLang="en-US" sz="2400" dirty="0"/>
              <a:t> blue photon is </a:t>
            </a:r>
            <a:r>
              <a:rPr lang="en-US" altLang="en-US" sz="2400" i="1" dirty="0">
                <a:solidFill>
                  <a:srgbClr val="C00000"/>
                </a:solidFill>
              </a:rPr>
              <a:t>less energetic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than a red photon. </a:t>
            </a:r>
          </a:p>
        </p:txBody>
      </p:sp>
      <p:sp>
        <p:nvSpPr>
          <p:cNvPr id="526343" name="Text Box 7">
            <a:extLst>
              <a:ext uri="{FF2B5EF4-FFF2-40B4-BE49-F238E27FC236}">
                <a16:creationId xmlns:a16="http://schemas.microsoft.com/office/drawing/2014/main" id="{30C69586-501C-7142-A028-1C6E3EF1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26344" name="Text Box 8">
            <a:extLst>
              <a:ext uri="{FF2B5EF4-FFF2-40B4-BE49-F238E27FC236}">
                <a16:creationId xmlns:a16="http://schemas.microsoft.com/office/drawing/2014/main" id="{CA507247-55DC-C04A-8A5E-7B156D7F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26345" name="Text Box 9">
            <a:extLst>
              <a:ext uri="{FF2B5EF4-FFF2-40B4-BE49-F238E27FC236}">
                <a16:creationId xmlns:a16="http://schemas.microsoft.com/office/drawing/2014/main" id="{989F48E3-B4D1-794B-B90F-2BE3FE7C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26346" name="Text Box 10">
            <a:extLst>
              <a:ext uri="{FF2B5EF4-FFF2-40B4-BE49-F238E27FC236}">
                <a16:creationId xmlns:a16="http://schemas.microsoft.com/office/drawing/2014/main" id="{EEF92946-61A6-F646-9576-DDD1AB2BC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26347" name="Text Box 11">
            <a:extLst>
              <a:ext uri="{FF2B5EF4-FFF2-40B4-BE49-F238E27FC236}">
                <a16:creationId xmlns:a16="http://schemas.microsoft.com/office/drawing/2014/main" id="{127FFC45-97C8-F442-BB92-B0B76490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26348" name="Text Box 12">
            <a:extLst>
              <a:ext uri="{FF2B5EF4-FFF2-40B4-BE49-F238E27FC236}">
                <a16:creationId xmlns:a16="http://schemas.microsoft.com/office/drawing/2014/main" id="{C9631DEA-A78E-1B49-8C9F-0A61B3D7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26349" name="Text Box 13">
            <a:extLst>
              <a:ext uri="{FF2B5EF4-FFF2-40B4-BE49-F238E27FC236}">
                <a16:creationId xmlns:a16="http://schemas.microsoft.com/office/drawing/2014/main" id="{26E17C5A-BF6A-274D-B91F-5AEAF25D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26350" name="Text Box 14">
            <a:extLst>
              <a:ext uri="{FF2B5EF4-FFF2-40B4-BE49-F238E27FC236}">
                <a16:creationId xmlns:a16="http://schemas.microsoft.com/office/drawing/2014/main" id="{352C4CB6-1939-C248-BE14-1F0A91807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26351" name="Text Box 15">
            <a:extLst>
              <a:ext uri="{FF2B5EF4-FFF2-40B4-BE49-F238E27FC236}">
                <a16:creationId xmlns:a16="http://schemas.microsoft.com/office/drawing/2014/main" id="{537CECDA-87AE-784C-8327-B361DF63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26352" name="Text Box 16">
            <a:extLst>
              <a:ext uri="{FF2B5EF4-FFF2-40B4-BE49-F238E27FC236}">
                <a16:creationId xmlns:a16="http://schemas.microsoft.com/office/drawing/2014/main" id="{19BB246B-4B2D-B848-BD14-8D950C0FF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26353" name="Text Box 17">
            <a:extLst>
              <a:ext uri="{FF2B5EF4-FFF2-40B4-BE49-F238E27FC236}">
                <a16:creationId xmlns:a16="http://schemas.microsoft.com/office/drawing/2014/main" id="{59FAC4EF-7DC2-8645-B617-ED9DF7DB0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26354" name="Text Box 18">
            <a:extLst>
              <a:ext uri="{FF2B5EF4-FFF2-40B4-BE49-F238E27FC236}">
                <a16:creationId xmlns:a16="http://schemas.microsoft.com/office/drawing/2014/main" id="{02D2D888-84F2-134C-8FF6-E758D6ED0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26355" name="Text Box 19">
            <a:extLst>
              <a:ext uri="{FF2B5EF4-FFF2-40B4-BE49-F238E27FC236}">
                <a16:creationId xmlns:a16="http://schemas.microsoft.com/office/drawing/2014/main" id="{A94DEB35-EAA0-434B-8CAC-0049802AF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26356" name="Text Box 20">
            <a:extLst>
              <a:ext uri="{FF2B5EF4-FFF2-40B4-BE49-F238E27FC236}">
                <a16:creationId xmlns:a16="http://schemas.microsoft.com/office/drawing/2014/main" id="{BEA88E1A-F8D0-E44E-996E-26E4D000B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26357" name="Text Box 21">
            <a:extLst>
              <a:ext uri="{FF2B5EF4-FFF2-40B4-BE49-F238E27FC236}">
                <a16:creationId xmlns:a16="http://schemas.microsoft.com/office/drawing/2014/main" id="{51564B57-DAA2-9141-B376-FE83E5FF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26358" name="Text Box 22">
            <a:extLst>
              <a:ext uri="{FF2B5EF4-FFF2-40B4-BE49-F238E27FC236}">
                <a16:creationId xmlns:a16="http://schemas.microsoft.com/office/drawing/2014/main" id="{C805C5CD-71C5-0048-9ECB-B9A6A3618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26359" name="Text Box 23">
            <a:extLst>
              <a:ext uri="{FF2B5EF4-FFF2-40B4-BE49-F238E27FC236}">
                <a16:creationId xmlns:a16="http://schemas.microsoft.com/office/drawing/2014/main" id="{C90F7CA2-4398-E543-B0E7-4AAB5CF5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6360" name="Text Box 24">
            <a:extLst>
              <a:ext uri="{FF2B5EF4-FFF2-40B4-BE49-F238E27FC236}">
                <a16:creationId xmlns:a16="http://schemas.microsoft.com/office/drawing/2014/main" id="{90EF75EE-72FA-CA4F-A668-E000BAA8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26361" name="Text Box 25">
            <a:extLst>
              <a:ext uri="{FF2B5EF4-FFF2-40B4-BE49-F238E27FC236}">
                <a16:creationId xmlns:a16="http://schemas.microsoft.com/office/drawing/2014/main" id="{6CF4A848-7698-FC4B-9845-3D06A97BC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6362" name="Text Box 26">
            <a:extLst>
              <a:ext uri="{FF2B5EF4-FFF2-40B4-BE49-F238E27FC236}">
                <a16:creationId xmlns:a16="http://schemas.microsoft.com/office/drawing/2014/main" id="{0275B14C-D4B3-1846-9CAC-9B21A014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26363" name="Text Box 27">
            <a:extLst>
              <a:ext uri="{FF2B5EF4-FFF2-40B4-BE49-F238E27FC236}">
                <a16:creationId xmlns:a16="http://schemas.microsoft.com/office/drawing/2014/main" id="{9A0C0074-7279-3049-8F35-4C28B15F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26364" name="Text Box 28">
            <a:extLst>
              <a:ext uri="{FF2B5EF4-FFF2-40B4-BE49-F238E27FC236}">
                <a16:creationId xmlns:a16="http://schemas.microsoft.com/office/drawing/2014/main" id="{FB632305-C37C-4541-B55C-32C286835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26365" name="Text Box 29">
            <a:extLst>
              <a:ext uri="{FF2B5EF4-FFF2-40B4-BE49-F238E27FC236}">
                <a16:creationId xmlns:a16="http://schemas.microsoft.com/office/drawing/2014/main" id="{54842689-112A-9041-93D7-52D1D931E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26366" name="Text Box 30">
            <a:extLst>
              <a:ext uri="{FF2B5EF4-FFF2-40B4-BE49-F238E27FC236}">
                <a16:creationId xmlns:a16="http://schemas.microsoft.com/office/drawing/2014/main" id="{9762CC70-8095-AB4B-9642-3D5D26BF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26367" name="Text Box 31">
            <a:extLst>
              <a:ext uri="{FF2B5EF4-FFF2-40B4-BE49-F238E27FC236}">
                <a16:creationId xmlns:a16="http://schemas.microsoft.com/office/drawing/2014/main" id="{647E5061-2936-8945-9A4B-D563FA890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26368" name="Text Box 32">
            <a:extLst>
              <a:ext uri="{FF2B5EF4-FFF2-40B4-BE49-F238E27FC236}">
                <a16:creationId xmlns:a16="http://schemas.microsoft.com/office/drawing/2014/main" id="{9F117C92-9051-6C41-8518-130BB30A9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26369" name="Text Box 33">
            <a:extLst>
              <a:ext uri="{FF2B5EF4-FFF2-40B4-BE49-F238E27FC236}">
                <a16:creationId xmlns:a16="http://schemas.microsoft.com/office/drawing/2014/main" id="{37D44E81-82AD-B64F-A4BC-FE76B95C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26370" name="Text Box 34">
            <a:extLst>
              <a:ext uri="{FF2B5EF4-FFF2-40B4-BE49-F238E27FC236}">
                <a16:creationId xmlns:a16="http://schemas.microsoft.com/office/drawing/2014/main" id="{F2B7981C-E34B-D346-811B-D39FC38A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26371" name="Text Box 35">
            <a:extLst>
              <a:ext uri="{FF2B5EF4-FFF2-40B4-BE49-F238E27FC236}">
                <a16:creationId xmlns:a16="http://schemas.microsoft.com/office/drawing/2014/main" id="{E15F4E6B-0FC5-DA48-B215-C6360230B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26372" name="Text Box 36">
            <a:extLst>
              <a:ext uri="{FF2B5EF4-FFF2-40B4-BE49-F238E27FC236}">
                <a16:creationId xmlns:a16="http://schemas.microsoft.com/office/drawing/2014/main" id="{CD683D18-5701-004C-8068-91EC55E5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 animBg="1" autoUpdateAnimBg="0"/>
      <p:bldP spid="526339" grpId="0" animBg="1" autoUpdateAnimBg="0"/>
      <p:bldP spid="526341" grpId="0" animBg="1" autoUpdateAnimBg="0"/>
      <p:bldP spid="526342" grpId="0" autoUpdateAnimBg="0"/>
      <p:bldP spid="526342" grpId="1" autoUpdateAnimBg="0"/>
      <p:bldP spid="526343" grpId="0" animBg="1" autoUpdateAnimBg="0"/>
      <p:bldP spid="526344" grpId="0" animBg="1" autoUpdateAnimBg="0"/>
      <p:bldP spid="526345" grpId="0" animBg="1" autoUpdateAnimBg="0"/>
      <p:bldP spid="526346" grpId="0" animBg="1" autoUpdateAnimBg="0"/>
      <p:bldP spid="526347" grpId="0" animBg="1" autoUpdateAnimBg="0"/>
      <p:bldP spid="526348" grpId="0" animBg="1" autoUpdateAnimBg="0"/>
      <p:bldP spid="526349" grpId="0" animBg="1" autoUpdateAnimBg="0"/>
      <p:bldP spid="526350" grpId="0" animBg="1" autoUpdateAnimBg="0"/>
      <p:bldP spid="526351" grpId="0" animBg="1" autoUpdateAnimBg="0"/>
      <p:bldP spid="526352" grpId="0" animBg="1" autoUpdateAnimBg="0"/>
      <p:bldP spid="526353" grpId="0" animBg="1" autoUpdateAnimBg="0"/>
      <p:bldP spid="526354" grpId="0" animBg="1" autoUpdateAnimBg="0"/>
      <p:bldP spid="526355" grpId="0" animBg="1" autoUpdateAnimBg="0"/>
      <p:bldP spid="526356" grpId="0" animBg="1" autoUpdateAnimBg="0"/>
      <p:bldP spid="526357" grpId="0" animBg="1" autoUpdateAnimBg="0"/>
      <p:bldP spid="526358" grpId="0" animBg="1" autoUpdateAnimBg="0"/>
      <p:bldP spid="526359" grpId="0" animBg="1" autoUpdateAnimBg="0"/>
      <p:bldP spid="526360" grpId="0" animBg="1" autoUpdateAnimBg="0"/>
      <p:bldP spid="526361" grpId="0" animBg="1" autoUpdateAnimBg="0"/>
      <p:bldP spid="526362" grpId="0" animBg="1" autoUpdateAnimBg="0"/>
      <p:bldP spid="526363" grpId="0" animBg="1" autoUpdateAnimBg="0"/>
      <p:bldP spid="526364" grpId="0" animBg="1" autoUpdateAnimBg="0"/>
      <p:bldP spid="526365" grpId="0" animBg="1" autoUpdateAnimBg="0"/>
      <p:bldP spid="526366" grpId="0" animBg="1" autoUpdateAnimBg="0"/>
      <p:bldP spid="526367" grpId="0" animBg="1" autoUpdateAnimBg="0"/>
      <p:bldP spid="526368" grpId="0" animBg="1" autoUpdateAnimBg="0"/>
      <p:bldP spid="526369" grpId="0" animBg="1" autoUpdateAnimBg="0"/>
      <p:bldP spid="526370" grpId="0" animBg="1" autoUpdateAnimBg="0"/>
      <p:bldP spid="526371" grpId="0" animBg="1" autoUpdateAnimBg="0"/>
      <p:bldP spid="52637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8ABA93FC-F5FE-2843-87F3-895120C7D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71450"/>
            <a:ext cx="4973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Example: the Zeeman effect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(splitting lines into doublets/triplets by the magnetic field)</a:t>
            </a: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32072B79-D0EB-A948-AF8C-FCFD70DA6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39800"/>
            <a:ext cx="33972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>
            <a:extLst>
              <a:ext uri="{FF2B5EF4-FFF2-40B4-BE49-F238E27FC236}">
                <a16:creationId xmlns:a16="http://schemas.microsoft.com/office/drawing/2014/main" id="{70E4FF86-1803-EA47-BE06-5EDC7DCBE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825" b="4694"/>
          <a:stretch>
            <a:fillRect/>
          </a:stretch>
        </p:blipFill>
        <p:spPr bwMode="auto">
          <a:xfrm>
            <a:off x="3657600" y="939800"/>
            <a:ext cx="51244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1" name="Straight Arrow Connector 2">
            <a:extLst>
              <a:ext uri="{FF2B5EF4-FFF2-40B4-BE49-F238E27FC236}">
                <a16:creationId xmlns:a16="http://schemas.microsoft.com/office/drawing/2014/main" id="{954FDB71-82CC-8C4B-A92A-D20CD0C4887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5800" y="3886200"/>
            <a:ext cx="0" cy="1066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Box 4">
            <a:extLst>
              <a:ext uri="{FF2B5EF4-FFF2-40B4-BE49-F238E27FC236}">
                <a16:creationId xmlns:a16="http://schemas.microsoft.com/office/drawing/2014/main" id="{3DC55B8D-1699-E443-914F-49767A81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876800"/>
            <a:ext cx="317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2600"/>
                </a:solidFill>
              </a:rPr>
              <a:t>Spectrograph’s slit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2600"/>
                </a:solidFill>
              </a:rPr>
              <a:t>Excludes light outside this line</a:t>
            </a:r>
          </a:p>
        </p:txBody>
      </p:sp>
      <p:cxnSp>
        <p:nvCxnSpPr>
          <p:cNvPr id="19463" name="Straight Arrow Connector 12">
            <a:extLst>
              <a:ext uri="{FF2B5EF4-FFF2-40B4-BE49-F238E27FC236}">
                <a16:creationId xmlns:a16="http://schemas.microsoft.com/office/drawing/2014/main" id="{316514CA-1B86-3D41-A5BB-26A30D2ED83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2163" y="4191000"/>
            <a:ext cx="6096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Arrow Connector 14">
            <a:extLst>
              <a:ext uri="{FF2B5EF4-FFF2-40B4-BE49-F238E27FC236}">
                <a16:creationId xmlns:a16="http://schemas.microsoft.com/office/drawing/2014/main" id="{80521DB9-6E15-A948-A1B2-FCF11F12E8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1763" y="4191000"/>
            <a:ext cx="6096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TextBox 13">
            <a:extLst>
              <a:ext uri="{FF2B5EF4-FFF2-40B4-BE49-F238E27FC236}">
                <a16:creationId xmlns:a16="http://schemas.microsoft.com/office/drawing/2014/main" id="{9C6A1022-5B42-1D4A-A101-596489CA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852863"/>
            <a:ext cx="1893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66"/>
                </a:solidFill>
              </a:rPr>
              <a:t>shorter          longer</a:t>
            </a:r>
          </a:p>
        </p:txBody>
      </p:sp>
      <p:sp>
        <p:nvSpPr>
          <p:cNvPr id="19466" name="TextBox 21">
            <a:extLst>
              <a:ext uri="{FF2B5EF4-FFF2-40B4-BE49-F238E27FC236}">
                <a16:creationId xmlns:a16="http://schemas.microsoft.com/office/drawing/2014/main" id="{E75457D6-B169-5A4D-9D3A-58FAA44BC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41957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66"/>
                </a:solidFill>
              </a:rPr>
              <a:t>wavelength</a:t>
            </a:r>
          </a:p>
        </p:txBody>
      </p:sp>
      <p:cxnSp>
        <p:nvCxnSpPr>
          <p:cNvPr id="19467" name="Straight Arrow Connector 22">
            <a:extLst>
              <a:ext uri="{FF2B5EF4-FFF2-40B4-BE49-F238E27FC236}">
                <a16:creationId xmlns:a16="http://schemas.microsoft.com/office/drawing/2014/main" id="{74A29F36-49AD-A344-9B70-E38815C8AC0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05400" y="2298700"/>
            <a:ext cx="990600" cy="1808163"/>
          </a:xfrm>
          <a:prstGeom prst="straightConnector1">
            <a:avLst/>
          </a:prstGeom>
          <a:noFill/>
          <a:ln w="9525">
            <a:solidFill>
              <a:srgbClr val="CC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Box 16">
            <a:extLst>
              <a:ext uri="{FF2B5EF4-FFF2-40B4-BE49-F238E27FC236}">
                <a16:creationId xmlns:a16="http://schemas.microsoft.com/office/drawing/2014/main" id="{D41989A0-9EB8-C940-A1B7-C42FC5B1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4106863"/>
            <a:ext cx="4943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ECFF"/>
                </a:solidFill>
              </a:rPr>
              <a:t>Zeeman split is strong inside sunspot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00"/>
                </a:solidFill>
              </a:rPr>
              <a:t>  (split is proportional magnetic field strength)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FF00"/>
                </a:solidFill>
              </a:rPr>
              <a:t>   on this picture, maximum magnetic field strength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FF00"/>
                </a:solidFill>
              </a:rPr>
              <a:t> ~ 1 Tesla (10 times stronger than a household magnet)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FF00"/>
                </a:solidFill>
              </a:rPr>
              <a:t>                    extends to an area size of the US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>
            <a:extLst>
              <a:ext uri="{FF2B5EF4-FFF2-40B4-BE49-F238E27FC236}">
                <a16:creationId xmlns:a16="http://schemas.microsoft.com/office/drawing/2014/main" id="{ACC1CCB5-9581-7548-B337-211F65B4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4332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Example: pressure broadening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(giant stars have narrow lines)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FD38AC28-0FEF-884C-A3F9-ED910B0EE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3505200"/>
            <a:ext cx="33512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>
            <a:extLst>
              <a:ext uri="{FF2B5EF4-FFF2-40B4-BE49-F238E27FC236}">
                <a16:creationId xmlns:a16="http://schemas.microsoft.com/office/drawing/2014/main" id="{F029287B-3669-7D44-A494-EC8DB6417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505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>
            <a:extLst>
              <a:ext uri="{FF2B5EF4-FFF2-40B4-BE49-F238E27FC236}">
                <a16:creationId xmlns:a16="http://schemas.microsoft.com/office/drawing/2014/main" id="{B3571C4D-3D88-3E46-A60B-E4B315D31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76200"/>
            <a:ext cx="69659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">
            <a:extLst>
              <a:ext uri="{FF2B5EF4-FFF2-40B4-BE49-F238E27FC236}">
                <a16:creationId xmlns:a16="http://schemas.microsoft.com/office/drawing/2014/main" id="{F82841D6-AED1-D745-8F3C-E7505B10E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8329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The spectrum tells us the surface gravity (i.e. luminosity class)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86ECF0CB-890F-4B4C-BECF-293AF94F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0"/>
            <a:ext cx="233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Example: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 Cygni profile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Stellar wind’s effect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on the profile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of a spectral line: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chemeClr val="bg1"/>
                </a:solidFill>
              </a:rPr>
              <a:t>Blue absorption, red emission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0" i="1">
              <a:solidFill>
                <a:srgbClr val="00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Seen only when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a star’s stellar wind is strong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(i.e. a lot of mass loss)</a:t>
            </a:r>
          </a:p>
        </p:txBody>
      </p:sp>
      <p:pic>
        <p:nvPicPr>
          <p:cNvPr id="23555" name="Picture 10">
            <a:extLst>
              <a:ext uri="{FF2B5EF4-FFF2-40B4-BE49-F238E27FC236}">
                <a16:creationId xmlns:a16="http://schemas.microsoft.com/office/drawing/2014/main" id="{5932BF2B-DC0F-5F42-B719-2E4ACBF7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9600"/>
            <a:ext cx="4021137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>
            <a:extLst>
              <a:ext uri="{FF2B5EF4-FFF2-40B4-BE49-F238E27FC236}">
                <a16:creationId xmlns:a16="http://schemas.microsoft.com/office/drawing/2014/main" id="{D05F73B1-7BE1-954D-8F54-9DEFCA082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>
            <a:extLst>
              <a:ext uri="{FF2B5EF4-FFF2-40B4-BE49-F238E27FC236}">
                <a16:creationId xmlns:a16="http://schemas.microsoft.com/office/drawing/2014/main" id="{E1CBE18A-74C3-5F4B-B09A-1DBA37BCC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263"/>
            <a:ext cx="4960938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>
            <a:extLst>
              <a:ext uri="{FF2B5EF4-FFF2-40B4-BE49-F238E27FC236}">
                <a16:creationId xmlns:a16="http://schemas.microsoft.com/office/drawing/2014/main" id="{45B3F328-8BFE-2742-9A3B-A7415BF33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6200"/>
            <a:ext cx="401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“P Cygni” is a variable star designation.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212A7D8E-747D-7240-8D95-6D083096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"/>
            <a:ext cx="345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The</a:t>
            </a:r>
            <a:r>
              <a:rPr lang="en-US" altLang="en-US" sz="1600" b="0">
                <a:solidFill>
                  <a:srgbClr val="FFC000"/>
                </a:solidFill>
              </a:rPr>
              <a:t> </a:t>
            </a:r>
            <a:r>
              <a:rPr lang="en-US" altLang="en-US" sz="1600">
                <a:solidFill>
                  <a:srgbClr val="FFC000"/>
                </a:solidFill>
              </a:rPr>
              <a:t>top</a:t>
            </a:r>
            <a:r>
              <a:rPr lang="en-US" altLang="en-US" sz="1600" b="0">
                <a:solidFill>
                  <a:srgbClr val="FFC000"/>
                </a:solidFill>
              </a:rPr>
              <a:t> </a:t>
            </a:r>
            <a:r>
              <a:rPr lang="en-US" altLang="en-US" sz="1600" b="0">
                <a:solidFill>
                  <a:schemeClr val="bg1"/>
                </a:solidFill>
              </a:rPr>
              <a:t>of the slit shows </a:t>
            </a:r>
            <a:r>
              <a:rPr lang="en-US" altLang="en-US" sz="1600">
                <a:solidFill>
                  <a:srgbClr val="FFC000"/>
                </a:solidFill>
              </a:rPr>
              <a:t>blueshift</a:t>
            </a:r>
            <a:r>
              <a:rPr lang="en-US" altLang="en-US" sz="1600" b="0">
                <a:solidFill>
                  <a:schemeClr val="accent2"/>
                </a:solidFill>
              </a:rPr>
              <a:t> </a:t>
            </a:r>
            <a:r>
              <a:rPr lang="en-US" altLang="en-US" sz="1600" b="0">
                <a:solidFill>
                  <a:schemeClr val="bg1"/>
                </a:solidFill>
              </a:rPr>
              <a:t>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    - stars there are </a:t>
            </a:r>
            <a:r>
              <a:rPr lang="en-US" altLang="en-US" sz="1600">
                <a:solidFill>
                  <a:srgbClr val="FFC000"/>
                </a:solidFill>
              </a:rPr>
              <a:t>moving towards us</a:t>
            </a:r>
            <a:endParaRPr lang="en-US" altLang="en-US" sz="1600" b="0">
              <a:solidFill>
                <a:srgbClr val="FFC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The  </a:t>
            </a:r>
            <a:r>
              <a:rPr lang="en-US" altLang="en-US" sz="1600">
                <a:solidFill>
                  <a:srgbClr val="FF0000"/>
                </a:solidFill>
              </a:rPr>
              <a:t>bottom</a:t>
            </a:r>
            <a:r>
              <a:rPr lang="en-US" altLang="en-US" sz="1600" b="0">
                <a:solidFill>
                  <a:schemeClr val="bg1"/>
                </a:solidFill>
              </a:rPr>
              <a:t> of the slit shows </a:t>
            </a:r>
            <a:r>
              <a:rPr lang="en-US" altLang="en-US" sz="1600">
                <a:solidFill>
                  <a:srgbClr val="FF0000"/>
                </a:solidFill>
              </a:rPr>
              <a:t>redshift</a:t>
            </a:r>
            <a:r>
              <a:rPr lang="en-US" altLang="en-US" sz="1600" b="0">
                <a:solidFill>
                  <a:schemeClr val="bg1"/>
                </a:solidFill>
              </a:rPr>
              <a:t>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    -  stars there are </a:t>
            </a:r>
            <a:r>
              <a:rPr lang="en-US" altLang="en-US" sz="1600" b="0">
                <a:solidFill>
                  <a:srgbClr val="FF0000"/>
                </a:solidFill>
              </a:rPr>
              <a:t>moving away</a:t>
            </a:r>
            <a:r>
              <a:rPr lang="en-US" altLang="en-US" sz="1600" b="0">
                <a:solidFill>
                  <a:schemeClr val="bg1"/>
                </a:solidFill>
              </a:rPr>
              <a:t>:</a:t>
            </a:r>
            <a:endParaRPr lang="en-US" altLang="en-US" sz="2400" b="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F4BB3D30-4D35-7A4F-9337-5A5C3CC8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495800"/>
            <a:ext cx="2128837" cy="2032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Top of slit moves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 our way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Bottom of slit moves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away from us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Rotation is fastest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in the middle</a:t>
            </a:r>
            <a:endParaRPr lang="en-US" altLang="en-US" sz="1600" b="0">
              <a:solidFill>
                <a:schemeClr val="bg1"/>
              </a:solidFill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7B4ACC36-CD07-E049-92F5-F4BE44E2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975" y="326072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 u="sng">
                <a:solidFill>
                  <a:srgbClr val="00CC00"/>
                </a:solidFill>
              </a:rPr>
              <a:t>Example:</a:t>
            </a:r>
            <a:endParaRPr lang="en-US" altLang="en-US" sz="2400" b="0"/>
          </a:p>
        </p:txBody>
      </p:sp>
      <p:sp>
        <p:nvSpPr>
          <p:cNvPr id="437253" name="Rectangle 5">
            <a:extLst>
              <a:ext uri="{FF2B5EF4-FFF2-40B4-BE49-F238E27FC236}">
                <a16:creationId xmlns:a16="http://schemas.microsoft.com/office/drawing/2014/main" id="{2BB86761-FACF-C644-A625-9E0E486DE2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4495800" cy="685800"/>
          </a:xfrm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cs typeface="+mj-cs"/>
              </a:rPr>
              <a:t>Example: a rotating galaxy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8296FF7-F0CA-CB40-8723-8DC8265D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295400"/>
            <a:ext cx="2590800" cy="15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5607" name="Picture 7" descr="Picture 8">
            <a:extLst>
              <a:ext uri="{FF2B5EF4-FFF2-40B4-BE49-F238E27FC236}">
                <a16:creationId xmlns:a16="http://schemas.microsoft.com/office/drawing/2014/main" id="{BE8097E0-E85E-0340-8897-34BEEC31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7800"/>
            <a:ext cx="24114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Picture 9">
            <a:extLst>
              <a:ext uri="{FF2B5EF4-FFF2-40B4-BE49-F238E27FC236}">
                <a16:creationId xmlns:a16="http://schemas.microsoft.com/office/drawing/2014/main" id="{4C8410C6-1CC8-0040-B269-16683D8D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013"/>
            <a:ext cx="673258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">
            <a:extLst>
              <a:ext uri="{FF2B5EF4-FFF2-40B4-BE49-F238E27FC236}">
                <a16:creationId xmlns:a16="http://schemas.microsoft.com/office/drawing/2014/main" id="{CD59C434-315E-EE43-931A-FC8DDDBF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488113"/>
            <a:ext cx="583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FFFF"/>
                </a:solidFill>
              </a:rPr>
              <a:t>(Colors are fake </a:t>
            </a:r>
            <a:r>
              <a:rPr lang="mr-IN" altLang="en-US" sz="1800" i="1">
                <a:solidFill>
                  <a:srgbClr val="00FFFF"/>
                </a:solidFill>
              </a:rPr>
              <a:t>–</a:t>
            </a:r>
            <a:r>
              <a:rPr lang="en-US" altLang="en-US" sz="1800" i="1">
                <a:solidFill>
                  <a:srgbClr val="00FFFF"/>
                </a:solidFill>
              </a:rPr>
              <a:t> this is a small part of the spectrum only!)</a:t>
            </a:r>
          </a:p>
        </p:txBody>
      </p:sp>
      <p:cxnSp>
        <p:nvCxnSpPr>
          <p:cNvPr id="25610" name="Straight Arrow Connector 3">
            <a:extLst>
              <a:ext uri="{FF2B5EF4-FFF2-40B4-BE49-F238E27FC236}">
                <a16:creationId xmlns:a16="http://schemas.microsoft.com/office/drawing/2014/main" id="{A9D708AA-3BF1-FD4F-95ED-75CC1243A72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67088" y="2362200"/>
            <a:ext cx="1433512" cy="533400"/>
          </a:xfrm>
          <a:prstGeom prst="straightConnector1">
            <a:avLst/>
          </a:prstGeom>
          <a:noFill/>
          <a:ln w="9525">
            <a:solidFill>
              <a:srgbClr val="CC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Straight Arrow Connector 5">
            <a:extLst>
              <a:ext uri="{FF2B5EF4-FFF2-40B4-BE49-F238E27FC236}">
                <a16:creationId xmlns:a16="http://schemas.microsoft.com/office/drawing/2014/main" id="{41BFF3E7-977B-7A40-AFEF-AF4C6CA3338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05400" y="2628900"/>
            <a:ext cx="1219200" cy="25527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ext Box 2">
            <a:extLst>
              <a:ext uri="{FF2B5EF4-FFF2-40B4-BE49-F238E27FC236}">
                <a16:creationId xmlns:a16="http://schemas.microsoft.com/office/drawing/2014/main" id="{7215D30D-18FA-0646-8AA8-DFEC24F98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26339" name="Text Box 3">
            <a:extLst>
              <a:ext uri="{FF2B5EF4-FFF2-40B4-BE49-F238E27FC236}">
                <a16:creationId xmlns:a16="http://schemas.microsoft.com/office/drawing/2014/main" id="{892D0DE5-AC19-F34E-B310-49B2019CC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6340" name="Rectangle 4">
            <a:extLst>
              <a:ext uri="{FF2B5EF4-FFF2-40B4-BE49-F238E27FC236}">
                <a16:creationId xmlns:a16="http://schemas.microsoft.com/office/drawing/2014/main" id="{1936B414-256B-4E4E-9D14-78DC149C5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19 </a:t>
            </a:r>
          </a:p>
        </p:txBody>
      </p:sp>
      <p:sp>
        <p:nvSpPr>
          <p:cNvPr id="526341" name="Text Box 5">
            <a:extLst>
              <a:ext uri="{FF2B5EF4-FFF2-40B4-BE49-F238E27FC236}">
                <a16:creationId xmlns:a16="http://schemas.microsoft.com/office/drawing/2014/main" id="{F6147BA6-0142-C146-9DD3-71B3553D6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26342" name="Text Box 6">
            <a:extLst>
              <a:ext uri="{FF2B5EF4-FFF2-40B4-BE49-F238E27FC236}">
                <a16:creationId xmlns:a16="http://schemas.microsoft.com/office/drawing/2014/main" id="{A087AA8B-6CB7-5948-A602-B86A1D3F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85344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In a planetary nebula, what type of spectrum would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the central star and the nebula have?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C00000"/>
                </a:solidFill>
              </a:rPr>
              <a:t>Star</a:t>
            </a:r>
            <a:r>
              <a:rPr lang="en-US" altLang="en-US" sz="2400" dirty="0"/>
              <a:t>: </a:t>
            </a:r>
            <a:r>
              <a:rPr lang="en-US" altLang="en-US" sz="2400" u="sng" dirty="0"/>
              <a:t>continuous</a:t>
            </a:r>
            <a:r>
              <a:rPr lang="en-US" altLang="en-US" sz="2400" dirty="0"/>
              <a:t>  spectrum; </a:t>
            </a:r>
            <a:r>
              <a:rPr lang="en-US" altLang="en-US" sz="2400" dirty="0">
                <a:solidFill>
                  <a:srgbClr val="C00000"/>
                </a:solidFill>
              </a:rPr>
              <a:t>Nebula</a:t>
            </a:r>
            <a:r>
              <a:rPr lang="en-US" altLang="en-US" sz="2400" dirty="0"/>
              <a:t>:  </a:t>
            </a:r>
            <a:r>
              <a:rPr lang="en-US" altLang="en-US" sz="2400" u="sng" dirty="0"/>
              <a:t>emission</a:t>
            </a:r>
            <a:r>
              <a:rPr lang="en-US" altLang="en-US" sz="2400" dirty="0"/>
              <a:t>    spectrum.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Star: </a:t>
            </a:r>
            <a:r>
              <a:rPr lang="en-US" altLang="en-US" sz="2400" u="sng" dirty="0">
                <a:solidFill>
                  <a:srgbClr val="FF0000"/>
                </a:solidFill>
              </a:rPr>
              <a:t>absorption</a:t>
            </a:r>
            <a:r>
              <a:rPr lang="en-US" altLang="en-US" sz="2400" dirty="0">
                <a:solidFill>
                  <a:srgbClr val="FF0000"/>
                </a:solidFill>
              </a:rPr>
              <a:t>  spectrum; Nebula:  </a:t>
            </a:r>
            <a:r>
              <a:rPr lang="en-US" altLang="en-US" sz="2400" u="sng" dirty="0">
                <a:solidFill>
                  <a:srgbClr val="FF0000"/>
                </a:solidFill>
              </a:rPr>
              <a:t>emission</a:t>
            </a:r>
            <a:r>
              <a:rPr lang="en-US" altLang="en-US" sz="2400" dirty="0">
                <a:solidFill>
                  <a:srgbClr val="FF0000"/>
                </a:solidFill>
              </a:rPr>
              <a:t>    spectrum.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>
                <a:solidFill>
                  <a:srgbClr val="C00000"/>
                </a:solidFill>
              </a:rPr>
              <a:t>Star</a:t>
            </a:r>
            <a:r>
              <a:rPr lang="en-US" altLang="en-US" sz="2400" dirty="0"/>
              <a:t>:   </a:t>
            </a:r>
            <a:r>
              <a:rPr lang="en-US" altLang="en-US" sz="2400" u="sng" dirty="0"/>
              <a:t>emission</a:t>
            </a:r>
            <a:r>
              <a:rPr lang="en-US" altLang="en-US" sz="2400" dirty="0"/>
              <a:t>    spectrum; </a:t>
            </a:r>
            <a:r>
              <a:rPr lang="en-US" altLang="en-US" sz="2400" dirty="0">
                <a:solidFill>
                  <a:srgbClr val="C00000"/>
                </a:solidFill>
              </a:rPr>
              <a:t>Nebula</a:t>
            </a:r>
            <a:r>
              <a:rPr lang="en-US" altLang="en-US" sz="2400" dirty="0"/>
              <a:t>: </a:t>
            </a:r>
            <a:r>
              <a:rPr lang="en-US" altLang="en-US" sz="2400" u="sng" dirty="0"/>
              <a:t>absorption</a:t>
            </a:r>
            <a:r>
              <a:rPr lang="en-US" altLang="en-US" sz="2400" dirty="0"/>
              <a:t> spectrum.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C00000"/>
                </a:solidFill>
              </a:rPr>
              <a:t>Star</a:t>
            </a:r>
            <a:r>
              <a:rPr lang="en-US" altLang="en-US" sz="2400" dirty="0"/>
              <a:t>:  </a:t>
            </a:r>
            <a:r>
              <a:rPr lang="en-US" altLang="en-US" sz="2400" u="sng" dirty="0"/>
              <a:t>absorption</a:t>
            </a:r>
            <a:r>
              <a:rPr lang="en-US" altLang="en-US" sz="2400" dirty="0"/>
              <a:t> spectrum; </a:t>
            </a:r>
            <a:r>
              <a:rPr lang="en-US" altLang="en-US" sz="2400" dirty="0">
                <a:solidFill>
                  <a:srgbClr val="C00000"/>
                </a:solidFill>
              </a:rPr>
              <a:t>Nebula</a:t>
            </a:r>
            <a:r>
              <a:rPr lang="en-US" altLang="en-US" sz="2400" dirty="0"/>
              <a:t>: </a:t>
            </a:r>
            <a:r>
              <a:rPr lang="en-US" altLang="en-US" sz="2400" u="sng" dirty="0"/>
              <a:t>continuous</a:t>
            </a:r>
            <a:r>
              <a:rPr lang="en-US" altLang="en-US" sz="2400" dirty="0"/>
              <a:t>  spectrum.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C00000"/>
                </a:solidFill>
              </a:rPr>
              <a:t>Star</a:t>
            </a:r>
            <a:r>
              <a:rPr lang="en-US" altLang="en-US" sz="2400" dirty="0"/>
              <a:t>: </a:t>
            </a:r>
            <a:r>
              <a:rPr lang="en-US" altLang="en-US" sz="2400" u="sng" dirty="0"/>
              <a:t>continuous</a:t>
            </a:r>
            <a:r>
              <a:rPr lang="en-US" altLang="en-US" sz="2400" dirty="0"/>
              <a:t>  spectrum; </a:t>
            </a:r>
            <a:r>
              <a:rPr lang="en-US" altLang="en-US" sz="2400" dirty="0">
                <a:solidFill>
                  <a:srgbClr val="C00000"/>
                </a:solidFill>
              </a:rPr>
              <a:t>Nebula</a:t>
            </a:r>
            <a:r>
              <a:rPr lang="en-US" altLang="en-US" sz="2400" dirty="0"/>
              <a:t>:  </a:t>
            </a:r>
            <a:r>
              <a:rPr lang="en-US" altLang="en-US" sz="2400" u="sng" dirty="0"/>
              <a:t>absorption</a:t>
            </a:r>
            <a:r>
              <a:rPr lang="en-US" altLang="en-US" sz="2400" dirty="0"/>
              <a:t> spectrum.</a:t>
            </a:r>
          </a:p>
        </p:txBody>
      </p:sp>
      <p:sp>
        <p:nvSpPr>
          <p:cNvPr id="526343" name="Text Box 7">
            <a:extLst>
              <a:ext uri="{FF2B5EF4-FFF2-40B4-BE49-F238E27FC236}">
                <a16:creationId xmlns:a16="http://schemas.microsoft.com/office/drawing/2014/main" id="{30C69586-501C-7142-A028-1C6E3EF1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26344" name="Text Box 8">
            <a:extLst>
              <a:ext uri="{FF2B5EF4-FFF2-40B4-BE49-F238E27FC236}">
                <a16:creationId xmlns:a16="http://schemas.microsoft.com/office/drawing/2014/main" id="{CA507247-55DC-C04A-8A5E-7B156D7F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26345" name="Text Box 9">
            <a:extLst>
              <a:ext uri="{FF2B5EF4-FFF2-40B4-BE49-F238E27FC236}">
                <a16:creationId xmlns:a16="http://schemas.microsoft.com/office/drawing/2014/main" id="{989F48E3-B4D1-794B-B90F-2BE3FE7C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26346" name="Text Box 10">
            <a:extLst>
              <a:ext uri="{FF2B5EF4-FFF2-40B4-BE49-F238E27FC236}">
                <a16:creationId xmlns:a16="http://schemas.microsoft.com/office/drawing/2014/main" id="{EEF92946-61A6-F646-9576-DDD1AB2BC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26347" name="Text Box 11">
            <a:extLst>
              <a:ext uri="{FF2B5EF4-FFF2-40B4-BE49-F238E27FC236}">
                <a16:creationId xmlns:a16="http://schemas.microsoft.com/office/drawing/2014/main" id="{127FFC45-97C8-F442-BB92-B0B76490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26348" name="Text Box 12">
            <a:extLst>
              <a:ext uri="{FF2B5EF4-FFF2-40B4-BE49-F238E27FC236}">
                <a16:creationId xmlns:a16="http://schemas.microsoft.com/office/drawing/2014/main" id="{C9631DEA-A78E-1B49-8C9F-0A61B3D7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26349" name="Text Box 13">
            <a:extLst>
              <a:ext uri="{FF2B5EF4-FFF2-40B4-BE49-F238E27FC236}">
                <a16:creationId xmlns:a16="http://schemas.microsoft.com/office/drawing/2014/main" id="{26E17C5A-BF6A-274D-B91F-5AEAF25D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26350" name="Text Box 14">
            <a:extLst>
              <a:ext uri="{FF2B5EF4-FFF2-40B4-BE49-F238E27FC236}">
                <a16:creationId xmlns:a16="http://schemas.microsoft.com/office/drawing/2014/main" id="{352C4CB6-1939-C248-BE14-1F0A91807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26351" name="Text Box 15">
            <a:extLst>
              <a:ext uri="{FF2B5EF4-FFF2-40B4-BE49-F238E27FC236}">
                <a16:creationId xmlns:a16="http://schemas.microsoft.com/office/drawing/2014/main" id="{537CECDA-87AE-784C-8327-B361DF63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26352" name="Text Box 16">
            <a:extLst>
              <a:ext uri="{FF2B5EF4-FFF2-40B4-BE49-F238E27FC236}">
                <a16:creationId xmlns:a16="http://schemas.microsoft.com/office/drawing/2014/main" id="{19BB246B-4B2D-B848-BD14-8D950C0FF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26353" name="Text Box 17">
            <a:extLst>
              <a:ext uri="{FF2B5EF4-FFF2-40B4-BE49-F238E27FC236}">
                <a16:creationId xmlns:a16="http://schemas.microsoft.com/office/drawing/2014/main" id="{59FAC4EF-7DC2-8645-B617-ED9DF7DB0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26354" name="Text Box 18">
            <a:extLst>
              <a:ext uri="{FF2B5EF4-FFF2-40B4-BE49-F238E27FC236}">
                <a16:creationId xmlns:a16="http://schemas.microsoft.com/office/drawing/2014/main" id="{02D2D888-84F2-134C-8FF6-E758D6ED0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26355" name="Text Box 19">
            <a:extLst>
              <a:ext uri="{FF2B5EF4-FFF2-40B4-BE49-F238E27FC236}">
                <a16:creationId xmlns:a16="http://schemas.microsoft.com/office/drawing/2014/main" id="{A94DEB35-EAA0-434B-8CAC-0049802AF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26356" name="Text Box 20">
            <a:extLst>
              <a:ext uri="{FF2B5EF4-FFF2-40B4-BE49-F238E27FC236}">
                <a16:creationId xmlns:a16="http://schemas.microsoft.com/office/drawing/2014/main" id="{BEA88E1A-F8D0-E44E-996E-26E4D000B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26357" name="Text Box 21">
            <a:extLst>
              <a:ext uri="{FF2B5EF4-FFF2-40B4-BE49-F238E27FC236}">
                <a16:creationId xmlns:a16="http://schemas.microsoft.com/office/drawing/2014/main" id="{51564B57-DAA2-9141-B376-FE83E5FF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26358" name="Text Box 22">
            <a:extLst>
              <a:ext uri="{FF2B5EF4-FFF2-40B4-BE49-F238E27FC236}">
                <a16:creationId xmlns:a16="http://schemas.microsoft.com/office/drawing/2014/main" id="{C805C5CD-71C5-0048-9ECB-B9A6A3618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26359" name="Text Box 23">
            <a:extLst>
              <a:ext uri="{FF2B5EF4-FFF2-40B4-BE49-F238E27FC236}">
                <a16:creationId xmlns:a16="http://schemas.microsoft.com/office/drawing/2014/main" id="{C90F7CA2-4398-E543-B0E7-4AAB5CF5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6360" name="Text Box 24">
            <a:extLst>
              <a:ext uri="{FF2B5EF4-FFF2-40B4-BE49-F238E27FC236}">
                <a16:creationId xmlns:a16="http://schemas.microsoft.com/office/drawing/2014/main" id="{90EF75EE-72FA-CA4F-A668-E000BAA8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26361" name="Text Box 25">
            <a:extLst>
              <a:ext uri="{FF2B5EF4-FFF2-40B4-BE49-F238E27FC236}">
                <a16:creationId xmlns:a16="http://schemas.microsoft.com/office/drawing/2014/main" id="{6CF4A848-7698-FC4B-9845-3D06A97BC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6362" name="Text Box 26">
            <a:extLst>
              <a:ext uri="{FF2B5EF4-FFF2-40B4-BE49-F238E27FC236}">
                <a16:creationId xmlns:a16="http://schemas.microsoft.com/office/drawing/2014/main" id="{0275B14C-D4B3-1846-9CAC-9B21A014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26363" name="Text Box 27">
            <a:extLst>
              <a:ext uri="{FF2B5EF4-FFF2-40B4-BE49-F238E27FC236}">
                <a16:creationId xmlns:a16="http://schemas.microsoft.com/office/drawing/2014/main" id="{9A0C0074-7279-3049-8F35-4C28B15F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26364" name="Text Box 28">
            <a:extLst>
              <a:ext uri="{FF2B5EF4-FFF2-40B4-BE49-F238E27FC236}">
                <a16:creationId xmlns:a16="http://schemas.microsoft.com/office/drawing/2014/main" id="{FB632305-C37C-4541-B55C-32C286835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26365" name="Text Box 29">
            <a:extLst>
              <a:ext uri="{FF2B5EF4-FFF2-40B4-BE49-F238E27FC236}">
                <a16:creationId xmlns:a16="http://schemas.microsoft.com/office/drawing/2014/main" id="{54842689-112A-9041-93D7-52D1D931E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26366" name="Text Box 30">
            <a:extLst>
              <a:ext uri="{FF2B5EF4-FFF2-40B4-BE49-F238E27FC236}">
                <a16:creationId xmlns:a16="http://schemas.microsoft.com/office/drawing/2014/main" id="{9762CC70-8095-AB4B-9642-3D5D26BF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26367" name="Text Box 31">
            <a:extLst>
              <a:ext uri="{FF2B5EF4-FFF2-40B4-BE49-F238E27FC236}">
                <a16:creationId xmlns:a16="http://schemas.microsoft.com/office/drawing/2014/main" id="{647E5061-2936-8945-9A4B-D563FA890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26368" name="Text Box 32">
            <a:extLst>
              <a:ext uri="{FF2B5EF4-FFF2-40B4-BE49-F238E27FC236}">
                <a16:creationId xmlns:a16="http://schemas.microsoft.com/office/drawing/2014/main" id="{9F117C92-9051-6C41-8518-130BB30A9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26369" name="Text Box 33">
            <a:extLst>
              <a:ext uri="{FF2B5EF4-FFF2-40B4-BE49-F238E27FC236}">
                <a16:creationId xmlns:a16="http://schemas.microsoft.com/office/drawing/2014/main" id="{37D44E81-82AD-B64F-A4BC-FE76B95C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26370" name="Text Box 34">
            <a:extLst>
              <a:ext uri="{FF2B5EF4-FFF2-40B4-BE49-F238E27FC236}">
                <a16:creationId xmlns:a16="http://schemas.microsoft.com/office/drawing/2014/main" id="{F2B7981C-E34B-D346-811B-D39FC38A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26371" name="Text Box 35">
            <a:extLst>
              <a:ext uri="{FF2B5EF4-FFF2-40B4-BE49-F238E27FC236}">
                <a16:creationId xmlns:a16="http://schemas.microsoft.com/office/drawing/2014/main" id="{E15F4E6B-0FC5-DA48-B215-C6360230B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75932247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 animBg="1" autoUpdateAnimBg="0"/>
      <p:bldP spid="526339" grpId="0" animBg="1" autoUpdateAnimBg="0"/>
      <p:bldP spid="526341" grpId="0" animBg="1" autoUpdateAnimBg="0"/>
      <p:bldP spid="526342" grpId="0" autoUpdateAnimBg="0"/>
      <p:bldP spid="526342" grpId="1" autoUpdateAnimBg="0"/>
      <p:bldP spid="526343" grpId="0" animBg="1" autoUpdateAnimBg="0"/>
      <p:bldP spid="526344" grpId="0" animBg="1" autoUpdateAnimBg="0"/>
      <p:bldP spid="526345" grpId="0" animBg="1" autoUpdateAnimBg="0"/>
      <p:bldP spid="526346" grpId="0" animBg="1" autoUpdateAnimBg="0"/>
      <p:bldP spid="526347" grpId="0" animBg="1" autoUpdateAnimBg="0"/>
      <p:bldP spid="526348" grpId="0" animBg="1" autoUpdateAnimBg="0"/>
      <p:bldP spid="526349" grpId="0" animBg="1" autoUpdateAnimBg="0"/>
      <p:bldP spid="526350" grpId="0" animBg="1" autoUpdateAnimBg="0"/>
      <p:bldP spid="526351" grpId="0" animBg="1" autoUpdateAnimBg="0"/>
      <p:bldP spid="526352" grpId="0" animBg="1" autoUpdateAnimBg="0"/>
      <p:bldP spid="526353" grpId="0" animBg="1" autoUpdateAnimBg="0"/>
      <p:bldP spid="526354" grpId="0" animBg="1" autoUpdateAnimBg="0"/>
      <p:bldP spid="526355" grpId="0" animBg="1" autoUpdateAnimBg="0"/>
      <p:bldP spid="526356" grpId="0" animBg="1" autoUpdateAnimBg="0"/>
      <p:bldP spid="526357" grpId="0" animBg="1" autoUpdateAnimBg="0"/>
      <p:bldP spid="526358" grpId="0" animBg="1" autoUpdateAnimBg="0"/>
      <p:bldP spid="526359" grpId="0" animBg="1" autoUpdateAnimBg="0"/>
      <p:bldP spid="526360" grpId="0" animBg="1" autoUpdateAnimBg="0"/>
      <p:bldP spid="526361" grpId="0" animBg="1" autoUpdateAnimBg="0"/>
      <p:bldP spid="526362" grpId="0" animBg="1" autoUpdateAnimBg="0"/>
      <p:bldP spid="526363" grpId="0" animBg="1" autoUpdateAnimBg="0"/>
      <p:bldP spid="526364" grpId="0" animBg="1" autoUpdateAnimBg="0"/>
      <p:bldP spid="526365" grpId="0" animBg="1" autoUpdateAnimBg="0"/>
      <p:bldP spid="526366" grpId="0" animBg="1" autoUpdateAnimBg="0"/>
      <p:bldP spid="526367" grpId="0" animBg="1" autoUpdateAnimBg="0"/>
      <p:bldP spid="526368" grpId="0" animBg="1" autoUpdateAnimBg="0"/>
      <p:bldP spid="526369" grpId="0" animBg="1" autoUpdateAnimBg="0"/>
      <p:bldP spid="526370" grpId="0" animBg="1" autoUpdateAnimBg="0"/>
      <p:bldP spid="52637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00A439ED-6A7A-DF40-8F85-FE99A0CB8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Light production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69EBC552-CC16-BE42-9D3C-D2CEAE06E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399"/>
            <a:ext cx="298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</a:rPr>
              <a:t>Light is produced by:</a:t>
            </a:r>
            <a:endParaRPr lang="en-US" altLang="en-US" sz="2400" b="0" dirty="0">
              <a:solidFill>
                <a:srgbClr val="00B0F0"/>
              </a:solidFill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BF17F4E8-6BF4-3B4C-A3B7-82DAB361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38071"/>
            <a:ext cx="6596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• </a:t>
            </a:r>
            <a:r>
              <a:rPr lang="en-US" altLang="en-US" sz="2400" b="0" i="1" u="sng" dirty="0">
                <a:solidFill>
                  <a:srgbClr val="FF3300"/>
                </a:solidFill>
              </a:rPr>
              <a:t>Stars</a:t>
            </a:r>
            <a:r>
              <a:rPr lang="en-US" altLang="en-US" sz="2400" b="0" u="sng" dirty="0">
                <a:solidFill>
                  <a:schemeClr val="bg1"/>
                </a:solidFill>
              </a:rPr>
              <a:t> are hot, glowing: </a:t>
            </a:r>
            <a:r>
              <a:rPr lang="en-US" altLang="en-US" sz="2400" b="0" u="sng" dirty="0">
                <a:solidFill>
                  <a:srgbClr val="FFFF00"/>
                </a:solidFill>
              </a:rPr>
              <a:t>thermal</a:t>
            </a:r>
            <a:r>
              <a:rPr lang="en-US" altLang="en-US" sz="2400" b="0" u="sng" dirty="0">
                <a:solidFill>
                  <a:schemeClr val="bg1"/>
                </a:solidFill>
              </a:rPr>
              <a:t> radiation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                   </a:t>
            </a:r>
            <a:r>
              <a:rPr lang="en-US" altLang="en-US" sz="24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continuous/absorption spectrum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      </a:t>
            </a:r>
            <a:r>
              <a:rPr lang="en-US" altLang="en-US" sz="2000" b="0" i="1" dirty="0">
                <a:solidFill>
                  <a:schemeClr val="bg1"/>
                </a:solidFill>
              </a:rPr>
              <a:t>(or absorption spectrum when colder gas is in front)</a:t>
            </a:r>
            <a:endParaRPr lang="en-US" altLang="en-US" sz="2000" b="0" i="1" dirty="0"/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6683A56B-DF40-6D47-87D7-2D1F6D5BB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0"/>
            <a:ext cx="1531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 astronomy</a:t>
            </a:r>
            <a:endParaRPr lang="en-US" altLang="en-US" sz="2400" b="0"/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8B43B4DE-5132-C940-B10B-76A26F7D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2" y="4798682"/>
            <a:ext cx="1870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7">
            <a:extLst>
              <a:ext uri="{FF2B5EF4-FFF2-40B4-BE49-F238E27FC236}">
                <a16:creationId xmlns:a16="http://schemas.microsoft.com/office/drawing/2014/main" id="{19BFBB5F-CA26-8C4F-8462-39ED83431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4563402"/>
            <a:ext cx="1181100" cy="36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CC00"/>
                </a:solidFill>
              </a:rPr>
              <a:t>NGC 6369</a:t>
            </a:r>
            <a:endParaRPr lang="en-US" altLang="en-US" sz="2400" b="0" dirty="0"/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7E209C6C-B310-DB44-8BFF-2DF1017B2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7" y="4184583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u="sng" dirty="0">
                <a:solidFill>
                  <a:schemeClr val="bg1"/>
                </a:solidFill>
              </a:rPr>
              <a:t>• Hot stars</a:t>
            </a:r>
            <a:r>
              <a:rPr lang="ja-JP" altLang="en-US" sz="2400" b="0" u="sng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 b="0" u="sng" dirty="0">
                <a:solidFill>
                  <a:schemeClr val="bg1"/>
                </a:solidFill>
              </a:rPr>
              <a:t> UV cause </a:t>
            </a:r>
            <a:r>
              <a:rPr lang="en-US" altLang="en-US" sz="2400" b="0" i="1" u="sng" dirty="0">
                <a:solidFill>
                  <a:srgbClr val="FF3300"/>
                </a:solidFill>
              </a:rPr>
              <a:t>interstellar gas</a:t>
            </a:r>
            <a:r>
              <a:rPr lang="en-US" altLang="en-US" sz="2400" b="0" u="sng" dirty="0">
                <a:solidFill>
                  <a:schemeClr val="bg1"/>
                </a:solidFill>
              </a:rPr>
              <a:t> glow: </a:t>
            </a:r>
            <a:r>
              <a:rPr lang="en-US" altLang="en-US" sz="2400" b="0" u="sng" dirty="0">
                <a:solidFill>
                  <a:srgbClr val="FFFF00"/>
                </a:solidFill>
              </a:rPr>
              <a:t>fluorescence</a:t>
            </a:r>
            <a:endParaRPr lang="en-US" altLang="en-US" sz="2400" b="0" u="sng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                        </a:t>
            </a:r>
            <a:r>
              <a:rPr lang="en-US" altLang="en-US" sz="24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emission spectrum 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C88100C6-25D7-DD45-990F-4D8A9A0C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437" y="5432255"/>
            <a:ext cx="3980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CC00"/>
                </a:solidFill>
              </a:rPr>
              <a:t>[Also: white shirts glow in </a:t>
            </a:r>
            <a:r>
              <a:rPr lang="ja-JP" altLang="en-US" sz="1800" b="0">
                <a:solidFill>
                  <a:srgbClr val="00CC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800" b="0" dirty="0">
                <a:solidFill>
                  <a:srgbClr val="00CC00"/>
                </a:solidFill>
              </a:rPr>
              <a:t>black light</a:t>
            </a:r>
            <a:r>
              <a:rPr lang="ja-JP" altLang="en-US" sz="1800" b="0">
                <a:solidFill>
                  <a:srgbClr val="00CC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800" b="0" dirty="0">
                <a:solidFill>
                  <a:srgbClr val="00CC00"/>
                </a:solidFill>
                <a:latin typeface="Arial" panose="020B0604020202020204" pitchFamily="34" charset="0"/>
              </a:rPr>
              <a:t>]</a:t>
            </a:r>
            <a:endParaRPr lang="en-US" altLang="en-US" sz="2400" b="0" dirty="0"/>
          </a:p>
        </p:txBody>
      </p:sp>
      <p:cxnSp>
        <p:nvCxnSpPr>
          <p:cNvPr id="50187" name="AutoShape 11">
            <a:extLst>
              <a:ext uri="{FF2B5EF4-FFF2-40B4-BE49-F238E27FC236}">
                <a16:creationId xmlns:a16="http://schemas.microsoft.com/office/drawing/2014/main" id="{306A315B-022D-1842-AD1C-78A95B34BC41}"/>
              </a:ext>
            </a:extLst>
          </p:cNvPr>
          <p:cNvCxnSpPr>
            <a:cxnSpLocks noChangeShapeType="1"/>
            <a:endCxn id="50179" idx="3"/>
          </p:cNvCxnSpPr>
          <p:nvPr/>
        </p:nvCxnSpPr>
        <p:spPr bwMode="auto">
          <a:xfrm rot="10800000" flipV="1">
            <a:off x="3140075" y="211411"/>
            <a:ext cx="1025544" cy="169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3" descr="SunspotGroup_398x398">
            <a:extLst>
              <a:ext uri="{FF2B5EF4-FFF2-40B4-BE49-F238E27FC236}">
                <a16:creationId xmlns:a16="http://schemas.microsoft.com/office/drawing/2014/main" id="{9C1CA200-66DF-2D40-B520-8ED5C9345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10287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G4V">
            <a:extLst>
              <a:ext uri="{FF2B5EF4-FFF2-40B4-BE49-F238E27FC236}">
                <a16:creationId xmlns:a16="http://schemas.microsoft.com/office/drawing/2014/main" id="{4B771885-B37A-AB42-A8A2-D6904DD1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" y="3138024"/>
            <a:ext cx="9067111" cy="228600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C97B3617-A7A6-3944-BB86-5E49D2E2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1883" y="729734"/>
            <a:ext cx="96052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CC00"/>
                </a:solidFill>
              </a:rPr>
              <a:t>The Sun</a:t>
            </a:r>
            <a:endParaRPr lang="en-US" altLang="en-US" sz="2400" b="0" dirty="0"/>
          </a:p>
        </p:txBody>
      </p:sp>
      <p:pic>
        <p:nvPicPr>
          <p:cNvPr id="14" name="Picture 9" descr="Picture 4">
            <a:extLst>
              <a:ext uri="{FF2B5EF4-FFF2-40B4-BE49-F238E27FC236}">
                <a16:creationId xmlns:a16="http://schemas.microsoft.com/office/drawing/2014/main" id="{47F6981F-200D-9541-B830-E86B1DBD7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" y="6582354"/>
            <a:ext cx="9078502" cy="246493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AutoShape 11">
            <a:extLst>
              <a:ext uri="{FF2B5EF4-FFF2-40B4-BE49-F238E27FC236}">
                <a16:creationId xmlns:a16="http://schemas.microsoft.com/office/drawing/2014/main" id="{D47A71B9-F683-E546-9166-D420A7FBD98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24864" y="5677483"/>
            <a:ext cx="1066278" cy="9143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1">
            <a:extLst>
              <a:ext uri="{FF2B5EF4-FFF2-40B4-BE49-F238E27FC236}">
                <a16:creationId xmlns:a16="http://schemas.microsoft.com/office/drawing/2014/main" id="{E1D6D79A-5A8E-0740-BCAF-710721E208D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230692" y="2570407"/>
            <a:ext cx="917162" cy="424545"/>
          </a:xfrm>
          <a:prstGeom prst="curvedConnector3">
            <a:avLst>
              <a:gd name="adj1" fmla="val 23763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99759E7-794D-8D48-BE29-6BC0BF7FA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ext Box 2">
            <a:extLst>
              <a:ext uri="{FF2B5EF4-FFF2-40B4-BE49-F238E27FC236}">
                <a16:creationId xmlns:a16="http://schemas.microsoft.com/office/drawing/2014/main" id="{7215D30D-18FA-0646-8AA8-DFEC24F98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26339" name="Text Box 3">
            <a:extLst>
              <a:ext uri="{FF2B5EF4-FFF2-40B4-BE49-F238E27FC236}">
                <a16:creationId xmlns:a16="http://schemas.microsoft.com/office/drawing/2014/main" id="{892D0DE5-AC19-F34E-B310-49B2019CC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6340" name="Rectangle 4">
            <a:extLst>
              <a:ext uri="{FF2B5EF4-FFF2-40B4-BE49-F238E27FC236}">
                <a16:creationId xmlns:a16="http://schemas.microsoft.com/office/drawing/2014/main" id="{1936B414-256B-4E4E-9D14-78DC149C5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20 </a:t>
            </a:r>
          </a:p>
        </p:txBody>
      </p:sp>
      <p:sp>
        <p:nvSpPr>
          <p:cNvPr id="526341" name="Text Box 5">
            <a:extLst>
              <a:ext uri="{FF2B5EF4-FFF2-40B4-BE49-F238E27FC236}">
                <a16:creationId xmlns:a16="http://schemas.microsoft.com/office/drawing/2014/main" id="{F6147BA6-0142-C146-9DD3-71B3553D6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26342" name="Text Box 6">
            <a:extLst>
              <a:ext uri="{FF2B5EF4-FFF2-40B4-BE49-F238E27FC236}">
                <a16:creationId xmlns:a16="http://schemas.microsoft.com/office/drawing/2014/main" id="{A087AA8B-6CB7-5948-A602-B86A1D3F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8077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type of spectrum is generated in fluorescence?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Continuous.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Absorption.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Emission.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None.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A mix of emission and continuous spectra.</a:t>
            </a:r>
          </a:p>
        </p:txBody>
      </p:sp>
      <p:sp>
        <p:nvSpPr>
          <p:cNvPr id="526343" name="Text Box 7">
            <a:extLst>
              <a:ext uri="{FF2B5EF4-FFF2-40B4-BE49-F238E27FC236}">
                <a16:creationId xmlns:a16="http://schemas.microsoft.com/office/drawing/2014/main" id="{30C69586-501C-7142-A028-1C6E3EF1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26344" name="Text Box 8">
            <a:extLst>
              <a:ext uri="{FF2B5EF4-FFF2-40B4-BE49-F238E27FC236}">
                <a16:creationId xmlns:a16="http://schemas.microsoft.com/office/drawing/2014/main" id="{CA507247-55DC-C04A-8A5E-7B156D7F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26345" name="Text Box 9">
            <a:extLst>
              <a:ext uri="{FF2B5EF4-FFF2-40B4-BE49-F238E27FC236}">
                <a16:creationId xmlns:a16="http://schemas.microsoft.com/office/drawing/2014/main" id="{989F48E3-B4D1-794B-B90F-2BE3FE7C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26346" name="Text Box 10">
            <a:extLst>
              <a:ext uri="{FF2B5EF4-FFF2-40B4-BE49-F238E27FC236}">
                <a16:creationId xmlns:a16="http://schemas.microsoft.com/office/drawing/2014/main" id="{EEF92946-61A6-F646-9576-DDD1AB2BC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26347" name="Text Box 11">
            <a:extLst>
              <a:ext uri="{FF2B5EF4-FFF2-40B4-BE49-F238E27FC236}">
                <a16:creationId xmlns:a16="http://schemas.microsoft.com/office/drawing/2014/main" id="{127FFC45-97C8-F442-BB92-B0B76490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26348" name="Text Box 12">
            <a:extLst>
              <a:ext uri="{FF2B5EF4-FFF2-40B4-BE49-F238E27FC236}">
                <a16:creationId xmlns:a16="http://schemas.microsoft.com/office/drawing/2014/main" id="{C9631DEA-A78E-1B49-8C9F-0A61B3D7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26349" name="Text Box 13">
            <a:extLst>
              <a:ext uri="{FF2B5EF4-FFF2-40B4-BE49-F238E27FC236}">
                <a16:creationId xmlns:a16="http://schemas.microsoft.com/office/drawing/2014/main" id="{26E17C5A-BF6A-274D-B91F-5AEAF25D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26350" name="Text Box 14">
            <a:extLst>
              <a:ext uri="{FF2B5EF4-FFF2-40B4-BE49-F238E27FC236}">
                <a16:creationId xmlns:a16="http://schemas.microsoft.com/office/drawing/2014/main" id="{352C4CB6-1939-C248-BE14-1F0A91807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26351" name="Text Box 15">
            <a:extLst>
              <a:ext uri="{FF2B5EF4-FFF2-40B4-BE49-F238E27FC236}">
                <a16:creationId xmlns:a16="http://schemas.microsoft.com/office/drawing/2014/main" id="{537CECDA-87AE-784C-8327-B361DF63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26352" name="Text Box 16">
            <a:extLst>
              <a:ext uri="{FF2B5EF4-FFF2-40B4-BE49-F238E27FC236}">
                <a16:creationId xmlns:a16="http://schemas.microsoft.com/office/drawing/2014/main" id="{19BB246B-4B2D-B848-BD14-8D950C0FF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26353" name="Text Box 17">
            <a:extLst>
              <a:ext uri="{FF2B5EF4-FFF2-40B4-BE49-F238E27FC236}">
                <a16:creationId xmlns:a16="http://schemas.microsoft.com/office/drawing/2014/main" id="{59FAC4EF-7DC2-8645-B617-ED9DF7DB0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26354" name="Text Box 18">
            <a:extLst>
              <a:ext uri="{FF2B5EF4-FFF2-40B4-BE49-F238E27FC236}">
                <a16:creationId xmlns:a16="http://schemas.microsoft.com/office/drawing/2014/main" id="{02D2D888-84F2-134C-8FF6-E758D6ED0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26355" name="Text Box 19">
            <a:extLst>
              <a:ext uri="{FF2B5EF4-FFF2-40B4-BE49-F238E27FC236}">
                <a16:creationId xmlns:a16="http://schemas.microsoft.com/office/drawing/2014/main" id="{A94DEB35-EAA0-434B-8CAC-0049802AF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26356" name="Text Box 20">
            <a:extLst>
              <a:ext uri="{FF2B5EF4-FFF2-40B4-BE49-F238E27FC236}">
                <a16:creationId xmlns:a16="http://schemas.microsoft.com/office/drawing/2014/main" id="{BEA88E1A-F8D0-E44E-996E-26E4D000B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26357" name="Text Box 21">
            <a:extLst>
              <a:ext uri="{FF2B5EF4-FFF2-40B4-BE49-F238E27FC236}">
                <a16:creationId xmlns:a16="http://schemas.microsoft.com/office/drawing/2014/main" id="{51564B57-DAA2-9141-B376-FE83E5FF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26358" name="Text Box 22">
            <a:extLst>
              <a:ext uri="{FF2B5EF4-FFF2-40B4-BE49-F238E27FC236}">
                <a16:creationId xmlns:a16="http://schemas.microsoft.com/office/drawing/2014/main" id="{C805C5CD-71C5-0048-9ECB-B9A6A3618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26359" name="Text Box 23">
            <a:extLst>
              <a:ext uri="{FF2B5EF4-FFF2-40B4-BE49-F238E27FC236}">
                <a16:creationId xmlns:a16="http://schemas.microsoft.com/office/drawing/2014/main" id="{C90F7CA2-4398-E543-B0E7-4AAB5CF5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6360" name="Text Box 24">
            <a:extLst>
              <a:ext uri="{FF2B5EF4-FFF2-40B4-BE49-F238E27FC236}">
                <a16:creationId xmlns:a16="http://schemas.microsoft.com/office/drawing/2014/main" id="{90EF75EE-72FA-CA4F-A668-E000BAA8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26361" name="Text Box 25">
            <a:extLst>
              <a:ext uri="{FF2B5EF4-FFF2-40B4-BE49-F238E27FC236}">
                <a16:creationId xmlns:a16="http://schemas.microsoft.com/office/drawing/2014/main" id="{6CF4A848-7698-FC4B-9845-3D06A97BC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6362" name="Text Box 26">
            <a:extLst>
              <a:ext uri="{FF2B5EF4-FFF2-40B4-BE49-F238E27FC236}">
                <a16:creationId xmlns:a16="http://schemas.microsoft.com/office/drawing/2014/main" id="{0275B14C-D4B3-1846-9CAC-9B21A014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26363" name="Text Box 27">
            <a:extLst>
              <a:ext uri="{FF2B5EF4-FFF2-40B4-BE49-F238E27FC236}">
                <a16:creationId xmlns:a16="http://schemas.microsoft.com/office/drawing/2014/main" id="{9A0C0074-7279-3049-8F35-4C28B15F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26364" name="Text Box 28">
            <a:extLst>
              <a:ext uri="{FF2B5EF4-FFF2-40B4-BE49-F238E27FC236}">
                <a16:creationId xmlns:a16="http://schemas.microsoft.com/office/drawing/2014/main" id="{FB632305-C37C-4541-B55C-32C286835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26365" name="Text Box 29">
            <a:extLst>
              <a:ext uri="{FF2B5EF4-FFF2-40B4-BE49-F238E27FC236}">
                <a16:creationId xmlns:a16="http://schemas.microsoft.com/office/drawing/2014/main" id="{54842689-112A-9041-93D7-52D1D931E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26366" name="Text Box 30">
            <a:extLst>
              <a:ext uri="{FF2B5EF4-FFF2-40B4-BE49-F238E27FC236}">
                <a16:creationId xmlns:a16="http://schemas.microsoft.com/office/drawing/2014/main" id="{9762CC70-8095-AB4B-9642-3D5D26BF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26367" name="Text Box 31">
            <a:extLst>
              <a:ext uri="{FF2B5EF4-FFF2-40B4-BE49-F238E27FC236}">
                <a16:creationId xmlns:a16="http://schemas.microsoft.com/office/drawing/2014/main" id="{647E5061-2936-8945-9A4B-D563FA890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26368" name="Text Box 32">
            <a:extLst>
              <a:ext uri="{FF2B5EF4-FFF2-40B4-BE49-F238E27FC236}">
                <a16:creationId xmlns:a16="http://schemas.microsoft.com/office/drawing/2014/main" id="{9F117C92-9051-6C41-8518-130BB30A9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26369" name="Text Box 33">
            <a:extLst>
              <a:ext uri="{FF2B5EF4-FFF2-40B4-BE49-F238E27FC236}">
                <a16:creationId xmlns:a16="http://schemas.microsoft.com/office/drawing/2014/main" id="{37D44E81-82AD-B64F-A4BC-FE76B95C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26370" name="Text Box 34">
            <a:extLst>
              <a:ext uri="{FF2B5EF4-FFF2-40B4-BE49-F238E27FC236}">
                <a16:creationId xmlns:a16="http://schemas.microsoft.com/office/drawing/2014/main" id="{F2B7981C-E34B-D346-811B-D39FC38A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26371" name="Text Box 35">
            <a:extLst>
              <a:ext uri="{FF2B5EF4-FFF2-40B4-BE49-F238E27FC236}">
                <a16:creationId xmlns:a16="http://schemas.microsoft.com/office/drawing/2014/main" id="{E15F4E6B-0FC5-DA48-B215-C6360230B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26372" name="Text Box 36">
            <a:extLst>
              <a:ext uri="{FF2B5EF4-FFF2-40B4-BE49-F238E27FC236}">
                <a16:creationId xmlns:a16="http://schemas.microsoft.com/office/drawing/2014/main" id="{CD683D18-5701-004C-8068-91EC55E5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96380864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 animBg="1" autoUpdateAnimBg="0"/>
      <p:bldP spid="526339" grpId="0" animBg="1" autoUpdateAnimBg="0"/>
      <p:bldP spid="526341" grpId="0" animBg="1" autoUpdateAnimBg="0"/>
      <p:bldP spid="526342" grpId="0" autoUpdateAnimBg="0"/>
      <p:bldP spid="526342" grpId="1" autoUpdateAnimBg="0"/>
      <p:bldP spid="526343" grpId="0" animBg="1" autoUpdateAnimBg="0"/>
      <p:bldP spid="526344" grpId="0" animBg="1" autoUpdateAnimBg="0"/>
      <p:bldP spid="526345" grpId="0" animBg="1" autoUpdateAnimBg="0"/>
      <p:bldP spid="526346" grpId="0" animBg="1" autoUpdateAnimBg="0"/>
      <p:bldP spid="526347" grpId="0" animBg="1" autoUpdateAnimBg="0"/>
      <p:bldP spid="526348" grpId="0" animBg="1" autoUpdateAnimBg="0"/>
      <p:bldP spid="526349" grpId="0" animBg="1" autoUpdateAnimBg="0"/>
      <p:bldP spid="526350" grpId="0" animBg="1" autoUpdateAnimBg="0"/>
      <p:bldP spid="526351" grpId="0" animBg="1" autoUpdateAnimBg="0"/>
      <p:bldP spid="526352" grpId="0" animBg="1" autoUpdateAnimBg="0"/>
      <p:bldP spid="526353" grpId="0" animBg="1" autoUpdateAnimBg="0"/>
      <p:bldP spid="526354" grpId="0" animBg="1" autoUpdateAnimBg="0"/>
      <p:bldP spid="526355" grpId="0" animBg="1" autoUpdateAnimBg="0"/>
      <p:bldP spid="526356" grpId="0" animBg="1" autoUpdateAnimBg="0"/>
      <p:bldP spid="526357" grpId="0" animBg="1" autoUpdateAnimBg="0"/>
      <p:bldP spid="526358" grpId="0" animBg="1" autoUpdateAnimBg="0"/>
      <p:bldP spid="526359" grpId="0" animBg="1" autoUpdateAnimBg="0"/>
      <p:bldP spid="526360" grpId="0" animBg="1" autoUpdateAnimBg="0"/>
      <p:bldP spid="526361" grpId="0" animBg="1" autoUpdateAnimBg="0"/>
      <p:bldP spid="526362" grpId="0" animBg="1" autoUpdateAnimBg="0"/>
      <p:bldP spid="526363" grpId="0" animBg="1" autoUpdateAnimBg="0"/>
      <p:bldP spid="526364" grpId="0" animBg="1" autoUpdateAnimBg="0"/>
      <p:bldP spid="526365" grpId="0" animBg="1" autoUpdateAnimBg="0"/>
      <p:bldP spid="526366" grpId="0" animBg="1" autoUpdateAnimBg="0"/>
      <p:bldP spid="526367" grpId="0" animBg="1" autoUpdateAnimBg="0"/>
      <p:bldP spid="526368" grpId="0" animBg="1" autoUpdateAnimBg="0"/>
      <p:bldP spid="526369" grpId="0" animBg="1" autoUpdateAnimBg="0"/>
      <p:bldP spid="526370" grpId="0" animBg="1" autoUpdateAnimBg="0"/>
      <p:bldP spid="526371" grpId="0" animBg="1" autoUpdateAnimBg="0"/>
      <p:bldP spid="5263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>
            <a:extLst>
              <a:ext uri="{FF2B5EF4-FFF2-40B4-BE49-F238E27FC236}">
                <a16:creationId xmlns:a16="http://schemas.microsoft.com/office/drawing/2014/main" id="{6FE4016C-1068-A24C-BE93-0F5C3EF52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24963" name="Text Box 3">
            <a:extLst>
              <a:ext uri="{FF2B5EF4-FFF2-40B4-BE49-F238E27FC236}">
                <a16:creationId xmlns:a16="http://schemas.microsoft.com/office/drawing/2014/main" id="{3B2B2B2C-A68D-8743-8D91-071FEE4E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24964" name="Rectangle 4">
            <a:extLst>
              <a:ext uri="{FF2B5EF4-FFF2-40B4-BE49-F238E27FC236}">
                <a16:creationId xmlns:a16="http://schemas.microsoft.com/office/drawing/2014/main" id="{2B90B003-E94E-7145-9F1A-F47C29AE5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21</a:t>
            </a:r>
          </a:p>
        </p:txBody>
      </p:sp>
      <p:sp>
        <p:nvSpPr>
          <p:cNvPr id="424965" name="Text Box 5">
            <a:extLst>
              <a:ext uri="{FF2B5EF4-FFF2-40B4-BE49-F238E27FC236}">
                <a16:creationId xmlns:a16="http://schemas.microsoft.com/office/drawing/2014/main" id="{630E0FD9-38B5-E64C-A852-D7308F7AC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24966" name="Text Box 6">
            <a:extLst>
              <a:ext uri="{FF2B5EF4-FFF2-40B4-BE49-F238E27FC236}">
                <a16:creationId xmlns:a16="http://schemas.microsoft.com/office/drawing/2014/main" id="{3674E05F-7E29-6849-A1C1-3542B7297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17688"/>
            <a:ext cx="8610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thermal radiation?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	When substances (gas in astronomy) …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glow because they reflect the light of a star.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glow because they are hot.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glow because they are illuminated by UV light.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glow because they reflect sunlight.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glow because electrically charged particles hit magnetic fields.</a:t>
            </a:r>
          </a:p>
        </p:txBody>
      </p:sp>
      <p:sp>
        <p:nvSpPr>
          <p:cNvPr id="424967" name="Text Box 7">
            <a:extLst>
              <a:ext uri="{FF2B5EF4-FFF2-40B4-BE49-F238E27FC236}">
                <a16:creationId xmlns:a16="http://schemas.microsoft.com/office/drawing/2014/main" id="{B039DC3A-97E6-3142-96E7-F984CF758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24968" name="Text Box 8">
            <a:extLst>
              <a:ext uri="{FF2B5EF4-FFF2-40B4-BE49-F238E27FC236}">
                <a16:creationId xmlns:a16="http://schemas.microsoft.com/office/drawing/2014/main" id="{BC3552AB-1E2D-C846-AED7-C8AC264A8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24969" name="Text Box 9">
            <a:extLst>
              <a:ext uri="{FF2B5EF4-FFF2-40B4-BE49-F238E27FC236}">
                <a16:creationId xmlns:a16="http://schemas.microsoft.com/office/drawing/2014/main" id="{1ED0ED5F-B4B9-2140-8213-1B6002A7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24970" name="Text Box 10">
            <a:extLst>
              <a:ext uri="{FF2B5EF4-FFF2-40B4-BE49-F238E27FC236}">
                <a16:creationId xmlns:a16="http://schemas.microsoft.com/office/drawing/2014/main" id="{11750DD8-9F83-2342-AFC4-3EC1A5BFF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24971" name="Text Box 11">
            <a:extLst>
              <a:ext uri="{FF2B5EF4-FFF2-40B4-BE49-F238E27FC236}">
                <a16:creationId xmlns:a16="http://schemas.microsoft.com/office/drawing/2014/main" id="{0E872AED-91CC-4D46-9258-54DFB7759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24972" name="Text Box 12">
            <a:extLst>
              <a:ext uri="{FF2B5EF4-FFF2-40B4-BE49-F238E27FC236}">
                <a16:creationId xmlns:a16="http://schemas.microsoft.com/office/drawing/2014/main" id="{F2DB1E3B-54C3-914C-8746-D543289F6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24973" name="Text Box 13">
            <a:extLst>
              <a:ext uri="{FF2B5EF4-FFF2-40B4-BE49-F238E27FC236}">
                <a16:creationId xmlns:a16="http://schemas.microsoft.com/office/drawing/2014/main" id="{5D0D6C6D-5319-3D4F-88C1-CAD202408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24974" name="Text Box 14">
            <a:extLst>
              <a:ext uri="{FF2B5EF4-FFF2-40B4-BE49-F238E27FC236}">
                <a16:creationId xmlns:a16="http://schemas.microsoft.com/office/drawing/2014/main" id="{4EBA970A-FF0C-EB46-8765-38AC9093B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24975" name="Text Box 15">
            <a:extLst>
              <a:ext uri="{FF2B5EF4-FFF2-40B4-BE49-F238E27FC236}">
                <a16:creationId xmlns:a16="http://schemas.microsoft.com/office/drawing/2014/main" id="{B55DA543-B13F-DD4C-B6C3-97FE1BE6A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24976" name="Text Box 16">
            <a:extLst>
              <a:ext uri="{FF2B5EF4-FFF2-40B4-BE49-F238E27FC236}">
                <a16:creationId xmlns:a16="http://schemas.microsoft.com/office/drawing/2014/main" id="{7E240FB9-E2EE-D34A-840F-CA260682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4977" name="Text Box 17">
            <a:extLst>
              <a:ext uri="{FF2B5EF4-FFF2-40B4-BE49-F238E27FC236}">
                <a16:creationId xmlns:a16="http://schemas.microsoft.com/office/drawing/2014/main" id="{9D20A176-0D5B-8B4D-9703-56E7C597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24978" name="Text Box 18">
            <a:extLst>
              <a:ext uri="{FF2B5EF4-FFF2-40B4-BE49-F238E27FC236}">
                <a16:creationId xmlns:a16="http://schemas.microsoft.com/office/drawing/2014/main" id="{4BB74CA4-C731-B44F-9C51-095C93C71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24979" name="Text Box 19">
            <a:extLst>
              <a:ext uri="{FF2B5EF4-FFF2-40B4-BE49-F238E27FC236}">
                <a16:creationId xmlns:a16="http://schemas.microsoft.com/office/drawing/2014/main" id="{00DC3577-6EA3-8C47-9C56-4989A588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24980" name="Text Box 20">
            <a:extLst>
              <a:ext uri="{FF2B5EF4-FFF2-40B4-BE49-F238E27FC236}">
                <a16:creationId xmlns:a16="http://schemas.microsoft.com/office/drawing/2014/main" id="{CEC3243F-F30A-E247-90B6-98BB83F47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24981" name="Text Box 21">
            <a:extLst>
              <a:ext uri="{FF2B5EF4-FFF2-40B4-BE49-F238E27FC236}">
                <a16:creationId xmlns:a16="http://schemas.microsoft.com/office/drawing/2014/main" id="{7FB07684-FFF3-4C47-B33E-927382592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24982" name="Text Box 22">
            <a:extLst>
              <a:ext uri="{FF2B5EF4-FFF2-40B4-BE49-F238E27FC236}">
                <a16:creationId xmlns:a16="http://schemas.microsoft.com/office/drawing/2014/main" id="{1C996FB8-A87A-0D47-B4EF-3614F1FCF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24983" name="Text Box 23">
            <a:extLst>
              <a:ext uri="{FF2B5EF4-FFF2-40B4-BE49-F238E27FC236}">
                <a16:creationId xmlns:a16="http://schemas.microsoft.com/office/drawing/2014/main" id="{B2A40E35-F3B6-EB42-9FDB-9CB6C10F5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24984" name="Text Box 24">
            <a:extLst>
              <a:ext uri="{FF2B5EF4-FFF2-40B4-BE49-F238E27FC236}">
                <a16:creationId xmlns:a16="http://schemas.microsoft.com/office/drawing/2014/main" id="{A343B5EB-9759-AC4F-BA8F-59F11EA48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4985" name="Text Box 25">
            <a:extLst>
              <a:ext uri="{FF2B5EF4-FFF2-40B4-BE49-F238E27FC236}">
                <a16:creationId xmlns:a16="http://schemas.microsoft.com/office/drawing/2014/main" id="{B3BA47E3-DDBE-3347-926F-D86C4E00B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4986" name="Text Box 26">
            <a:extLst>
              <a:ext uri="{FF2B5EF4-FFF2-40B4-BE49-F238E27FC236}">
                <a16:creationId xmlns:a16="http://schemas.microsoft.com/office/drawing/2014/main" id="{3F568469-778B-F244-AA7C-63798FCF5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24987" name="Text Box 27">
            <a:extLst>
              <a:ext uri="{FF2B5EF4-FFF2-40B4-BE49-F238E27FC236}">
                <a16:creationId xmlns:a16="http://schemas.microsoft.com/office/drawing/2014/main" id="{6CD0C9C4-CF9C-F641-8B43-9A11B1775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24988" name="Text Box 28">
            <a:extLst>
              <a:ext uri="{FF2B5EF4-FFF2-40B4-BE49-F238E27FC236}">
                <a16:creationId xmlns:a16="http://schemas.microsoft.com/office/drawing/2014/main" id="{BCFF20CB-C840-464B-ACEC-8D8CC4443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24989" name="Text Box 29">
            <a:extLst>
              <a:ext uri="{FF2B5EF4-FFF2-40B4-BE49-F238E27FC236}">
                <a16:creationId xmlns:a16="http://schemas.microsoft.com/office/drawing/2014/main" id="{7DFBE828-86BF-9D48-BDA8-FEF6AD2BC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24990" name="Text Box 30">
            <a:extLst>
              <a:ext uri="{FF2B5EF4-FFF2-40B4-BE49-F238E27FC236}">
                <a16:creationId xmlns:a16="http://schemas.microsoft.com/office/drawing/2014/main" id="{ADE020F4-0091-3945-9C87-7E6C118E1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24991" name="Text Box 31">
            <a:extLst>
              <a:ext uri="{FF2B5EF4-FFF2-40B4-BE49-F238E27FC236}">
                <a16:creationId xmlns:a16="http://schemas.microsoft.com/office/drawing/2014/main" id="{8C066998-A5BE-B74E-B41C-B8D6FD516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24992" name="Text Box 32">
            <a:extLst>
              <a:ext uri="{FF2B5EF4-FFF2-40B4-BE49-F238E27FC236}">
                <a16:creationId xmlns:a16="http://schemas.microsoft.com/office/drawing/2014/main" id="{9946B3FF-0848-EC46-B18A-80F0E0DD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24993" name="Text Box 33">
            <a:extLst>
              <a:ext uri="{FF2B5EF4-FFF2-40B4-BE49-F238E27FC236}">
                <a16:creationId xmlns:a16="http://schemas.microsoft.com/office/drawing/2014/main" id="{61E573D4-ECFB-EE47-BDF7-933CF306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24994" name="Text Box 34">
            <a:extLst>
              <a:ext uri="{FF2B5EF4-FFF2-40B4-BE49-F238E27FC236}">
                <a16:creationId xmlns:a16="http://schemas.microsoft.com/office/drawing/2014/main" id="{954E923F-DC44-784C-8C4A-D6E0A122C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24995" name="Text Box 35">
            <a:extLst>
              <a:ext uri="{FF2B5EF4-FFF2-40B4-BE49-F238E27FC236}">
                <a16:creationId xmlns:a16="http://schemas.microsoft.com/office/drawing/2014/main" id="{A2884226-C394-5441-BE3F-3C573CEFB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 animBg="1"/>
      <p:bldP spid="424963" grpId="0" animBg="1"/>
      <p:bldP spid="424965" grpId="0" animBg="1"/>
      <p:bldP spid="424966" grpId="0"/>
      <p:bldP spid="424966" grpId="1"/>
      <p:bldP spid="424967" grpId="0" animBg="1"/>
      <p:bldP spid="424968" grpId="0" animBg="1"/>
      <p:bldP spid="424969" grpId="0" animBg="1"/>
      <p:bldP spid="424970" grpId="0" animBg="1"/>
      <p:bldP spid="424971" grpId="0" animBg="1"/>
      <p:bldP spid="424972" grpId="0" animBg="1"/>
      <p:bldP spid="424973" grpId="0" animBg="1"/>
      <p:bldP spid="424974" grpId="0" animBg="1"/>
      <p:bldP spid="424975" grpId="0" animBg="1"/>
      <p:bldP spid="424976" grpId="0" animBg="1"/>
      <p:bldP spid="424977" grpId="0" animBg="1"/>
      <p:bldP spid="424978" grpId="0" animBg="1"/>
      <p:bldP spid="424979" grpId="0" animBg="1"/>
      <p:bldP spid="424980" grpId="0" animBg="1"/>
      <p:bldP spid="424981" grpId="0" animBg="1"/>
      <p:bldP spid="424982" grpId="0" animBg="1"/>
      <p:bldP spid="424983" grpId="0" animBg="1"/>
      <p:bldP spid="424984" grpId="0" animBg="1"/>
      <p:bldP spid="424985" grpId="0" animBg="1"/>
      <p:bldP spid="424986" grpId="0" animBg="1"/>
      <p:bldP spid="424987" grpId="0" animBg="1"/>
      <p:bldP spid="424988" grpId="0" animBg="1"/>
      <p:bldP spid="424989" grpId="0" animBg="1"/>
      <p:bldP spid="424990" grpId="0" animBg="1"/>
      <p:bldP spid="424991" grpId="0" animBg="1"/>
      <p:bldP spid="424992" grpId="0" animBg="1"/>
      <p:bldP spid="424993" grpId="0" animBg="1"/>
      <p:bldP spid="424994" grpId="0" animBg="1"/>
      <p:bldP spid="4249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>
            <a:extLst>
              <a:ext uri="{FF2B5EF4-FFF2-40B4-BE49-F238E27FC236}">
                <a16:creationId xmlns:a16="http://schemas.microsoft.com/office/drawing/2014/main" id="{8BD5A669-9843-AD4E-9390-C710B1B169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3352800"/>
            <a:ext cx="3886200" cy="334963"/>
          </a:xfrm>
        </p:spPr>
        <p:txBody>
          <a:bodyPr/>
          <a:lstStyle/>
          <a:p>
            <a:pPr>
              <a:defRPr/>
            </a:pPr>
            <a:r>
              <a:rPr lang="en-US" sz="900">
                <a:solidFill>
                  <a:srgbClr val="66FFFF"/>
                </a:solidFill>
                <a:cs typeface="+mj-cs"/>
              </a:rPr>
              <a:t>The spectroscope</a:t>
            </a:r>
            <a:endParaRPr lang="en-US">
              <a:cs typeface="+mj-cs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EE069832-F097-8D4F-977E-E6F26C80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0"/>
            <a:ext cx="57261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The device that resolves the colors of light:</a:t>
            </a:r>
            <a:endParaRPr lang="en-US" altLang="en-US" sz="2400" b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the spectroscope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99FF"/>
                </a:solidFill>
              </a:rPr>
              <a:t>(Joseph von Fraunhofer, 1814)</a:t>
            </a:r>
            <a:endParaRPr lang="en-US" altLang="en-US" sz="1800" b="0" i="1">
              <a:solidFill>
                <a:srgbClr val="0099FF"/>
              </a:solidFill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72E651D6-18A5-1948-8FE1-FE4E002C8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1927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23098BA9-41EE-7745-9B29-19B09A9D5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263650"/>
            <a:ext cx="41116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• Light from telescope enters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    slit (to block off stray light)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• Prism (or grating) separates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     the colors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• Produces spectrum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    on a screen/on a film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(</a:t>
            </a:r>
            <a:r>
              <a:rPr lang="en-US" altLang="en-US" sz="2400" b="0" i="1">
                <a:solidFill>
                  <a:schemeClr val="bg1"/>
                </a:solidFill>
              </a:rPr>
              <a:t>Put this device in a box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chemeClr val="bg1"/>
                </a:solidFill>
              </a:rPr>
              <a:t>   attach it to the telescope</a:t>
            </a:r>
            <a:r>
              <a:rPr lang="en-US" altLang="en-US" sz="2400" b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AF1474CB-B936-B141-B05E-050CC367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5595938"/>
            <a:ext cx="556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>
            <a:extLst>
              <a:ext uri="{FF2B5EF4-FFF2-40B4-BE49-F238E27FC236}">
                <a16:creationId xmlns:a16="http://schemas.microsoft.com/office/drawing/2014/main" id="{317715BF-BAA7-694C-A39D-184634B6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416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Spectrum</a:t>
            </a:r>
            <a:r>
              <a:rPr lang="en-US" altLang="en-US" sz="2400" b="0"/>
              <a:t>: </a:t>
            </a:r>
            <a:r>
              <a:rPr lang="en-US" altLang="en-US" sz="2400" b="0">
                <a:solidFill>
                  <a:srgbClr val="00FFFF"/>
                </a:solidFill>
              </a:rPr>
              <a:t>each color is a </a:t>
            </a:r>
            <a:r>
              <a:rPr lang="ja-JP" altLang="en-US" sz="2400" b="0">
                <a:solidFill>
                  <a:srgbClr val="00FFFF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0">
                <a:solidFill>
                  <a:srgbClr val="00FFFF"/>
                </a:solidFill>
              </a:rPr>
              <a:t>line</a:t>
            </a:r>
            <a:r>
              <a:rPr lang="ja-JP" altLang="en-US" sz="2400" b="0">
                <a:solidFill>
                  <a:srgbClr val="00FFFF"/>
                </a:solidFill>
                <a:latin typeface="Arial" panose="020B0604020202020204" pitchFamily="34" charset="0"/>
              </a:rPr>
              <a:t>”</a:t>
            </a:r>
            <a:endParaRPr lang="en-US" altLang="en-US" sz="2400" b="0">
              <a:solidFill>
                <a:srgbClr val="00FFFF"/>
              </a:solidFill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4AF71373-B379-9E4E-AD03-6369134E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53000"/>
            <a:ext cx="33067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u="sng">
                <a:solidFill>
                  <a:srgbClr val="FFFF00"/>
                </a:solidFill>
              </a:rPr>
              <a:t>Surprise:</a:t>
            </a:r>
            <a:endParaRPr lang="en-US" altLang="en-US" sz="2400" b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The spectrum of the Sun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 has black lines: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FFFF"/>
                </a:solidFill>
              </a:rPr>
              <a:t>Some colors are </a:t>
            </a:r>
            <a:r>
              <a:rPr lang="en-US" altLang="en-US" sz="2400">
                <a:solidFill>
                  <a:srgbClr val="00FFFF"/>
                </a:solidFill>
              </a:rPr>
              <a:t>missing</a:t>
            </a:r>
            <a:r>
              <a:rPr lang="en-US" altLang="en-US" sz="2400" b="0">
                <a:solidFill>
                  <a:srgbClr val="00FFFF"/>
                </a:solidFill>
              </a:rPr>
              <a:t>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i="1">
                <a:solidFill>
                  <a:schemeClr val="bg1"/>
                </a:solidFill>
              </a:rPr>
              <a:t>(Fraunhofer-lines)</a:t>
            </a:r>
          </a:p>
        </p:txBody>
      </p:sp>
      <p:pic>
        <p:nvPicPr>
          <p:cNvPr id="29705" name="Picture 9" descr="Picture 1">
            <a:extLst>
              <a:ext uri="{FF2B5EF4-FFF2-40B4-BE49-F238E27FC236}">
                <a16:creationId xmlns:a16="http://schemas.microsoft.com/office/drawing/2014/main" id="{C122C8A5-DAB9-E144-B9CE-E8C89DDC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51054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2337</Words>
  <Application>Microsoft Macintosh PowerPoint</Application>
  <PresentationFormat>On-screen Show (4:3)</PresentationFormat>
  <Paragraphs>720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Symbol</vt:lpstr>
      <vt:lpstr>Times</vt:lpstr>
      <vt:lpstr>Blank Presentation</vt:lpstr>
      <vt:lpstr>Photons</vt:lpstr>
      <vt:lpstr>The formations of spectral lines</vt:lpstr>
      <vt:lpstr>Question 18 </vt:lpstr>
      <vt:lpstr>Question 19 </vt:lpstr>
      <vt:lpstr>Light production</vt:lpstr>
      <vt:lpstr>Questions coming …</vt:lpstr>
      <vt:lpstr>Question 20 </vt:lpstr>
      <vt:lpstr>Question 21</vt:lpstr>
      <vt:lpstr>The spectroscope</vt:lpstr>
      <vt:lpstr>The spectrum of the Sun</vt:lpstr>
      <vt:lpstr>Questions coming …</vt:lpstr>
      <vt:lpstr>Question 22</vt:lpstr>
      <vt:lpstr>Question 23</vt:lpstr>
      <vt:lpstr>Recall the types of spectra</vt:lpstr>
      <vt:lpstr>PowerPoint Presentation</vt:lpstr>
      <vt:lpstr>PowerPoint Presentation</vt:lpstr>
      <vt:lpstr>Questions coming …</vt:lpstr>
      <vt:lpstr>Question </vt:lpstr>
      <vt:lpstr>Question </vt:lpstr>
      <vt:lpstr>Stars - single and double</vt:lpstr>
      <vt:lpstr>Questions coming …</vt:lpstr>
      <vt:lpstr>Question   </vt:lpstr>
      <vt:lpstr>Question  </vt:lpstr>
      <vt:lpstr>Example: spectroscopic binaries</vt:lpstr>
      <vt:lpstr>The mass of stars</vt:lpstr>
      <vt:lpstr>Questions coming …</vt:lpstr>
      <vt:lpstr>Question  </vt:lpstr>
      <vt:lpstr>Question  </vt:lpstr>
      <vt:lpstr>What do spectra tell us?</vt:lpstr>
      <vt:lpstr>PowerPoint Presentation</vt:lpstr>
      <vt:lpstr>PowerPoint Presentation</vt:lpstr>
      <vt:lpstr>PowerPoint Presentation</vt:lpstr>
      <vt:lpstr>Example: a rotating galaxy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light</dc:title>
  <cp:lastModifiedBy>Tibor Torma</cp:lastModifiedBy>
  <cp:revision>237</cp:revision>
  <dcterms:modified xsi:type="dcterms:W3CDTF">2026-03-24T13:41:38Z</dcterms:modified>
</cp:coreProperties>
</file>