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90" r:id="rId2"/>
    <p:sldId id="476" r:id="rId3"/>
    <p:sldId id="477" r:id="rId4"/>
    <p:sldId id="480" r:id="rId5"/>
    <p:sldId id="481" r:id="rId6"/>
    <p:sldId id="484" r:id="rId7"/>
    <p:sldId id="582" r:id="rId8"/>
    <p:sldId id="479" r:id="rId9"/>
    <p:sldId id="584" r:id="rId10"/>
    <p:sldId id="482" r:id="rId11"/>
    <p:sldId id="583" r:id="rId12"/>
    <p:sldId id="495" r:id="rId13"/>
    <p:sldId id="585" r:id="rId14"/>
    <p:sldId id="545" r:id="rId15"/>
    <p:sldId id="515" r:id="rId16"/>
    <p:sldId id="496" r:id="rId17"/>
    <p:sldId id="512" r:id="rId18"/>
    <p:sldId id="55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CFF"/>
    <a:srgbClr val="FFE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6"/>
    <p:restoredTop sz="96979"/>
  </p:normalViewPr>
  <p:slideViewPr>
    <p:cSldViewPr>
      <p:cViewPr varScale="1">
        <p:scale>
          <a:sx n="208" d="100"/>
          <a:sy n="208" d="100"/>
        </p:scale>
        <p:origin x="6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1C81B4-956D-C24A-A261-FEE132295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68677-0E97-1D4C-A788-44C6500D0C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5623C8A-9033-AE49-9C7D-E11C5DD13452}" type="datetimeFigureOut">
              <a:rPr lang="en-US"/>
              <a:pPr>
                <a:defRPr/>
              </a:pPr>
              <a:t>3/19/26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90689-B27E-6649-AFF9-D29F52C0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7EE4C-0AE9-3F41-9F7B-B67220919F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49FDB2-8C78-BC45-AD39-5EFE478DE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D4F0BC-1BE7-3347-BC1C-D41503693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98B9701-76AE-F44F-BE41-D262FAE6CC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03FCD77-1807-314C-B9B4-BA14E34CCF9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7EF0B7B-75FA-0C4E-B764-1E04A85B6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DAD0E-9AC0-2444-B136-632C202197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FC1F04-E5D1-D94F-A10C-799115D5E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6C070B7-2283-8243-977C-761D718165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591A483-BA86-9B49-9F1B-D7F610A3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E924382-0D5E-5F4D-B3A8-70B25519C926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C9E73A-CCA2-094D-B5AB-20483892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FB2A498-A401-3048-A4CA-463C937D1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D591A483-BA86-9B49-9F1B-D7F610A3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E924382-0D5E-5F4D-B3A8-70B25519C926}" type="slidenum">
              <a:rPr lang="en-US" altLang="en-US" sz="1200" b="0"/>
              <a:pPr/>
              <a:t>11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EC9E73A-CCA2-094D-B5AB-20483892E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2FB2A498-A401-3048-A4CA-463C937D1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45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CF9C25E3-D6E1-8C4E-B71B-FA6D32A78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A41C2BC-34BF-1D44-92B2-4315B5BD6386}" type="slidenum">
              <a:rPr lang="en-US" altLang="en-US" sz="1200" b="0" smtClean="0"/>
              <a:pPr/>
              <a:t>12</a:t>
            </a:fld>
            <a:endParaRPr lang="en-US" altLang="en-US" sz="1200" b="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C5AA3FB-47CC-264F-8871-8B21D2B67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3A7411B0-9893-404B-91B3-6C573FBC9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03016FB6-A613-8746-8C6F-D96389F7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4CAC942-7ACA-3C41-BA3D-FE16513AD494}" type="slidenum">
              <a:rPr lang="en-US" altLang="en-US" sz="1200" b="0" smtClean="0"/>
              <a:pPr/>
              <a:t>13</a:t>
            </a:fld>
            <a:endParaRPr lang="en-US" altLang="en-US" sz="1200" b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2AFCDCE-4336-EF4A-9EDF-882D6ED2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0801201-64DE-5640-A8DF-68D0B00EE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86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371DFDC8-1459-7C4B-8B1B-D513DCBB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D49BF75-9FC6-FA49-93A7-D4CE2F5838FF}" type="slidenum">
              <a:rPr lang="en-US" altLang="en-US" sz="1200" b="0" smtClean="0"/>
              <a:pPr/>
              <a:t>14</a:t>
            </a:fld>
            <a:endParaRPr lang="en-US" altLang="en-US" sz="1200" b="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42129829-F1DE-004B-B67B-C247B7507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7EA2A714-3988-E54E-B999-7DEFC1F9E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A202291F-55FB-434C-9D2B-2A884C3BE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6F31CCE-2FDD-3949-897A-64F98E4A0D31}" type="slidenum">
              <a:rPr lang="en-US" altLang="en-US" sz="1200" b="0" smtClean="0"/>
              <a:pPr/>
              <a:t>15</a:t>
            </a:fld>
            <a:endParaRPr lang="en-US" altLang="en-US" sz="1200" b="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DA52A1B-067A-0B4E-B68B-963EBBBF4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63588C7-3C3D-8541-8374-4617909AB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E7E2AD9B-D6A3-5C48-A460-EAE75ADF1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735B29-7162-9544-8336-B1CBC370A00F}" type="slidenum">
              <a:rPr lang="en-US" altLang="en-US" sz="1200" b="0" smtClean="0"/>
              <a:pPr/>
              <a:t>16</a:t>
            </a:fld>
            <a:endParaRPr lang="en-US" altLang="en-US" sz="1200" b="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4C152210-DEED-BB41-9419-3A471065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4AE2E32-6BB0-DA42-9275-52FD679AA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03016FB6-A613-8746-8C6F-D96389F7D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4CAC942-7ACA-3C41-BA3D-FE16513AD494}" type="slidenum">
              <a:rPr lang="en-US" altLang="en-US" sz="1200" b="0" smtClean="0"/>
              <a:pPr/>
              <a:t>17</a:t>
            </a:fld>
            <a:endParaRPr lang="en-US" altLang="en-US" sz="1200" b="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42AFCDCE-4336-EF4A-9EDF-882D6ED24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0801201-64DE-5640-A8DF-68D0B00EE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11D098-160D-104D-8393-AA6AEAD727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4F50F60-6478-7246-B22A-0390253B4FF7}" type="slidenum">
              <a:rPr lang="en-US" altLang="en-US" sz="1200" b="0" smtClean="0"/>
              <a:pPr/>
              <a:t>18</a:t>
            </a:fld>
            <a:endParaRPr lang="en-US" altLang="en-US" sz="1200" b="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DE4B1FB-4119-DA4E-9330-82255E160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01E099B-13F7-464A-A626-07829D31D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0965A56B-376B-2546-AEC8-7527ECC20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CC0D5DC-F513-B440-B541-6490B620087D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9D9C60D-7DE9-2544-A519-9C5AE3658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8C144AB-B296-2943-BBEF-20F8A2509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F5F20F9-7093-7444-A8C4-4FE8EF919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4BB2687-15AF-8241-A7A8-4917AA4FC554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9707C1B-C673-B54B-8F22-C6E7A23268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2049EE64-C954-5843-9C45-473DD8E2B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42ED30F-BAFA-B244-BED0-3CDBD17E9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F7529F-E0FB-3C40-8740-7BFD4DDE602B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4840212-E662-9040-A25F-923AFFB31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437F6B55-0F62-3E4E-A9DB-C3A7C85E4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B164AE55-FAF4-3943-834B-7EED5CA49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70DD05F-B4A7-ED4A-9DAB-1DA8EBE64D9F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936EF5B6-7A94-BA45-9014-C0E3F79E15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0EA64F0B-2686-2441-A434-2553AEF88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571E480-1BC5-C14C-9A5F-909DBDB7C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4B8661E-1990-7B49-9126-A993DC14D360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20969DFA-3C13-734A-8122-C5B61AF6A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11E82279-5E6F-8247-B895-40BFE0204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AB55D6E-2BE1-8E43-BD2F-8E7054010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D77A4F1-6D55-BA4F-92AE-48716C35B81D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78163E-F2CA-9B4C-9C4D-BF72BBC5B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902B7ED3-97C5-B648-92D9-D99AB6963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CF4D318-956B-9643-AF13-E8DAE0ACF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71D8283-E890-854E-A857-851F14148E5E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06FD6FF-AEA7-ED48-97AD-0D17C88E9F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1EF88E4D-BEF9-B145-B84F-92F0750B0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142ED30F-BAFA-B244-BED0-3CDBD17E90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8F7529F-E0FB-3C40-8740-7BFD4DDE602B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4840212-E662-9040-A25F-923AFFB31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>
            <a:extLst>
              <a:ext uri="{FF2B5EF4-FFF2-40B4-BE49-F238E27FC236}">
                <a16:creationId xmlns:a16="http://schemas.microsoft.com/office/drawing/2014/main" id="{437F6B55-0F62-3E4E-A9DB-C3A7C85E4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56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792A18-67DC-B741-8281-B16C409D8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04C8B9-ECBC-C748-8D55-907015A22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6B66D-A666-2247-B3DA-1E7182E3DA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1C1F2-C0BC-1041-A0CE-59BF7A474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72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0F2DA-7D2F-5145-8D36-6303280467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EB9673-FC67-0443-9EC6-E3B42C167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B2379-AAF5-9049-BA25-97811D4A5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B5401-2D09-8B4D-8874-8C5F11169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A94E41-75A6-4445-B7F6-D014A8FE0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34E83A-61E8-0B43-886B-436E0D6CA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013A91-9A2E-C142-8559-088A6EF0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D6EDD-D7BC-AA4E-A4D2-0FD4AF810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38FAD-C358-5A4F-AE7C-9CCBAA66B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3288EB-CAFB-EC47-A56A-EFE90C1BC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373F4-E370-A94E-9961-92DA46C0B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B5630-40E4-E748-869D-3E851C0B95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E18A0F-07BB-2F41-A70C-B88F3276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72922-189E-FB41-AA1C-95ED32D4D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808277-43BC-3943-92B1-254CD22522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BE0AF-7C97-1943-B74B-2B6A0944B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8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E58AAD-D1C3-6B44-A102-80AA2FFC7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B4AE-ABB3-2A47-8E51-4037262B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D2D3-263A-C24E-BFF8-2CAFD14B9F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FF63D-C91C-7144-AE69-2EA5D3352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1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F98D1-C3FA-194C-8325-EAC733680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30D8AC-644B-2048-912A-1346004A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14F8E49-7F96-8D41-8367-0529694E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1373-360D-CD42-A670-6FD2013DA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7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E2ED6C-3E2D-EC47-A5D1-36BB7FAB5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09A0E6-7281-A84F-800D-1562A42E5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DCD3E0-ACB9-4049-860A-1CB48BB6F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91A9-B021-3E44-BA27-2138A213B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38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772FF9-20C1-D542-A182-342245A8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40227E-0A64-B548-A766-37754B8902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EE7FFB-9223-C740-B765-4D3E59BED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55203A-19C6-3046-AFF1-39DF58C62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2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DB559-3C6E-214C-9DFD-0A5BE6ADB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A57D2-204C-6C42-B534-322136D0C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584A5-08CB-8E4A-9A9D-DBE0A5A90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F4DF-CCE4-E94F-93BA-0F13B84E3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1A4B6A-F790-064E-93DD-CFD7F2D54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1FBE19-BEFA-6E45-8D4F-79F866C6F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A39EC4-3D11-3341-B4D5-FF9BF00CE2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0ABB3-67A4-2548-81D2-E0F1BB320C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0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83E373D-58AA-D246-B717-8EB3843E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D8CC9C-50CC-C74A-B4D3-44EC064C9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BD9EC-BB64-8743-BBD8-011B06699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90D0115-5A93-0D44-BCA8-D6E2789274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F86B9-AA85-7242-A105-A268CCEB7F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881DADE9-4192-BB4A-808F-927DD77990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hy.olemiss.edu/~ttorma/Astro/Presentations/ASTR104/AlwaysUp/JupDance.gif" TargetMode="Externa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dirty="0">
                <a:solidFill>
                  <a:schemeClr val="accent2"/>
                </a:solidFill>
              </a:rPr>
              <a:t>D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F5898064-8BFE-3548-B586-9BFF9D3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53" y="2832342"/>
            <a:ext cx="4372388" cy="73866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Chapter 5</a:t>
            </a:r>
            <a:r>
              <a:rPr lang="en-US" altLang="en-US" sz="1800" dirty="0"/>
              <a:t>, </a:t>
            </a:r>
            <a:r>
              <a:rPr lang="en-US" altLang="en-US" sz="1800" i="1" dirty="0"/>
              <a:t>Light and matter,</a:t>
            </a:r>
            <a:r>
              <a:rPr lang="en-US" altLang="en-US" sz="1800" dirty="0"/>
              <a:t> </a:t>
            </a:r>
            <a:r>
              <a:rPr lang="en-US" altLang="en-US" sz="1800" b="1" dirty="0"/>
              <a:t>pp. 137 – 164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B35950-0F1B-0F43-A96F-275434AD06C7}"/>
              </a:ext>
            </a:extLst>
          </p:cNvPr>
          <p:cNvSpPr txBox="1"/>
          <p:nvPr/>
        </p:nvSpPr>
        <p:spPr>
          <a:xfrm>
            <a:off x="304800" y="4887194"/>
            <a:ext cx="8666988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• Monday class missed – apologies</a:t>
            </a:r>
          </a:p>
          <a:p>
            <a:r>
              <a:rPr lang="en-US" dirty="0"/>
              <a:t>• Midterm grades posted only on our website</a:t>
            </a:r>
          </a:p>
          <a:p>
            <a:r>
              <a:rPr lang="en-US" dirty="0"/>
              <a:t>• Review quiz (deep sky objects) postponed to Monday March 23</a:t>
            </a:r>
          </a:p>
          <a:p>
            <a:r>
              <a:rPr lang="en-US" dirty="0"/>
              <a:t>• Test 2: canceled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>
            <a:extLst>
              <a:ext uri="{FF2B5EF4-FFF2-40B4-BE49-F238E27FC236}">
                <a16:creationId xmlns:a16="http://schemas.microsoft.com/office/drawing/2014/main" id="{D12D1F53-471D-9744-8308-6B01C155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1D952FC5-A1D6-AE43-857F-3EE3922C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8D138677-6BDF-3540-B63B-F7DBD4E6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D0DA9AB2-D4A8-884E-9989-1F06CE75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C48DBF41-8192-DE40-937B-6119CC1F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00200"/>
            <a:ext cx="6934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 difference between red and blue light?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Intensity.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Speed.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Wavelength.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Blue is composite, red is not.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Red is existence of light, blue is lack of light.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F3981DCB-83D1-254A-BE87-F3BB10E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ADCDA2EC-D513-794F-8D6C-EF78F5B4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658A4CFC-155B-544C-B824-9795F7E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2527CD4B-F2F4-0A4C-8710-C81A1754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4731" name="Text Box 11">
            <a:extLst>
              <a:ext uri="{FF2B5EF4-FFF2-40B4-BE49-F238E27FC236}">
                <a16:creationId xmlns:a16="http://schemas.microsoft.com/office/drawing/2014/main" id="{33E41B30-FCA6-C040-BFFF-667E7747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50779389-DEC0-4E4B-A7EB-FE5FD302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4733" name="Text Box 13">
            <a:extLst>
              <a:ext uri="{FF2B5EF4-FFF2-40B4-BE49-F238E27FC236}">
                <a16:creationId xmlns:a16="http://schemas.microsoft.com/office/drawing/2014/main" id="{FDF25E53-13D8-1E49-B7A7-01C758CF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4734" name="Text Box 14">
            <a:extLst>
              <a:ext uri="{FF2B5EF4-FFF2-40B4-BE49-F238E27FC236}">
                <a16:creationId xmlns:a16="http://schemas.microsoft.com/office/drawing/2014/main" id="{DC807233-9E0A-244D-8175-8EFF8E2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4735" name="Text Box 15">
            <a:extLst>
              <a:ext uri="{FF2B5EF4-FFF2-40B4-BE49-F238E27FC236}">
                <a16:creationId xmlns:a16="http://schemas.microsoft.com/office/drawing/2014/main" id="{E993CB81-0996-1743-8FE2-BA435E7F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4736" name="Text Box 16">
            <a:extLst>
              <a:ext uri="{FF2B5EF4-FFF2-40B4-BE49-F238E27FC236}">
                <a16:creationId xmlns:a16="http://schemas.microsoft.com/office/drawing/2014/main" id="{C16021BC-01FA-1740-A767-0352B4CF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4737" name="Text Box 17">
            <a:extLst>
              <a:ext uri="{FF2B5EF4-FFF2-40B4-BE49-F238E27FC236}">
                <a16:creationId xmlns:a16="http://schemas.microsoft.com/office/drawing/2014/main" id="{8E11CCA3-61B9-E943-91D9-BF4D6D3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4738" name="Text Box 18">
            <a:extLst>
              <a:ext uri="{FF2B5EF4-FFF2-40B4-BE49-F238E27FC236}">
                <a16:creationId xmlns:a16="http://schemas.microsoft.com/office/drawing/2014/main" id="{32F9469B-BB1F-CF45-B385-3881A458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4739" name="Text Box 19">
            <a:extLst>
              <a:ext uri="{FF2B5EF4-FFF2-40B4-BE49-F238E27FC236}">
                <a16:creationId xmlns:a16="http://schemas.microsoft.com/office/drawing/2014/main" id="{FAD15930-1DB6-1446-95C2-599985C9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4740" name="Text Box 20">
            <a:extLst>
              <a:ext uri="{FF2B5EF4-FFF2-40B4-BE49-F238E27FC236}">
                <a16:creationId xmlns:a16="http://schemas.microsoft.com/office/drawing/2014/main" id="{11F8602E-4628-0E4C-834D-A03ACDAC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4741" name="Text Box 21">
            <a:extLst>
              <a:ext uri="{FF2B5EF4-FFF2-40B4-BE49-F238E27FC236}">
                <a16:creationId xmlns:a16="http://schemas.microsoft.com/office/drawing/2014/main" id="{5BE85D8D-784A-9F45-B469-52BB1DE4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4742" name="Text Box 22">
            <a:extLst>
              <a:ext uri="{FF2B5EF4-FFF2-40B4-BE49-F238E27FC236}">
                <a16:creationId xmlns:a16="http://schemas.microsoft.com/office/drawing/2014/main" id="{DA73FD86-9ADA-A74F-9035-08231C7C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4743" name="Text Box 23">
            <a:extLst>
              <a:ext uri="{FF2B5EF4-FFF2-40B4-BE49-F238E27FC236}">
                <a16:creationId xmlns:a16="http://schemas.microsoft.com/office/drawing/2014/main" id="{7484D653-215E-194E-95F2-39959EB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4744" name="Text Box 24">
            <a:extLst>
              <a:ext uri="{FF2B5EF4-FFF2-40B4-BE49-F238E27FC236}">
                <a16:creationId xmlns:a16="http://schemas.microsoft.com/office/drawing/2014/main" id="{0939B50E-D2CF-F743-96DA-F70DECF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4745" name="Text Box 25">
            <a:extLst>
              <a:ext uri="{FF2B5EF4-FFF2-40B4-BE49-F238E27FC236}">
                <a16:creationId xmlns:a16="http://schemas.microsoft.com/office/drawing/2014/main" id="{27070D4A-4E8D-6948-AC85-BD20B4C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4746" name="Text Box 26">
            <a:extLst>
              <a:ext uri="{FF2B5EF4-FFF2-40B4-BE49-F238E27FC236}">
                <a16:creationId xmlns:a16="http://schemas.microsoft.com/office/drawing/2014/main" id="{ED9AEE68-9B23-414E-82B3-E90755BB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4747" name="Text Box 27">
            <a:extLst>
              <a:ext uri="{FF2B5EF4-FFF2-40B4-BE49-F238E27FC236}">
                <a16:creationId xmlns:a16="http://schemas.microsoft.com/office/drawing/2014/main" id="{C1EA33D3-46AF-3648-81D2-7F2BDBED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4748" name="Text Box 28">
            <a:extLst>
              <a:ext uri="{FF2B5EF4-FFF2-40B4-BE49-F238E27FC236}">
                <a16:creationId xmlns:a16="http://schemas.microsoft.com/office/drawing/2014/main" id="{2C0EB2D0-C651-3F41-93BB-77F13D57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4749" name="Text Box 29">
            <a:extLst>
              <a:ext uri="{FF2B5EF4-FFF2-40B4-BE49-F238E27FC236}">
                <a16:creationId xmlns:a16="http://schemas.microsoft.com/office/drawing/2014/main" id="{6D193D05-3B6F-F540-B829-B465247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4750" name="Text Box 30">
            <a:extLst>
              <a:ext uri="{FF2B5EF4-FFF2-40B4-BE49-F238E27FC236}">
                <a16:creationId xmlns:a16="http://schemas.microsoft.com/office/drawing/2014/main" id="{C3C2F05C-D321-684E-91FA-94EC1FBB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4751" name="Text Box 31">
            <a:extLst>
              <a:ext uri="{FF2B5EF4-FFF2-40B4-BE49-F238E27FC236}">
                <a16:creationId xmlns:a16="http://schemas.microsoft.com/office/drawing/2014/main" id="{CD06250D-32AC-6E47-B4D7-B25325C5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4752" name="Text Box 32">
            <a:extLst>
              <a:ext uri="{FF2B5EF4-FFF2-40B4-BE49-F238E27FC236}">
                <a16:creationId xmlns:a16="http://schemas.microsoft.com/office/drawing/2014/main" id="{13AC8ABA-A3AB-8D45-94EA-656DD427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4753" name="Text Box 33">
            <a:extLst>
              <a:ext uri="{FF2B5EF4-FFF2-40B4-BE49-F238E27FC236}">
                <a16:creationId xmlns:a16="http://schemas.microsoft.com/office/drawing/2014/main" id="{760D5413-9906-E94D-BD2B-7F9A04DC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4754" name="Text Box 34">
            <a:extLst>
              <a:ext uri="{FF2B5EF4-FFF2-40B4-BE49-F238E27FC236}">
                <a16:creationId xmlns:a16="http://schemas.microsoft.com/office/drawing/2014/main" id="{9DD1CB5C-083A-D547-A1D5-240ECAB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4755" name="Text Box 35">
            <a:extLst>
              <a:ext uri="{FF2B5EF4-FFF2-40B4-BE49-F238E27FC236}">
                <a16:creationId xmlns:a16="http://schemas.microsoft.com/office/drawing/2014/main" id="{0FA01FCC-3799-8644-8592-E99EA8C7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14756" name="Text Box 36">
            <a:extLst>
              <a:ext uri="{FF2B5EF4-FFF2-40B4-BE49-F238E27FC236}">
                <a16:creationId xmlns:a16="http://schemas.microsoft.com/office/drawing/2014/main" id="{0F3AD37C-7FED-3443-B386-9287243D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5" grpId="0" animBg="1"/>
      <p:bldP spid="414726" grpId="0"/>
      <p:bldP spid="414726" grpId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38" grpId="0" animBg="1"/>
      <p:bldP spid="414739" grpId="0" animBg="1"/>
      <p:bldP spid="414740" grpId="0" animBg="1"/>
      <p:bldP spid="414741" grpId="0" animBg="1"/>
      <p:bldP spid="414742" grpId="0" animBg="1"/>
      <p:bldP spid="414743" grpId="0" animBg="1"/>
      <p:bldP spid="414744" grpId="0" animBg="1"/>
      <p:bldP spid="414745" grpId="0" animBg="1"/>
      <p:bldP spid="414746" grpId="0" animBg="1"/>
      <p:bldP spid="414747" grpId="0" animBg="1"/>
      <p:bldP spid="414748" grpId="0" animBg="1"/>
      <p:bldP spid="414749" grpId="0" animBg="1"/>
      <p:bldP spid="414750" grpId="0" animBg="1"/>
      <p:bldP spid="414751" grpId="0" animBg="1"/>
      <p:bldP spid="414752" grpId="0" animBg="1"/>
      <p:bldP spid="414753" grpId="0" animBg="1"/>
      <p:bldP spid="414754" grpId="0" animBg="1"/>
      <p:bldP spid="414755" grpId="0" animBg="1"/>
      <p:bldP spid="4147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ext Box 2">
            <a:extLst>
              <a:ext uri="{FF2B5EF4-FFF2-40B4-BE49-F238E27FC236}">
                <a16:creationId xmlns:a16="http://schemas.microsoft.com/office/drawing/2014/main" id="{D12D1F53-471D-9744-8308-6B01C155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1D952FC5-A1D6-AE43-857F-3EE3922C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4724" name="Rectangle 4">
            <a:extLst>
              <a:ext uri="{FF2B5EF4-FFF2-40B4-BE49-F238E27FC236}">
                <a16:creationId xmlns:a16="http://schemas.microsoft.com/office/drawing/2014/main" id="{8D138677-6BDF-3540-B63B-F7DBD4E62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414725" name="Text Box 5">
            <a:extLst>
              <a:ext uri="{FF2B5EF4-FFF2-40B4-BE49-F238E27FC236}">
                <a16:creationId xmlns:a16="http://schemas.microsoft.com/office/drawing/2014/main" id="{D0DA9AB2-D4A8-884E-9989-1F06CE756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4726" name="Text Box 6">
            <a:extLst>
              <a:ext uri="{FF2B5EF4-FFF2-40B4-BE49-F238E27FC236}">
                <a16:creationId xmlns:a16="http://schemas.microsoft.com/office/drawing/2014/main" id="{C48DBF41-8192-DE40-937B-6119CC1F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7924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Astronomical origin X-rays can be observed only …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using very large telescopes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on high mountains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from space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b="0" dirty="0"/>
              <a:t> </a:t>
            </a:r>
            <a:r>
              <a:rPr lang="en-US" altLang="en-US" sz="2400" dirty="0"/>
              <a:t>with cameras attached to telescopes on high mountains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b="0" dirty="0"/>
              <a:t> </a:t>
            </a:r>
            <a:r>
              <a:rPr lang="en-US" altLang="en-US" sz="2400" dirty="0"/>
              <a:t>on Antarctica</a:t>
            </a:r>
          </a:p>
        </p:txBody>
      </p:sp>
      <p:sp>
        <p:nvSpPr>
          <p:cNvPr id="414727" name="Text Box 7">
            <a:extLst>
              <a:ext uri="{FF2B5EF4-FFF2-40B4-BE49-F238E27FC236}">
                <a16:creationId xmlns:a16="http://schemas.microsoft.com/office/drawing/2014/main" id="{F3981DCB-83D1-254A-BE87-F3BB10E3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4728" name="Text Box 8">
            <a:extLst>
              <a:ext uri="{FF2B5EF4-FFF2-40B4-BE49-F238E27FC236}">
                <a16:creationId xmlns:a16="http://schemas.microsoft.com/office/drawing/2014/main" id="{ADCDA2EC-D513-794F-8D6C-EF78F5B47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4729" name="Text Box 9">
            <a:extLst>
              <a:ext uri="{FF2B5EF4-FFF2-40B4-BE49-F238E27FC236}">
                <a16:creationId xmlns:a16="http://schemas.microsoft.com/office/drawing/2014/main" id="{658A4CFC-155B-544C-B824-9795F7EE0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4730" name="Text Box 10">
            <a:extLst>
              <a:ext uri="{FF2B5EF4-FFF2-40B4-BE49-F238E27FC236}">
                <a16:creationId xmlns:a16="http://schemas.microsoft.com/office/drawing/2014/main" id="{2527CD4B-F2F4-0A4C-8710-C81A17546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4731" name="Text Box 11">
            <a:extLst>
              <a:ext uri="{FF2B5EF4-FFF2-40B4-BE49-F238E27FC236}">
                <a16:creationId xmlns:a16="http://schemas.microsoft.com/office/drawing/2014/main" id="{33E41B30-FCA6-C040-BFFF-667E7747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50779389-DEC0-4E4B-A7EB-FE5FD302E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4733" name="Text Box 13">
            <a:extLst>
              <a:ext uri="{FF2B5EF4-FFF2-40B4-BE49-F238E27FC236}">
                <a16:creationId xmlns:a16="http://schemas.microsoft.com/office/drawing/2014/main" id="{FDF25E53-13D8-1E49-B7A7-01C758CF4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4734" name="Text Box 14">
            <a:extLst>
              <a:ext uri="{FF2B5EF4-FFF2-40B4-BE49-F238E27FC236}">
                <a16:creationId xmlns:a16="http://schemas.microsoft.com/office/drawing/2014/main" id="{DC807233-9E0A-244D-8175-8EFF8E2AC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4735" name="Text Box 15">
            <a:extLst>
              <a:ext uri="{FF2B5EF4-FFF2-40B4-BE49-F238E27FC236}">
                <a16:creationId xmlns:a16="http://schemas.microsoft.com/office/drawing/2014/main" id="{E993CB81-0996-1743-8FE2-BA435E7F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4736" name="Text Box 16">
            <a:extLst>
              <a:ext uri="{FF2B5EF4-FFF2-40B4-BE49-F238E27FC236}">
                <a16:creationId xmlns:a16="http://schemas.microsoft.com/office/drawing/2014/main" id="{C16021BC-01FA-1740-A767-0352B4CF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4737" name="Text Box 17">
            <a:extLst>
              <a:ext uri="{FF2B5EF4-FFF2-40B4-BE49-F238E27FC236}">
                <a16:creationId xmlns:a16="http://schemas.microsoft.com/office/drawing/2014/main" id="{8E11CCA3-61B9-E943-91D9-BF4D6D36E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4738" name="Text Box 18">
            <a:extLst>
              <a:ext uri="{FF2B5EF4-FFF2-40B4-BE49-F238E27FC236}">
                <a16:creationId xmlns:a16="http://schemas.microsoft.com/office/drawing/2014/main" id="{32F9469B-BB1F-CF45-B385-3881A458F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4739" name="Text Box 19">
            <a:extLst>
              <a:ext uri="{FF2B5EF4-FFF2-40B4-BE49-F238E27FC236}">
                <a16:creationId xmlns:a16="http://schemas.microsoft.com/office/drawing/2014/main" id="{FAD15930-1DB6-1446-95C2-599985C9F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4740" name="Text Box 20">
            <a:extLst>
              <a:ext uri="{FF2B5EF4-FFF2-40B4-BE49-F238E27FC236}">
                <a16:creationId xmlns:a16="http://schemas.microsoft.com/office/drawing/2014/main" id="{11F8602E-4628-0E4C-834D-A03ACDAC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4741" name="Text Box 21">
            <a:extLst>
              <a:ext uri="{FF2B5EF4-FFF2-40B4-BE49-F238E27FC236}">
                <a16:creationId xmlns:a16="http://schemas.microsoft.com/office/drawing/2014/main" id="{5BE85D8D-784A-9F45-B469-52BB1DE4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4742" name="Text Box 22">
            <a:extLst>
              <a:ext uri="{FF2B5EF4-FFF2-40B4-BE49-F238E27FC236}">
                <a16:creationId xmlns:a16="http://schemas.microsoft.com/office/drawing/2014/main" id="{DA73FD86-9ADA-A74F-9035-08231C7C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4743" name="Text Box 23">
            <a:extLst>
              <a:ext uri="{FF2B5EF4-FFF2-40B4-BE49-F238E27FC236}">
                <a16:creationId xmlns:a16="http://schemas.microsoft.com/office/drawing/2014/main" id="{7484D653-215E-194E-95F2-39959EBE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4744" name="Text Box 24">
            <a:extLst>
              <a:ext uri="{FF2B5EF4-FFF2-40B4-BE49-F238E27FC236}">
                <a16:creationId xmlns:a16="http://schemas.microsoft.com/office/drawing/2014/main" id="{0939B50E-D2CF-F743-96DA-F70DECF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4745" name="Text Box 25">
            <a:extLst>
              <a:ext uri="{FF2B5EF4-FFF2-40B4-BE49-F238E27FC236}">
                <a16:creationId xmlns:a16="http://schemas.microsoft.com/office/drawing/2014/main" id="{27070D4A-4E8D-6948-AC85-BD20B4C9D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4746" name="Text Box 26">
            <a:extLst>
              <a:ext uri="{FF2B5EF4-FFF2-40B4-BE49-F238E27FC236}">
                <a16:creationId xmlns:a16="http://schemas.microsoft.com/office/drawing/2014/main" id="{ED9AEE68-9B23-414E-82B3-E90755BB0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4747" name="Text Box 27">
            <a:extLst>
              <a:ext uri="{FF2B5EF4-FFF2-40B4-BE49-F238E27FC236}">
                <a16:creationId xmlns:a16="http://schemas.microsoft.com/office/drawing/2014/main" id="{C1EA33D3-46AF-3648-81D2-7F2BDBED4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4748" name="Text Box 28">
            <a:extLst>
              <a:ext uri="{FF2B5EF4-FFF2-40B4-BE49-F238E27FC236}">
                <a16:creationId xmlns:a16="http://schemas.microsoft.com/office/drawing/2014/main" id="{2C0EB2D0-C651-3F41-93BB-77F13D57F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4749" name="Text Box 29">
            <a:extLst>
              <a:ext uri="{FF2B5EF4-FFF2-40B4-BE49-F238E27FC236}">
                <a16:creationId xmlns:a16="http://schemas.microsoft.com/office/drawing/2014/main" id="{6D193D05-3B6F-F540-B829-B4652479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4750" name="Text Box 30">
            <a:extLst>
              <a:ext uri="{FF2B5EF4-FFF2-40B4-BE49-F238E27FC236}">
                <a16:creationId xmlns:a16="http://schemas.microsoft.com/office/drawing/2014/main" id="{C3C2F05C-D321-684E-91FA-94EC1FBB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4751" name="Text Box 31">
            <a:extLst>
              <a:ext uri="{FF2B5EF4-FFF2-40B4-BE49-F238E27FC236}">
                <a16:creationId xmlns:a16="http://schemas.microsoft.com/office/drawing/2014/main" id="{CD06250D-32AC-6E47-B4D7-B25325C55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4752" name="Text Box 32">
            <a:extLst>
              <a:ext uri="{FF2B5EF4-FFF2-40B4-BE49-F238E27FC236}">
                <a16:creationId xmlns:a16="http://schemas.microsoft.com/office/drawing/2014/main" id="{13AC8ABA-A3AB-8D45-94EA-656DD427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4753" name="Text Box 33">
            <a:extLst>
              <a:ext uri="{FF2B5EF4-FFF2-40B4-BE49-F238E27FC236}">
                <a16:creationId xmlns:a16="http://schemas.microsoft.com/office/drawing/2014/main" id="{760D5413-9906-E94D-BD2B-7F9A04DC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4754" name="Text Box 34">
            <a:extLst>
              <a:ext uri="{FF2B5EF4-FFF2-40B4-BE49-F238E27FC236}">
                <a16:creationId xmlns:a16="http://schemas.microsoft.com/office/drawing/2014/main" id="{9DD1CB5C-083A-D547-A1D5-240ECAB47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4755" name="Text Box 35">
            <a:extLst>
              <a:ext uri="{FF2B5EF4-FFF2-40B4-BE49-F238E27FC236}">
                <a16:creationId xmlns:a16="http://schemas.microsoft.com/office/drawing/2014/main" id="{0FA01FCC-3799-8644-8592-E99EA8C7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27672456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2" grpId="0" animBg="1"/>
      <p:bldP spid="414723" grpId="0" animBg="1"/>
      <p:bldP spid="414725" grpId="0" animBg="1"/>
      <p:bldP spid="414726" grpId="0"/>
      <p:bldP spid="414726" grpId="1"/>
      <p:bldP spid="414727" grpId="0" animBg="1"/>
      <p:bldP spid="414728" grpId="0" animBg="1"/>
      <p:bldP spid="414729" grpId="0" animBg="1"/>
      <p:bldP spid="414730" grpId="0" animBg="1"/>
      <p:bldP spid="414731" grpId="0" animBg="1"/>
      <p:bldP spid="414732" grpId="0" animBg="1"/>
      <p:bldP spid="414733" grpId="0" animBg="1"/>
      <p:bldP spid="414734" grpId="0" animBg="1"/>
      <p:bldP spid="414735" grpId="0" animBg="1"/>
      <p:bldP spid="414736" grpId="0" animBg="1"/>
      <p:bldP spid="414737" grpId="0" animBg="1"/>
      <p:bldP spid="414738" grpId="0" animBg="1"/>
      <p:bldP spid="414739" grpId="0" animBg="1"/>
      <p:bldP spid="414740" grpId="0" animBg="1"/>
      <p:bldP spid="414741" grpId="0" animBg="1"/>
      <p:bldP spid="414742" grpId="0" animBg="1"/>
      <p:bldP spid="414743" grpId="0" animBg="1"/>
      <p:bldP spid="414744" grpId="0" animBg="1"/>
      <p:bldP spid="414745" grpId="0" animBg="1"/>
      <p:bldP spid="414746" grpId="0" animBg="1"/>
      <p:bldP spid="414747" grpId="0" animBg="1"/>
      <p:bldP spid="414748" grpId="0" animBg="1"/>
      <p:bldP spid="414749" grpId="0" animBg="1"/>
      <p:bldP spid="414750" grpId="0" animBg="1"/>
      <p:bldP spid="414751" grpId="0" animBg="1"/>
      <p:bldP spid="414752" grpId="0" animBg="1"/>
      <p:bldP spid="414753" grpId="0" animBg="1"/>
      <p:bldP spid="414754" grpId="0" animBg="1"/>
      <p:bldP spid="4147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51AA680D-2ABC-3846-8CE0-18D2EC21E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46125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towards observer: spectral lines are shifted towards blue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away from observer: spectral lines are shifted towards red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FF00"/>
                </a:solidFill>
              </a:rPr>
              <a:t>• Light source moves sideways: no change</a:t>
            </a:r>
            <a:endParaRPr lang="en-US" altLang="en-US" sz="2400" b="0"/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id="{F4968E75-4C6F-F043-A3B9-F2B6E69B4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6038"/>
            <a:ext cx="4189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0000"/>
                </a:solidFill>
              </a:rPr>
              <a:t>The effect of motion on spectral lines:</a:t>
            </a:r>
            <a:endParaRPr lang="en-US" altLang="en-US" sz="2400" b="0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6645AB95-8299-624E-936F-579FBE61CD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152400"/>
            <a:ext cx="2971800" cy="533400"/>
          </a:xfrm>
        </p:spPr>
        <p:txBody>
          <a:bodyPr/>
          <a:lstStyle/>
          <a:p>
            <a:r>
              <a:rPr lang="en-US" altLang="en-US" sz="2400" b="1">
                <a:solidFill>
                  <a:srgbClr val="FF0000"/>
                </a:solidFill>
              </a:rPr>
              <a:t>The Doppler effect</a:t>
            </a:r>
            <a:endParaRPr lang="en-US" altLang="en-US"/>
          </a:p>
        </p:txBody>
      </p:sp>
      <p:pic>
        <p:nvPicPr>
          <p:cNvPr id="93189" name="Picture 5" descr="Picture 6">
            <a:extLst>
              <a:ext uri="{FF2B5EF4-FFF2-40B4-BE49-F238E27FC236}">
                <a16:creationId xmlns:a16="http://schemas.microsoft.com/office/drawing/2014/main" id="{F06CAE8F-A456-0343-BA8C-2EC3D4A1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59086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1">
            <a:extLst>
              <a:ext uri="{FF2B5EF4-FFF2-40B4-BE49-F238E27FC236}">
                <a16:creationId xmlns:a16="http://schemas.microsoft.com/office/drawing/2014/main" id="{37C60ADD-2D9B-1845-ABDD-06D115299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28850"/>
            <a:ext cx="231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How large is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Doppler effect?</a:t>
            </a:r>
            <a:endParaRPr lang="en-US" altLang="en-US" sz="2400">
              <a:solidFill>
                <a:srgbClr val="0432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</a:rPr>
              <a:t>Usually tiny.</a:t>
            </a:r>
          </a:p>
        </p:txBody>
      </p:sp>
      <p:sp>
        <p:nvSpPr>
          <p:cNvPr id="96263" name="TextBox 2">
            <a:extLst>
              <a:ext uri="{FF2B5EF4-FFF2-40B4-BE49-F238E27FC236}">
                <a16:creationId xmlns:a16="http://schemas.microsoft.com/office/drawing/2014/main" id="{0B83246D-EE56-764D-A800-C8C242301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663" y="3689350"/>
            <a:ext cx="2800350" cy="12001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% shift in 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ymbol" pitchFamily="2" charset="2"/>
              </a:rPr>
              <a:t>l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</a:t>
            </a:r>
            <a:r>
              <a:rPr lang="en-US" altLang="en-US" sz="2400" dirty="0">
                <a:solidFill>
                  <a:srgbClr val="FF2600"/>
                </a:solidFill>
              </a:rPr>
              <a:t>=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432FF"/>
                </a:solidFill>
              </a:rPr>
              <a:t>    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speed in % of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the speed of light</a:t>
            </a:r>
          </a:p>
        </p:txBody>
      </p:sp>
      <p:sp>
        <p:nvSpPr>
          <p:cNvPr id="93192" name="TextBox 3">
            <a:extLst>
              <a:ext uri="{FF2B5EF4-FFF2-40B4-BE49-F238E27FC236}">
                <a16:creationId xmlns:a16="http://schemas.microsoft.com/office/drawing/2014/main" id="{1B0ABBFA-1A07-F747-8363-58C04D8B5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5384800"/>
            <a:ext cx="3063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   Realistic example: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FF00"/>
                </a:solidFill>
              </a:rPr>
              <a:t>30 km/s      0.01% shift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FF00"/>
                </a:solidFill>
              </a:rPr>
              <a:t>(this is the orbital speed of Earth)</a:t>
            </a:r>
          </a:p>
        </p:txBody>
      </p:sp>
      <p:cxnSp>
        <p:nvCxnSpPr>
          <p:cNvPr id="93193" name="Straight Arrow Connector 5">
            <a:extLst>
              <a:ext uri="{FF2B5EF4-FFF2-40B4-BE49-F238E27FC236}">
                <a16:creationId xmlns:a16="http://schemas.microsoft.com/office/drawing/2014/main" id="{01C8ADF3-20D9-0741-8D13-21DB20FC73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9000" y="6019800"/>
            <a:ext cx="295275" cy="0"/>
          </a:xfrm>
          <a:prstGeom prst="straightConnector1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4" name="Straight Connector 8">
            <a:extLst>
              <a:ext uri="{FF2B5EF4-FFF2-40B4-BE49-F238E27FC236}">
                <a16:creationId xmlns:a16="http://schemas.microsoft.com/office/drawing/2014/main" id="{FE07579E-9A7D-8B48-803F-A572FFBA6F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08738" y="6172200"/>
            <a:ext cx="68262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8A71DD-638B-E14C-877F-A40183D6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7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>
            <a:extLst>
              <a:ext uri="{FF2B5EF4-FFF2-40B4-BE49-F238E27FC236}">
                <a16:creationId xmlns:a16="http://schemas.microsoft.com/office/drawing/2014/main" id="{5B88E1F4-50CF-B143-B75C-22CEABC36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EE5D6C72-5DE7-9942-BDE0-1EBCD578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40676" name="Rectangle 4">
            <a:extLst>
              <a:ext uri="{FF2B5EF4-FFF2-40B4-BE49-F238E27FC236}">
                <a16:creationId xmlns:a16="http://schemas.microsoft.com/office/drawing/2014/main" id="{26C14A9C-773F-FE44-818B-EFFD48399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a typeface="+mj-ea"/>
                <a:cs typeface="+mj-cs"/>
              </a:rPr>
              <a:t>Question 8 </a:t>
            </a:r>
          </a:p>
        </p:txBody>
      </p:sp>
      <p:sp>
        <p:nvSpPr>
          <p:cNvPr id="540677" name="Text Box 5">
            <a:extLst>
              <a:ext uri="{FF2B5EF4-FFF2-40B4-BE49-F238E27FC236}">
                <a16:creationId xmlns:a16="http://schemas.microsoft.com/office/drawing/2014/main" id="{F0452D1F-CE0E-4846-BD8A-C8FFA5A10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40678" name="Text Box 6">
            <a:extLst>
              <a:ext uri="{FF2B5EF4-FFF2-40B4-BE49-F238E27FC236}">
                <a16:creationId xmlns:a16="http://schemas.microsoft.com/office/drawing/2014/main" id="{82CC4203-97F2-3A41-93DB-938962B2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540679" name="Text Box 7">
            <a:extLst>
              <a:ext uri="{FF2B5EF4-FFF2-40B4-BE49-F238E27FC236}">
                <a16:creationId xmlns:a16="http://schemas.microsoft.com/office/drawing/2014/main" id="{7A0E13DD-6B57-FE4D-BEC0-FC01F09DE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40680" name="Text Box 8">
            <a:extLst>
              <a:ext uri="{FF2B5EF4-FFF2-40B4-BE49-F238E27FC236}">
                <a16:creationId xmlns:a16="http://schemas.microsoft.com/office/drawing/2014/main" id="{C3644866-6D26-E04B-AF7F-0375EB76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40681" name="Text Box 9">
            <a:extLst>
              <a:ext uri="{FF2B5EF4-FFF2-40B4-BE49-F238E27FC236}">
                <a16:creationId xmlns:a16="http://schemas.microsoft.com/office/drawing/2014/main" id="{0ACBF7DE-B1BF-7641-A91A-3B0D52C3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40682" name="Text Box 10">
            <a:extLst>
              <a:ext uri="{FF2B5EF4-FFF2-40B4-BE49-F238E27FC236}">
                <a16:creationId xmlns:a16="http://schemas.microsoft.com/office/drawing/2014/main" id="{4EED3986-0294-8D43-98EE-45BFC933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40683" name="Text Box 11">
            <a:extLst>
              <a:ext uri="{FF2B5EF4-FFF2-40B4-BE49-F238E27FC236}">
                <a16:creationId xmlns:a16="http://schemas.microsoft.com/office/drawing/2014/main" id="{9FD682A6-8333-F74A-8BC2-12C23B3B4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0684" name="Text Box 12">
            <a:extLst>
              <a:ext uri="{FF2B5EF4-FFF2-40B4-BE49-F238E27FC236}">
                <a16:creationId xmlns:a16="http://schemas.microsoft.com/office/drawing/2014/main" id="{9029B371-E6AB-9446-852F-568A4A33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540685" name="Text Box 13">
            <a:extLst>
              <a:ext uri="{FF2B5EF4-FFF2-40B4-BE49-F238E27FC236}">
                <a16:creationId xmlns:a16="http://schemas.microsoft.com/office/drawing/2014/main" id="{46180949-4B91-A74B-9524-C6275E2BF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540686" name="Text Box 14">
            <a:extLst>
              <a:ext uri="{FF2B5EF4-FFF2-40B4-BE49-F238E27FC236}">
                <a16:creationId xmlns:a16="http://schemas.microsoft.com/office/drawing/2014/main" id="{35751659-F541-7440-B85C-1BFE29E8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40687" name="Text Box 15">
            <a:extLst>
              <a:ext uri="{FF2B5EF4-FFF2-40B4-BE49-F238E27FC236}">
                <a16:creationId xmlns:a16="http://schemas.microsoft.com/office/drawing/2014/main" id="{0D2E0A99-0AE1-D042-B2F5-CD48DBFFD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40688" name="Text Box 16">
            <a:extLst>
              <a:ext uri="{FF2B5EF4-FFF2-40B4-BE49-F238E27FC236}">
                <a16:creationId xmlns:a16="http://schemas.microsoft.com/office/drawing/2014/main" id="{EBF12000-D220-7646-B328-E12A0205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40689" name="Text Box 17">
            <a:extLst>
              <a:ext uri="{FF2B5EF4-FFF2-40B4-BE49-F238E27FC236}">
                <a16:creationId xmlns:a16="http://schemas.microsoft.com/office/drawing/2014/main" id="{117AB538-4C2D-A64E-BE25-6ED5DFE0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0690" name="Text Box 18">
            <a:extLst>
              <a:ext uri="{FF2B5EF4-FFF2-40B4-BE49-F238E27FC236}">
                <a16:creationId xmlns:a16="http://schemas.microsoft.com/office/drawing/2014/main" id="{BCB34DF7-AB38-584A-B334-FEEF1627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40691" name="Text Box 19">
            <a:extLst>
              <a:ext uri="{FF2B5EF4-FFF2-40B4-BE49-F238E27FC236}">
                <a16:creationId xmlns:a16="http://schemas.microsoft.com/office/drawing/2014/main" id="{F584A849-DF6A-8943-8065-D13FA772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40692" name="Text Box 20">
            <a:extLst>
              <a:ext uri="{FF2B5EF4-FFF2-40B4-BE49-F238E27FC236}">
                <a16:creationId xmlns:a16="http://schemas.microsoft.com/office/drawing/2014/main" id="{4A2DA63B-2CE8-1646-B304-A696B597F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540693" name="Text Box 21">
            <a:extLst>
              <a:ext uri="{FF2B5EF4-FFF2-40B4-BE49-F238E27FC236}">
                <a16:creationId xmlns:a16="http://schemas.microsoft.com/office/drawing/2014/main" id="{0683B174-4965-644A-BC15-CDF10C9E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540694" name="Text Box 22">
            <a:extLst>
              <a:ext uri="{FF2B5EF4-FFF2-40B4-BE49-F238E27FC236}">
                <a16:creationId xmlns:a16="http://schemas.microsoft.com/office/drawing/2014/main" id="{C8654F6C-4F5E-C342-9FDE-66C72D1FD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540695" name="Text Box 23">
            <a:extLst>
              <a:ext uri="{FF2B5EF4-FFF2-40B4-BE49-F238E27FC236}">
                <a16:creationId xmlns:a16="http://schemas.microsoft.com/office/drawing/2014/main" id="{4E964458-27EC-C342-9E41-68FC456E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540696" name="Text Box 24">
            <a:extLst>
              <a:ext uri="{FF2B5EF4-FFF2-40B4-BE49-F238E27FC236}">
                <a16:creationId xmlns:a16="http://schemas.microsoft.com/office/drawing/2014/main" id="{B8B2DFB0-2CC0-A041-A7F0-229EA7875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540697" name="Text Box 25">
            <a:extLst>
              <a:ext uri="{FF2B5EF4-FFF2-40B4-BE49-F238E27FC236}">
                <a16:creationId xmlns:a16="http://schemas.microsoft.com/office/drawing/2014/main" id="{99C5F4CC-1D78-2443-94A4-BB44C349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540698" name="Text Box 26">
            <a:extLst>
              <a:ext uri="{FF2B5EF4-FFF2-40B4-BE49-F238E27FC236}">
                <a16:creationId xmlns:a16="http://schemas.microsoft.com/office/drawing/2014/main" id="{FE93AC8C-847E-B14E-B704-05424D60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540699" name="Text Box 27">
            <a:extLst>
              <a:ext uri="{FF2B5EF4-FFF2-40B4-BE49-F238E27FC236}">
                <a16:creationId xmlns:a16="http://schemas.microsoft.com/office/drawing/2014/main" id="{0E03DEE3-A8FE-9949-84B4-FD6F39C8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540700" name="Text Box 28">
            <a:extLst>
              <a:ext uri="{FF2B5EF4-FFF2-40B4-BE49-F238E27FC236}">
                <a16:creationId xmlns:a16="http://schemas.microsoft.com/office/drawing/2014/main" id="{23F5D096-266E-284D-B608-EABDE0CB0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540701" name="Text Box 29">
            <a:extLst>
              <a:ext uri="{FF2B5EF4-FFF2-40B4-BE49-F238E27FC236}">
                <a16:creationId xmlns:a16="http://schemas.microsoft.com/office/drawing/2014/main" id="{C30CBBB1-EA19-DF4E-9F9A-F92C7593F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540702" name="Text Box 30">
            <a:extLst>
              <a:ext uri="{FF2B5EF4-FFF2-40B4-BE49-F238E27FC236}">
                <a16:creationId xmlns:a16="http://schemas.microsoft.com/office/drawing/2014/main" id="{D28DE62F-F677-3F46-9F0F-8D66EC9E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540703" name="Text Box 31">
            <a:extLst>
              <a:ext uri="{FF2B5EF4-FFF2-40B4-BE49-F238E27FC236}">
                <a16:creationId xmlns:a16="http://schemas.microsoft.com/office/drawing/2014/main" id="{D98E76AC-5289-C94D-9928-09F63573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3213"/>
            <a:ext cx="8686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What is the Doppler effect?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Stars move on tiny circles in the sky, once a year.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The stars appear red when they are rising or setting.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Far-away stars appear red because the Universe is expanding.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D </a:t>
            </a:r>
            <a:r>
              <a:rPr lang="en-US" altLang="en-US" sz="2400" dirty="0">
                <a:solidFill>
                  <a:srgbClr val="FF0000"/>
                </a:solidFill>
              </a:rPr>
              <a:t>The spectral lines of a star are shifted towards red, if the star is moving away from us, and towards blue, if the star is approaching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b="0" dirty="0"/>
              <a:t> </a:t>
            </a:r>
            <a:r>
              <a:rPr lang="en-US" altLang="en-US" sz="2400" dirty="0"/>
              <a:t> A fast moving star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 spectral lines are shifted towards red, independently of the direction of motion.</a:t>
            </a:r>
            <a:endParaRPr lang="en-US" altLang="en-US" sz="24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nimBg="1"/>
      <p:bldP spid="540675" grpId="0" animBg="1"/>
      <p:bldP spid="540677" grpId="0" animBg="1"/>
      <p:bldP spid="540678" grpId="0" animBg="1"/>
      <p:bldP spid="540679" grpId="0" animBg="1"/>
      <p:bldP spid="540680" grpId="0" animBg="1"/>
      <p:bldP spid="540681" grpId="0" animBg="1"/>
      <p:bldP spid="540682" grpId="0" animBg="1"/>
      <p:bldP spid="540683" grpId="0" animBg="1"/>
      <p:bldP spid="540684" grpId="0" animBg="1"/>
      <p:bldP spid="540685" grpId="0" animBg="1"/>
      <p:bldP spid="540686" grpId="0" animBg="1"/>
      <p:bldP spid="540687" grpId="0" animBg="1"/>
      <p:bldP spid="540688" grpId="0" animBg="1"/>
      <p:bldP spid="540689" grpId="0" animBg="1"/>
      <p:bldP spid="540690" grpId="0" animBg="1"/>
      <p:bldP spid="540691" grpId="0" animBg="1"/>
      <p:bldP spid="540692" grpId="0" animBg="1"/>
      <p:bldP spid="540693" grpId="0" animBg="1"/>
      <p:bldP spid="540694" grpId="0" animBg="1"/>
      <p:bldP spid="540695" grpId="0" animBg="1"/>
      <p:bldP spid="540696" grpId="0" animBg="1"/>
      <p:bldP spid="540697" grpId="0" animBg="1"/>
      <p:bldP spid="540698" grpId="0" animBg="1"/>
      <p:bldP spid="540699" grpId="0" animBg="1"/>
      <p:bldP spid="540700" grpId="0" animBg="1"/>
      <p:bldP spid="540701" grpId="0" animBg="1"/>
      <p:bldP spid="540702" grpId="0"/>
      <p:bldP spid="540703" grpId="0"/>
      <p:bldP spid="54070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>
            <a:extLst>
              <a:ext uri="{FF2B5EF4-FFF2-40B4-BE49-F238E27FC236}">
                <a16:creationId xmlns:a16="http://schemas.microsoft.com/office/drawing/2014/main" id="{82FF05D5-FD4D-924C-9736-9B3F4A148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60803" name="Text Box 3">
            <a:extLst>
              <a:ext uri="{FF2B5EF4-FFF2-40B4-BE49-F238E27FC236}">
                <a16:creationId xmlns:a16="http://schemas.microsoft.com/office/drawing/2014/main" id="{639C5400-DA9A-0B49-8C06-FA173236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04" name="Rectangle 4">
            <a:extLst>
              <a:ext uri="{FF2B5EF4-FFF2-40B4-BE49-F238E27FC236}">
                <a16:creationId xmlns:a16="http://schemas.microsoft.com/office/drawing/2014/main" id="{C0822C4B-75EC-7443-B0AF-21178982D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ea typeface="+mj-ea"/>
                <a:cs typeface="+mj-cs"/>
              </a:rPr>
              <a:t>Question 9 </a:t>
            </a:r>
          </a:p>
        </p:txBody>
      </p:sp>
      <p:sp>
        <p:nvSpPr>
          <p:cNvPr id="460805" name="Text Box 5">
            <a:extLst>
              <a:ext uri="{FF2B5EF4-FFF2-40B4-BE49-F238E27FC236}">
                <a16:creationId xmlns:a16="http://schemas.microsoft.com/office/drawing/2014/main" id="{04EDFD59-92DB-8E49-B78A-84FC86A1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60806" name="Text Box 6">
            <a:extLst>
              <a:ext uri="{FF2B5EF4-FFF2-40B4-BE49-F238E27FC236}">
                <a16:creationId xmlns:a16="http://schemas.microsoft.com/office/drawing/2014/main" id="{DF220960-AA9F-844F-93CE-5A5881D5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934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of the following happens to the sound of the whistle coming from a train approaching us at high speed?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It becomes lower-pitched.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It becomes higher-pitched.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It becomes less loud.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It becomes more loud.</a:t>
            </a:r>
          </a:p>
        </p:txBody>
      </p:sp>
      <p:sp>
        <p:nvSpPr>
          <p:cNvPr id="460807" name="Text Box 7">
            <a:extLst>
              <a:ext uri="{FF2B5EF4-FFF2-40B4-BE49-F238E27FC236}">
                <a16:creationId xmlns:a16="http://schemas.microsoft.com/office/drawing/2014/main" id="{A4C230FF-3998-3943-92AD-C98D7030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60808" name="Text Box 8">
            <a:extLst>
              <a:ext uri="{FF2B5EF4-FFF2-40B4-BE49-F238E27FC236}">
                <a16:creationId xmlns:a16="http://schemas.microsoft.com/office/drawing/2014/main" id="{00530E95-AA5E-AE49-A157-4109E0C6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60809" name="Text Box 9">
            <a:extLst>
              <a:ext uri="{FF2B5EF4-FFF2-40B4-BE49-F238E27FC236}">
                <a16:creationId xmlns:a16="http://schemas.microsoft.com/office/drawing/2014/main" id="{9B50D784-45E7-1943-B904-D6430CD1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60810" name="Text Box 10">
            <a:extLst>
              <a:ext uri="{FF2B5EF4-FFF2-40B4-BE49-F238E27FC236}">
                <a16:creationId xmlns:a16="http://schemas.microsoft.com/office/drawing/2014/main" id="{E4C8C3C2-C04D-2E41-91EB-D821B1B68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0811" name="Text Box 11">
            <a:extLst>
              <a:ext uri="{FF2B5EF4-FFF2-40B4-BE49-F238E27FC236}">
                <a16:creationId xmlns:a16="http://schemas.microsoft.com/office/drawing/2014/main" id="{33F77286-9B32-7743-8FC6-BADE845A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60812" name="Text Box 12">
            <a:extLst>
              <a:ext uri="{FF2B5EF4-FFF2-40B4-BE49-F238E27FC236}">
                <a16:creationId xmlns:a16="http://schemas.microsoft.com/office/drawing/2014/main" id="{48B63429-AC64-614D-905F-496009A2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60813" name="Text Box 13">
            <a:extLst>
              <a:ext uri="{FF2B5EF4-FFF2-40B4-BE49-F238E27FC236}">
                <a16:creationId xmlns:a16="http://schemas.microsoft.com/office/drawing/2014/main" id="{6F935C6D-7B2E-5B41-80A4-B1AC961B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60814" name="Text Box 14">
            <a:extLst>
              <a:ext uri="{FF2B5EF4-FFF2-40B4-BE49-F238E27FC236}">
                <a16:creationId xmlns:a16="http://schemas.microsoft.com/office/drawing/2014/main" id="{46FDF7FE-A433-8246-BD2B-0FC0E5F9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60815" name="Text Box 15">
            <a:extLst>
              <a:ext uri="{FF2B5EF4-FFF2-40B4-BE49-F238E27FC236}">
                <a16:creationId xmlns:a16="http://schemas.microsoft.com/office/drawing/2014/main" id="{9F8BE823-BABE-3047-AA01-95684492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60816" name="Text Box 16">
            <a:extLst>
              <a:ext uri="{FF2B5EF4-FFF2-40B4-BE49-F238E27FC236}">
                <a16:creationId xmlns:a16="http://schemas.microsoft.com/office/drawing/2014/main" id="{3D6C9F81-74A8-B540-BDB4-522820FF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60817" name="Text Box 17">
            <a:extLst>
              <a:ext uri="{FF2B5EF4-FFF2-40B4-BE49-F238E27FC236}">
                <a16:creationId xmlns:a16="http://schemas.microsoft.com/office/drawing/2014/main" id="{125328C9-AB67-9B46-8AA9-57AB2B284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60818" name="Text Box 18">
            <a:extLst>
              <a:ext uri="{FF2B5EF4-FFF2-40B4-BE49-F238E27FC236}">
                <a16:creationId xmlns:a16="http://schemas.microsoft.com/office/drawing/2014/main" id="{5CCC1CF5-75E6-4448-9B67-25275139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60819" name="Text Box 19">
            <a:extLst>
              <a:ext uri="{FF2B5EF4-FFF2-40B4-BE49-F238E27FC236}">
                <a16:creationId xmlns:a16="http://schemas.microsoft.com/office/drawing/2014/main" id="{112D460F-C83C-4040-93DF-53A1AA954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60820" name="Text Box 20">
            <a:extLst>
              <a:ext uri="{FF2B5EF4-FFF2-40B4-BE49-F238E27FC236}">
                <a16:creationId xmlns:a16="http://schemas.microsoft.com/office/drawing/2014/main" id="{6BA14AA4-20F4-AC4C-88BD-804A9DC6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60821" name="Text Box 21">
            <a:extLst>
              <a:ext uri="{FF2B5EF4-FFF2-40B4-BE49-F238E27FC236}">
                <a16:creationId xmlns:a16="http://schemas.microsoft.com/office/drawing/2014/main" id="{18A78173-BD87-5D42-91C5-FD29A85E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60822" name="Text Box 22">
            <a:extLst>
              <a:ext uri="{FF2B5EF4-FFF2-40B4-BE49-F238E27FC236}">
                <a16:creationId xmlns:a16="http://schemas.microsoft.com/office/drawing/2014/main" id="{9F46A019-2B73-C34B-B1B8-F9F5A286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60823" name="Text Box 23">
            <a:extLst>
              <a:ext uri="{FF2B5EF4-FFF2-40B4-BE49-F238E27FC236}">
                <a16:creationId xmlns:a16="http://schemas.microsoft.com/office/drawing/2014/main" id="{0AECFE53-E874-3D41-A5E2-8E14B6E52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0824" name="Text Box 24">
            <a:extLst>
              <a:ext uri="{FF2B5EF4-FFF2-40B4-BE49-F238E27FC236}">
                <a16:creationId xmlns:a16="http://schemas.microsoft.com/office/drawing/2014/main" id="{A4FBB73F-29BA-5943-B874-6CFE6A6C2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60825" name="Text Box 25">
            <a:extLst>
              <a:ext uri="{FF2B5EF4-FFF2-40B4-BE49-F238E27FC236}">
                <a16:creationId xmlns:a16="http://schemas.microsoft.com/office/drawing/2014/main" id="{BBED1A4E-52E3-7C4A-8992-2CC834A6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0826" name="Text Box 26">
            <a:extLst>
              <a:ext uri="{FF2B5EF4-FFF2-40B4-BE49-F238E27FC236}">
                <a16:creationId xmlns:a16="http://schemas.microsoft.com/office/drawing/2014/main" id="{CD2C4C3A-A1E8-FB41-87C3-73D99BC4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60827" name="Text Box 27">
            <a:extLst>
              <a:ext uri="{FF2B5EF4-FFF2-40B4-BE49-F238E27FC236}">
                <a16:creationId xmlns:a16="http://schemas.microsoft.com/office/drawing/2014/main" id="{891C5F86-DD7B-AB40-B266-E02BA5CAF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60828" name="Text Box 28">
            <a:extLst>
              <a:ext uri="{FF2B5EF4-FFF2-40B4-BE49-F238E27FC236}">
                <a16:creationId xmlns:a16="http://schemas.microsoft.com/office/drawing/2014/main" id="{565CD295-16D0-7246-8CF0-9CCFA799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60829" name="Text Box 29">
            <a:extLst>
              <a:ext uri="{FF2B5EF4-FFF2-40B4-BE49-F238E27FC236}">
                <a16:creationId xmlns:a16="http://schemas.microsoft.com/office/drawing/2014/main" id="{DC31E110-9206-C644-B83D-F85000A4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60830" name="Text Box 30">
            <a:extLst>
              <a:ext uri="{FF2B5EF4-FFF2-40B4-BE49-F238E27FC236}">
                <a16:creationId xmlns:a16="http://schemas.microsoft.com/office/drawing/2014/main" id="{860A8B96-42F8-874B-B08B-8F14349D9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60831" name="Text Box 31">
            <a:extLst>
              <a:ext uri="{FF2B5EF4-FFF2-40B4-BE49-F238E27FC236}">
                <a16:creationId xmlns:a16="http://schemas.microsoft.com/office/drawing/2014/main" id="{82199373-7F3E-CD4A-8DB3-0E2FB59DB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60832" name="Text Box 32">
            <a:extLst>
              <a:ext uri="{FF2B5EF4-FFF2-40B4-BE49-F238E27FC236}">
                <a16:creationId xmlns:a16="http://schemas.microsoft.com/office/drawing/2014/main" id="{92BAFD2C-A65D-0041-AC7B-D105933A0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60833" name="Text Box 33">
            <a:extLst>
              <a:ext uri="{FF2B5EF4-FFF2-40B4-BE49-F238E27FC236}">
                <a16:creationId xmlns:a16="http://schemas.microsoft.com/office/drawing/2014/main" id="{E8864DE0-4114-CF4A-8ED3-09EBBDBF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60834" name="Text Box 34">
            <a:extLst>
              <a:ext uri="{FF2B5EF4-FFF2-40B4-BE49-F238E27FC236}">
                <a16:creationId xmlns:a16="http://schemas.microsoft.com/office/drawing/2014/main" id="{D7B77A38-9380-DA45-A328-213860574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60835" name="Text Box 35">
            <a:extLst>
              <a:ext uri="{FF2B5EF4-FFF2-40B4-BE49-F238E27FC236}">
                <a16:creationId xmlns:a16="http://schemas.microsoft.com/office/drawing/2014/main" id="{EB54BAF0-E720-204D-8581-8B3611461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nimBg="1"/>
      <p:bldP spid="460803" grpId="0" animBg="1"/>
      <p:bldP spid="460805" grpId="0" animBg="1"/>
      <p:bldP spid="460806" grpId="0"/>
      <p:bldP spid="460806" grpId="1"/>
      <p:bldP spid="460807" grpId="0" animBg="1"/>
      <p:bldP spid="460808" grpId="0" animBg="1"/>
      <p:bldP spid="460809" grpId="0" animBg="1"/>
      <p:bldP spid="460810" grpId="0" animBg="1"/>
      <p:bldP spid="460811" grpId="0" animBg="1"/>
      <p:bldP spid="460812" grpId="0" animBg="1"/>
      <p:bldP spid="460813" grpId="0" animBg="1"/>
      <p:bldP spid="460814" grpId="0" animBg="1"/>
      <p:bldP spid="460815" grpId="0" animBg="1"/>
      <p:bldP spid="460816" grpId="0" animBg="1"/>
      <p:bldP spid="460817" grpId="0" animBg="1"/>
      <p:bldP spid="460818" grpId="0" animBg="1"/>
      <p:bldP spid="460819" grpId="0" animBg="1"/>
      <p:bldP spid="460820" grpId="0" animBg="1"/>
      <p:bldP spid="460821" grpId="0" animBg="1"/>
      <p:bldP spid="460822" grpId="0" animBg="1"/>
      <p:bldP spid="460823" grpId="0" animBg="1"/>
      <p:bldP spid="460824" grpId="0" animBg="1"/>
      <p:bldP spid="460825" grpId="0" animBg="1"/>
      <p:bldP spid="460826" grpId="0" animBg="1"/>
      <p:bldP spid="460827" grpId="0" animBg="1"/>
      <p:bldP spid="460828" grpId="0" animBg="1"/>
      <p:bldP spid="460829" grpId="0" animBg="1"/>
      <p:bldP spid="460830" grpId="0" animBg="1"/>
      <p:bldP spid="460831" grpId="0" animBg="1"/>
      <p:bldP spid="460832" grpId="0" animBg="1"/>
      <p:bldP spid="460833" grpId="0" animBg="1"/>
      <p:bldP spid="460834" grpId="0" animBg="1"/>
      <p:bldP spid="4608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E6C993E6-BAB4-C84B-9BA8-A7612E7B0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6096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The spectrum of another star</a:t>
            </a:r>
            <a:endParaRPr lang="en-US" altLang="en-US"/>
          </a:p>
        </p:txBody>
      </p:sp>
      <p:pic>
        <p:nvPicPr>
          <p:cNvPr id="95235" name="Picture 3" descr="G4V">
            <a:extLst>
              <a:ext uri="{FF2B5EF4-FFF2-40B4-BE49-F238E27FC236}">
                <a16:creationId xmlns:a16="http://schemas.microsoft.com/office/drawing/2014/main" id="{9F8C5CD1-A6F6-2043-924B-E6DD5ADE4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4">
            <a:extLst>
              <a:ext uri="{FF2B5EF4-FFF2-40B4-BE49-F238E27FC236}">
                <a16:creationId xmlns:a16="http://schemas.microsoft.com/office/drawing/2014/main" id="{359A0BA6-E01A-F744-9DB3-F8C63157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47CF9993-2581-D049-AD30-89FFF7714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200400"/>
            <a:ext cx="533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Spectral lines shifted towards blue: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Polaris is approaching us</a:t>
            </a:r>
            <a:endParaRPr lang="en-US" altLang="en-US" sz="2400"/>
          </a:p>
        </p:txBody>
      </p:sp>
      <p:sp>
        <p:nvSpPr>
          <p:cNvPr id="95238" name="Line 6">
            <a:extLst>
              <a:ext uri="{FF2B5EF4-FFF2-40B4-BE49-F238E27FC236}">
                <a16:creationId xmlns:a16="http://schemas.microsoft.com/office/drawing/2014/main" id="{8FF49892-C874-D740-953A-3123EF7CC2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71600" y="2057400"/>
            <a:ext cx="0" cy="762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Line 7">
            <a:extLst>
              <a:ext uri="{FF2B5EF4-FFF2-40B4-BE49-F238E27FC236}">
                <a16:creationId xmlns:a16="http://schemas.microsoft.com/office/drawing/2014/main" id="{12097099-D3AA-184A-916E-E08E90FA44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2800" y="20574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D54EA07B-F1F8-7543-9333-1D134A880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914400"/>
            <a:ext cx="46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95241" name="Line 9">
            <a:extLst>
              <a:ext uri="{FF2B5EF4-FFF2-40B4-BE49-F238E27FC236}">
                <a16:creationId xmlns:a16="http://schemas.microsoft.com/office/drawing/2014/main" id="{FB71BC84-477C-0C47-8876-D592DA5988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1135063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10">
            <a:extLst>
              <a:ext uri="{FF2B5EF4-FFF2-40B4-BE49-F238E27FC236}">
                <a16:creationId xmlns:a16="http://schemas.microsoft.com/office/drawing/2014/main" id="{87CCF63C-960B-7C43-9187-4AEC6D532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135063"/>
            <a:ext cx="454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</a:t>
            </a:r>
            <a:endParaRPr lang="en-US" altLang="en-US" sz="2400"/>
          </a:p>
        </p:txBody>
      </p:sp>
      <p:sp>
        <p:nvSpPr>
          <p:cNvPr id="95243" name="Line 11">
            <a:extLst>
              <a:ext uri="{FF2B5EF4-FFF2-40B4-BE49-F238E27FC236}">
                <a16:creationId xmlns:a16="http://schemas.microsoft.com/office/drawing/2014/main" id="{A939F4E7-FE23-DC4F-A0FC-D1D786108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287463"/>
            <a:ext cx="3048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Text Box 12">
            <a:extLst>
              <a:ext uri="{FF2B5EF4-FFF2-40B4-BE49-F238E27FC236}">
                <a16:creationId xmlns:a16="http://schemas.microsoft.com/office/drawing/2014/main" id="{59466A84-6FD9-C645-A2E8-30A79744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135063"/>
            <a:ext cx="42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H</a:t>
            </a:r>
            <a:r>
              <a:rPr lang="en-US" altLang="en-US" sz="1600">
                <a:solidFill>
                  <a:srgbClr val="FF3300"/>
                </a:solidFill>
                <a:latin typeface="Symbol" pitchFamily="2" charset="2"/>
                <a:sym typeface="Symbol" pitchFamily="2" charset="2"/>
              </a:rPr>
              <a:t></a:t>
            </a:r>
            <a:endParaRPr lang="en-US" altLang="en-US" sz="2400"/>
          </a:p>
        </p:txBody>
      </p:sp>
      <p:sp>
        <p:nvSpPr>
          <p:cNvPr id="95245" name="Line 13">
            <a:extLst>
              <a:ext uri="{FF2B5EF4-FFF2-40B4-BE49-F238E27FC236}">
                <a16:creationId xmlns:a16="http://schemas.microsoft.com/office/drawing/2014/main" id="{7BEB5246-392C-C044-96FB-2795A70050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2400" y="1287463"/>
            <a:ext cx="152400" cy="152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46" name="Picture 14" descr="F5v">
            <a:extLst>
              <a:ext uri="{FF2B5EF4-FFF2-40B4-BE49-F238E27FC236}">
                <a16:creationId xmlns:a16="http://schemas.microsoft.com/office/drawing/2014/main" id="{5A30C33D-1796-DC41-B1F0-AC9510E9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7" name="Rectangle 15">
            <a:extLst>
              <a:ext uri="{FF2B5EF4-FFF2-40B4-BE49-F238E27FC236}">
                <a16:creationId xmlns:a16="http://schemas.microsoft.com/office/drawing/2014/main" id="{1FA52082-D953-394D-A496-9BA8DE2A6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457200"/>
            <a:ext cx="4572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48" name="Rectangle 16">
            <a:extLst>
              <a:ext uri="{FF2B5EF4-FFF2-40B4-BE49-F238E27FC236}">
                <a16:creationId xmlns:a16="http://schemas.microsoft.com/office/drawing/2014/main" id="{3D109554-2787-1E42-845C-6ED0A9A6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57200"/>
            <a:ext cx="304800" cy="190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id="{62699AD4-BC0E-4B4A-81CB-80C812FDE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990600"/>
            <a:ext cx="1289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The Sun</a:t>
            </a:r>
          </a:p>
        </p:txBody>
      </p:sp>
      <p:sp>
        <p:nvSpPr>
          <p:cNvPr id="95250" name="Line 18">
            <a:extLst>
              <a:ext uri="{FF2B5EF4-FFF2-40B4-BE49-F238E27FC236}">
                <a16:creationId xmlns:a16="http://schemas.microsoft.com/office/drawing/2014/main" id="{E1412E93-8B79-1D48-90F7-C51FE9FAFD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914400"/>
            <a:ext cx="76200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1" name="Line 19">
            <a:extLst>
              <a:ext uri="{FF2B5EF4-FFF2-40B4-BE49-F238E27FC236}">
                <a16:creationId xmlns:a16="http://schemas.microsoft.com/office/drawing/2014/main" id="{A141969C-987B-744B-AC2D-BA7C01C08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219200"/>
            <a:ext cx="762000" cy="2286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60407AAA-A3AE-6F46-87AF-BC8437B1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6220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</a:rPr>
              <a:t>Polaris</a:t>
            </a:r>
          </a:p>
        </p:txBody>
      </p:sp>
      <p:sp>
        <p:nvSpPr>
          <p:cNvPr id="95253" name="Line 21">
            <a:extLst>
              <a:ext uri="{FF2B5EF4-FFF2-40B4-BE49-F238E27FC236}">
                <a16:creationId xmlns:a16="http://schemas.microsoft.com/office/drawing/2014/main" id="{620DA4E6-F08A-CC4B-A7B7-3AC9692528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2133600"/>
            <a:ext cx="762000" cy="304800"/>
          </a:xfrm>
          <a:prstGeom prst="line">
            <a:avLst/>
          </a:prstGeom>
          <a:noFill/>
          <a:ln w="952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4" name="Line 22">
            <a:extLst>
              <a:ext uri="{FF2B5EF4-FFF2-40B4-BE49-F238E27FC236}">
                <a16:creationId xmlns:a16="http://schemas.microsoft.com/office/drawing/2014/main" id="{EAF25D3C-DC1E-8D4D-A528-F5B5AE84E5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848600" y="2057400"/>
            <a:ext cx="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B12DB4D8-6C29-9348-8B1C-94445E78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724400"/>
            <a:ext cx="54641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CC00"/>
                </a:solidFill>
              </a:rPr>
              <a:t>Measure shift: find radial speed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00CC00"/>
                </a:solidFill>
              </a:rPr>
              <a:t>17 km/s</a:t>
            </a:r>
            <a:endParaRPr lang="en-US" altLang="en-US" sz="2400"/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2D8348FE-9895-FA4B-9ED1-13BB5A32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744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Why are the spectral lines shifted? -- the Doppler effect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18A71DD-638B-E14C-877F-A40183D6E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solidFill>
                  <a:srgbClr val="00FFFF"/>
                </a:solidFill>
              </a:rPr>
              <a:t>Question coming …</a:t>
            </a:r>
            <a:endParaRPr lang="en-US" altLang="en-US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Text Box 2">
            <a:extLst>
              <a:ext uri="{FF2B5EF4-FFF2-40B4-BE49-F238E27FC236}">
                <a16:creationId xmlns:a16="http://schemas.microsoft.com/office/drawing/2014/main" id="{0AE0CAE2-2EF2-1242-9F77-8F8386FA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73091" name="Text Box 3">
            <a:extLst>
              <a:ext uri="{FF2B5EF4-FFF2-40B4-BE49-F238E27FC236}">
                <a16:creationId xmlns:a16="http://schemas.microsoft.com/office/drawing/2014/main" id="{D05E7E09-6CCF-CA44-ABEF-0298F1BB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73092" name="Rectangle 4">
            <a:extLst>
              <a:ext uri="{FF2B5EF4-FFF2-40B4-BE49-F238E27FC236}">
                <a16:creationId xmlns:a16="http://schemas.microsoft.com/office/drawing/2014/main" id="{E20B6FBE-2B7F-4040-979B-BF2CEA6B5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ea typeface="+mj-ea"/>
                <a:cs typeface="+mj-cs"/>
              </a:rPr>
              <a:t>Question 10 </a:t>
            </a:r>
            <a:endParaRPr lang="en-US" sz="6000" b="1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473093" name="Text Box 5">
            <a:extLst>
              <a:ext uri="{FF2B5EF4-FFF2-40B4-BE49-F238E27FC236}">
                <a16:creationId xmlns:a16="http://schemas.microsoft.com/office/drawing/2014/main" id="{61B92060-555A-4641-B472-6ED933B72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73094" name="Text Box 6">
            <a:extLst>
              <a:ext uri="{FF2B5EF4-FFF2-40B4-BE49-F238E27FC236}">
                <a16:creationId xmlns:a16="http://schemas.microsoft.com/office/drawing/2014/main" id="{58E92A41-7DEE-D544-8D43-B03757A5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668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In what are spectra of other stars different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the Sun</a:t>
            </a:r>
            <a:r>
              <a:rPr lang="ja-JP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dirty="0">
                <a:solidFill>
                  <a:schemeClr val="accent2"/>
                </a:solidFill>
              </a:rPr>
              <a:t>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The same spectral lines are there in every star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spectra, but they may be shifted if the star is moving.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B </a:t>
            </a:r>
            <a:r>
              <a:rPr lang="en-US" altLang="en-US" sz="2400" dirty="0">
                <a:solidFill>
                  <a:srgbClr val="FF0000"/>
                </a:solidFill>
              </a:rPr>
              <a:t>Different spectral lines may be visible, in addition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to Doppler-shift.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All stars have the same spectrum because they are all made of gas.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>
                <a:solidFill>
                  <a:srgbClr val="00CC00"/>
                </a:solidFill>
              </a:rPr>
              <a:t> </a:t>
            </a:r>
            <a:r>
              <a:rPr lang="en-US" altLang="en-US" sz="2400" dirty="0"/>
              <a:t>The spectrum is the same, except that the blue part of hotter stars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 spectra is brighter</a:t>
            </a:r>
            <a:r>
              <a:rPr lang="en-US" altLang="en-US" sz="2400" dirty="0"/>
              <a:t>.</a:t>
            </a:r>
          </a:p>
        </p:txBody>
      </p:sp>
      <p:sp>
        <p:nvSpPr>
          <p:cNvPr id="473095" name="Text Box 7">
            <a:extLst>
              <a:ext uri="{FF2B5EF4-FFF2-40B4-BE49-F238E27FC236}">
                <a16:creationId xmlns:a16="http://schemas.microsoft.com/office/drawing/2014/main" id="{29DB8A9E-0772-864E-A58A-32A7D86E0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73096" name="Text Box 8">
            <a:extLst>
              <a:ext uri="{FF2B5EF4-FFF2-40B4-BE49-F238E27FC236}">
                <a16:creationId xmlns:a16="http://schemas.microsoft.com/office/drawing/2014/main" id="{9C90FC7C-86DF-6944-BD7D-41C36D9D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73097" name="Text Box 9">
            <a:extLst>
              <a:ext uri="{FF2B5EF4-FFF2-40B4-BE49-F238E27FC236}">
                <a16:creationId xmlns:a16="http://schemas.microsoft.com/office/drawing/2014/main" id="{26550B54-4B47-254E-858B-D3075A82F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73098" name="Text Box 10">
            <a:extLst>
              <a:ext uri="{FF2B5EF4-FFF2-40B4-BE49-F238E27FC236}">
                <a16:creationId xmlns:a16="http://schemas.microsoft.com/office/drawing/2014/main" id="{0F23B91E-27B3-F243-A179-0EF0E16F2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73099" name="Text Box 11">
            <a:extLst>
              <a:ext uri="{FF2B5EF4-FFF2-40B4-BE49-F238E27FC236}">
                <a16:creationId xmlns:a16="http://schemas.microsoft.com/office/drawing/2014/main" id="{29BAFC0F-22E5-8240-B619-EC8B7365D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73100" name="Text Box 12">
            <a:extLst>
              <a:ext uri="{FF2B5EF4-FFF2-40B4-BE49-F238E27FC236}">
                <a16:creationId xmlns:a16="http://schemas.microsoft.com/office/drawing/2014/main" id="{3DAED3BA-1DCD-DE4D-8D5C-03022B63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73101" name="Text Box 13">
            <a:extLst>
              <a:ext uri="{FF2B5EF4-FFF2-40B4-BE49-F238E27FC236}">
                <a16:creationId xmlns:a16="http://schemas.microsoft.com/office/drawing/2014/main" id="{15EB648D-7B78-2D42-93BB-59917D570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73102" name="Text Box 14">
            <a:extLst>
              <a:ext uri="{FF2B5EF4-FFF2-40B4-BE49-F238E27FC236}">
                <a16:creationId xmlns:a16="http://schemas.microsoft.com/office/drawing/2014/main" id="{8512574D-D67E-934A-8D78-42820A34D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73103" name="Text Box 15">
            <a:extLst>
              <a:ext uri="{FF2B5EF4-FFF2-40B4-BE49-F238E27FC236}">
                <a16:creationId xmlns:a16="http://schemas.microsoft.com/office/drawing/2014/main" id="{B37B7E00-589F-DB4B-BF17-BE4148A1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73104" name="Text Box 16">
            <a:extLst>
              <a:ext uri="{FF2B5EF4-FFF2-40B4-BE49-F238E27FC236}">
                <a16:creationId xmlns:a16="http://schemas.microsoft.com/office/drawing/2014/main" id="{1BB82C8C-BA4E-3540-9183-10F0A485A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73105" name="Text Box 17">
            <a:extLst>
              <a:ext uri="{FF2B5EF4-FFF2-40B4-BE49-F238E27FC236}">
                <a16:creationId xmlns:a16="http://schemas.microsoft.com/office/drawing/2014/main" id="{A38D907E-4191-D84F-99B2-2FDC8ABB9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73106" name="Text Box 18">
            <a:extLst>
              <a:ext uri="{FF2B5EF4-FFF2-40B4-BE49-F238E27FC236}">
                <a16:creationId xmlns:a16="http://schemas.microsoft.com/office/drawing/2014/main" id="{3D764950-56B1-E641-B560-5A23D513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73107" name="Text Box 19">
            <a:extLst>
              <a:ext uri="{FF2B5EF4-FFF2-40B4-BE49-F238E27FC236}">
                <a16:creationId xmlns:a16="http://schemas.microsoft.com/office/drawing/2014/main" id="{26EF1412-3E62-F34D-8967-21DDDE42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73108" name="Text Box 20">
            <a:extLst>
              <a:ext uri="{FF2B5EF4-FFF2-40B4-BE49-F238E27FC236}">
                <a16:creationId xmlns:a16="http://schemas.microsoft.com/office/drawing/2014/main" id="{A456385E-3A8E-9E44-9ABF-A13277768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3109" name="Text Box 21">
            <a:extLst>
              <a:ext uri="{FF2B5EF4-FFF2-40B4-BE49-F238E27FC236}">
                <a16:creationId xmlns:a16="http://schemas.microsoft.com/office/drawing/2014/main" id="{F366A0CF-6799-AC42-865B-5056F7A2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73110" name="Text Box 22">
            <a:extLst>
              <a:ext uri="{FF2B5EF4-FFF2-40B4-BE49-F238E27FC236}">
                <a16:creationId xmlns:a16="http://schemas.microsoft.com/office/drawing/2014/main" id="{B2158075-F694-BB43-9A83-4C24974E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73111" name="Text Box 23">
            <a:extLst>
              <a:ext uri="{FF2B5EF4-FFF2-40B4-BE49-F238E27FC236}">
                <a16:creationId xmlns:a16="http://schemas.microsoft.com/office/drawing/2014/main" id="{6E0204ED-5415-1441-9231-E1BE4634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73112" name="Text Box 24">
            <a:extLst>
              <a:ext uri="{FF2B5EF4-FFF2-40B4-BE49-F238E27FC236}">
                <a16:creationId xmlns:a16="http://schemas.microsoft.com/office/drawing/2014/main" id="{15DD98AC-4481-8F4F-A93D-F2BF87E58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73113" name="Text Box 25">
            <a:extLst>
              <a:ext uri="{FF2B5EF4-FFF2-40B4-BE49-F238E27FC236}">
                <a16:creationId xmlns:a16="http://schemas.microsoft.com/office/drawing/2014/main" id="{9393B831-0F68-124D-ADE2-E51E74B9F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3114" name="Text Box 26">
            <a:extLst>
              <a:ext uri="{FF2B5EF4-FFF2-40B4-BE49-F238E27FC236}">
                <a16:creationId xmlns:a16="http://schemas.microsoft.com/office/drawing/2014/main" id="{125313C3-DF67-0B49-B1EC-0CA5670E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73115" name="Text Box 27">
            <a:extLst>
              <a:ext uri="{FF2B5EF4-FFF2-40B4-BE49-F238E27FC236}">
                <a16:creationId xmlns:a16="http://schemas.microsoft.com/office/drawing/2014/main" id="{DB41F1A2-0DFF-5B4D-85FE-58A25E464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73116" name="Text Box 28">
            <a:extLst>
              <a:ext uri="{FF2B5EF4-FFF2-40B4-BE49-F238E27FC236}">
                <a16:creationId xmlns:a16="http://schemas.microsoft.com/office/drawing/2014/main" id="{8D620177-E693-C048-B084-31344D097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73117" name="Text Box 29">
            <a:extLst>
              <a:ext uri="{FF2B5EF4-FFF2-40B4-BE49-F238E27FC236}">
                <a16:creationId xmlns:a16="http://schemas.microsoft.com/office/drawing/2014/main" id="{7D41651D-D0FB-4640-8BA4-AC67F789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73118" name="Text Box 30">
            <a:extLst>
              <a:ext uri="{FF2B5EF4-FFF2-40B4-BE49-F238E27FC236}">
                <a16:creationId xmlns:a16="http://schemas.microsoft.com/office/drawing/2014/main" id="{A2A0819A-1EE0-2B45-B37F-CCC33BA0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73119" name="Text Box 31">
            <a:extLst>
              <a:ext uri="{FF2B5EF4-FFF2-40B4-BE49-F238E27FC236}">
                <a16:creationId xmlns:a16="http://schemas.microsoft.com/office/drawing/2014/main" id="{99537771-A4D5-BF4E-85C3-27510075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73120" name="Text Box 32">
            <a:extLst>
              <a:ext uri="{FF2B5EF4-FFF2-40B4-BE49-F238E27FC236}">
                <a16:creationId xmlns:a16="http://schemas.microsoft.com/office/drawing/2014/main" id="{EE2A0794-BB22-694F-8724-1AA689AC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73121" name="Text Box 33">
            <a:extLst>
              <a:ext uri="{FF2B5EF4-FFF2-40B4-BE49-F238E27FC236}">
                <a16:creationId xmlns:a16="http://schemas.microsoft.com/office/drawing/2014/main" id="{F29B34DE-743A-B04B-B6AF-C8DFAEA9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73122" name="Text Box 34">
            <a:extLst>
              <a:ext uri="{FF2B5EF4-FFF2-40B4-BE49-F238E27FC236}">
                <a16:creationId xmlns:a16="http://schemas.microsoft.com/office/drawing/2014/main" id="{F0471EDF-FC42-7445-AF3B-FBFBDC33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73123" name="Text Box 35">
            <a:extLst>
              <a:ext uri="{FF2B5EF4-FFF2-40B4-BE49-F238E27FC236}">
                <a16:creationId xmlns:a16="http://schemas.microsoft.com/office/drawing/2014/main" id="{C9BC5812-5DC9-6F41-9516-641ECF11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0" grpId="0" animBg="1"/>
      <p:bldP spid="473091" grpId="0" animBg="1"/>
      <p:bldP spid="473093" grpId="0" animBg="1"/>
      <p:bldP spid="473094" grpId="0"/>
      <p:bldP spid="473094" grpId="1"/>
      <p:bldP spid="473095" grpId="0" animBg="1"/>
      <p:bldP spid="473096" grpId="0" animBg="1"/>
      <p:bldP spid="473097" grpId="0" animBg="1"/>
      <p:bldP spid="473098" grpId="0" animBg="1"/>
      <p:bldP spid="473099" grpId="0" animBg="1"/>
      <p:bldP spid="473100" grpId="0" animBg="1"/>
      <p:bldP spid="473101" grpId="0" animBg="1"/>
      <p:bldP spid="473102" grpId="0" animBg="1"/>
      <p:bldP spid="473103" grpId="0" animBg="1"/>
      <p:bldP spid="473104" grpId="0" animBg="1"/>
      <p:bldP spid="473105" grpId="0" animBg="1"/>
      <p:bldP spid="473106" grpId="0" animBg="1"/>
      <p:bldP spid="473107" grpId="0" animBg="1"/>
      <p:bldP spid="473108" grpId="0" animBg="1"/>
      <p:bldP spid="473109" grpId="0" animBg="1"/>
      <p:bldP spid="473110" grpId="0" animBg="1"/>
      <p:bldP spid="473111" grpId="0" animBg="1"/>
      <p:bldP spid="473112" grpId="0" animBg="1"/>
      <p:bldP spid="473113" grpId="0" animBg="1"/>
      <p:bldP spid="473114" grpId="0" animBg="1"/>
      <p:bldP spid="473115" grpId="0" animBg="1"/>
      <p:bldP spid="473116" grpId="0" animBg="1"/>
      <p:bldP spid="473117" grpId="0" animBg="1"/>
      <p:bldP spid="473118" grpId="0" animBg="1"/>
      <p:bldP spid="473119" grpId="0" animBg="1"/>
      <p:bldP spid="473120" grpId="0" animBg="1"/>
      <p:bldP spid="473121" grpId="0" animBg="1"/>
      <p:bldP spid="473122" grpId="0" animBg="1"/>
      <p:bldP spid="473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Text Box 4">
            <a:extLst>
              <a:ext uri="{FF2B5EF4-FFF2-40B4-BE49-F238E27FC236}">
                <a16:creationId xmlns:a16="http://schemas.microsoft.com/office/drawing/2014/main" id="{8D071471-B505-B446-B709-DFA9FCB38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85800"/>
            <a:ext cx="5376863" cy="22828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Light … is an electromagnetic wave:</a:t>
            </a:r>
            <a:r>
              <a:rPr lang="en-US" altLang="x-none"/>
              <a:t> </a:t>
            </a:r>
          </a:p>
          <a:p>
            <a:pPr>
              <a:defRPr/>
            </a:pPr>
            <a:r>
              <a:rPr lang="en-US" altLang="x-none" b="0"/>
              <a:t>• … is a wave pattern</a:t>
            </a:r>
          </a:p>
          <a:p>
            <a:pPr>
              <a:defRPr/>
            </a:pPr>
            <a:r>
              <a:rPr lang="en-US" altLang="x-none" b="0"/>
              <a:t>            of electric and magnetic fields</a:t>
            </a:r>
          </a:p>
          <a:p>
            <a:pPr>
              <a:defRPr/>
            </a:pPr>
            <a:r>
              <a:rPr lang="en-US" altLang="x-none" b="0"/>
              <a:t>• … propagates in vacuum</a:t>
            </a:r>
          </a:p>
          <a:p>
            <a:pPr>
              <a:defRPr/>
            </a:pPr>
            <a:r>
              <a:rPr lang="en-US" altLang="x-none" b="0"/>
              <a:t>• … has wavelength </a:t>
            </a:r>
            <a:r>
              <a:rPr lang="en-US" altLang="x-none" sz="1800" b="0" i="1"/>
              <a:t>(</a:t>
            </a:r>
            <a:r>
              <a:rPr lang="en-US" altLang="x-none" sz="1800" b="0" i="1">
                <a:solidFill>
                  <a:schemeClr val="accent2"/>
                </a:solidFill>
              </a:rPr>
              <a:t>blue: 400 nm</a:t>
            </a:r>
            <a:r>
              <a:rPr lang="en-US" altLang="x-none" sz="1800" b="0" i="1"/>
              <a:t>, </a:t>
            </a:r>
            <a:r>
              <a:rPr lang="en-US" altLang="x-none" sz="1800" b="0" i="1">
                <a:solidFill>
                  <a:srgbClr val="FF0000"/>
                </a:solidFill>
              </a:rPr>
              <a:t>red: 700 nm</a:t>
            </a:r>
            <a:r>
              <a:rPr lang="en-US" altLang="x-none" sz="1800" b="0" i="1"/>
              <a:t>)</a:t>
            </a:r>
            <a:r>
              <a:rPr lang="en-US" altLang="x-none" b="0"/>
              <a:t> </a:t>
            </a:r>
          </a:p>
          <a:p>
            <a:pPr>
              <a:defRPr/>
            </a:pPr>
            <a:endParaRPr lang="en-US" altLang="x-none" b="0"/>
          </a:p>
        </p:txBody>
      </p:sp>
      <p:sp>
        <p:nvSpPr>
          <p:cNvPr id="27650" name="Rectangle 10">
            <a:extLst>
              <a:ext uri="{FF2B5EF4-FFF2-40B4-BE49-F238E27FC236}">
                <a16:creationId xmlns:a16="http://schemas.microsoft.com/office/drawing/2014/main" id="{C2BC85D6-CE53-5C46-9854-DCA124E5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990600"/>
            <a:ext cx="2667000" cy="502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91CF17D5-8DAB-AD42-B321-C3670AE35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76200"/>
            <a:ext cx="3276600" cy="5334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physics of light</a:t>
            </a:r>
            <a:endParaRPr lang="en-US">
              <a:cs typeface="+mj-cs"/>
            </a:endParaRP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3FAD5101-5BE6-FC48-8B39-84AF964F7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1981200"/>
            <a:ext cx="26003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 mm = millimeter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1000 </a:t>
            </a:r>
            <a:r>
              <a:rPr lang="en-US" altLang="en-US" sz="2400">
                <a:latin typeface="Symbol" pitchFamily="2" charset="2"/>
              </a:rPr>
              <a:t>m</a:t>
            </a:r>
            <a:r>
              <a:rPr lang="en-US" altLang="en-US" sz="2400"/>
              <a:t>m = 1 mm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1000 nm = 1 </a:t>
            </a:r>
            <a:r>
              <a:rPr lang="en-US" altLang="en-US" sz="2400">
                <a:latin typeface="Symbol" pitchFamily="2" charset="2"/>
              </a:rPr>
              <a:t>m</a:t>
            </a:r>
            <a:r>
              <a:rPr lang="en-US" altLang="en-US" sz="2400"/>
              <a:t>m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D6A4AEF3-A66C-514B-954F-0532740D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717925"/>
            <a:ext cx="1795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Micrometer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(size of a germ)</a:t>
            </a:r>
          </a:p>
        </p:txBody>
      </p:sp>
      <p:sp>
        <p:nvSpPr>
          <p:cNvPr id="27654" name="Text Box 8">
            <a:extLst>
              <a:ext uri="{FF2B5EF4-FFF2-40B4-BE49-F238E27FC236}">
                <a16:creationId xmlns:a16="http://schemas.microsoft.com/office/drawing/2014/main" id="{A3E49A72-66F3-8842-BDC7-09EE05CE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41925"/>
            <a:ext cx="2076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Nanometer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(size of ten atoms)</a:t>
            </a:r>
          </a:p>
        </p:txBody>
      </p:sp>
      <p:sp>
        <p:nvSpPr>
          <p:cNvPr id="407561" name="Text Box 9">
            <a:extLst>
              <a:ext uri="{FF2B5EF4-FFF2-40B4-BE49-F238E27FC236}">
                <a16:creationId xmlns:a16="http://schemas.microsoft.com/office/drawing/2014/main" id="{09473703-2FAF-2C4B-8777-36683956B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66800"/>
            <a:ext cx="240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</a:t>
            </a:r>
          </a:p>
          <a:p>
            <a:pPr algn="ctr">
              <a:defRPr/>
            </a:pPr>
            <a:r>
              <a:rPr lang="en-US" altLang="x-none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units of distance!</a:t>
            </a:r>
          </a:p>
        </p:txBody>
      </p:sp>
      <p:sp>
        <p:nvSpPr>
          <p:cNvPr id="27656" name="Rectangle 11">
            <a:extLst>
              <a:ext uri="{FF2B5EF4-FFF2-40B4-BE49-F238E27FC236}">
                <a16:creationId xmlns:a16="http://schemas.microsoft.com/office/drawing/2014/main" id="{9C355588-769B-9A49-B711-63777F4B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362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7" name="Text Box 12">
            <a:extLst>
              <a:ext uri="{FF2B5EF4-FFF2-40B4-BE49-F238E27FC236}">
                <a16:creationId xmlns:a16="http://schemas.microsoft.com/office/drawing/2014/main" id="{80398BF2-6F2A-BE44-8EF8-5603CF9D4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288" y="25146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chemeClr val="accent2"/>
                </a:solidFill>
              </a:rPr>
              <a:t>0.4 </a:t>
            </a:r>
            <a:r>
              <a:rPr lang="en-US" altLang="en-US" sz="1800" b="0" i="1">
                <a:solidFill>
                  <a:schemeClr val="accent2"/>
                </a:solidFill>
                <a:latin typeface="Symbol" pitchFamily="2" charset="2"/>
              </a:rPr>
              <a:t>m</a:t>
            </a:r>
            <a:r>
              <a:rPr lang="en-US" altLang="en-US" sz="1800" b="0" i="1">
                <a:solidFill>
                  <a:schemeClr val="accent2"/>
                </a:solidFill>
              </a:rPr>
              <a:t>m</a:t>
            </a:r>
            <a:r>
              <a:rPr lang="en-US" altLang="en-US" sz="2400"/>
              <a:t> </a:t>
            </a:r>
          </a:p>
        </p:txBody>
      </p:sp>
      <p:sp>
        <p:nvSpPr>
          <p:cNvPr id="27658" name="Line 13">
            <a:extLst>
              <a:ext uri="{FF2B5EF4-FFF2-40B4-BE49-F238E27FC236}">
                <a16:creationId xmlns:a16="http://schemas.microsoft.com/office/drawing/2014/main" id="{4815C020-902E-BF47-B891-A674576789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0163" y="2514600"/>
            <a:ext cx="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4">
            <a:extLst>
              <a:ext uri="{FF2B5EF4-FFF2-40B4-BE49-F238E27FC236}">
                <a16:creationId xmlns:a16="http://schemas.microsoft.com/office/drawing/2014/main" id="{330F7309-D7BE-F54E-8867-1AF17655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2514600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FF0000"/>
                </a:solidFill>
              </a:rPr>
              <a:t>0.7 </a:t>
            </a:r>
            <a:r>
              <a:rPr lang="en-US" altLang="en-US" sz="1800" b="0" i="1">
                <a:solidFill>
                  <a:srgbClr val="FF0000"/>
                </a:solidFill>
                <a:latin typeface="Symbol" pitchFamily="2" charset="2"/>
              </a:rPr>
              <a:t>m</a:t>
            </a:r>
            <a:r>
              <a:rPr lang="en-US" altLang="en-US" sz="1800" b="0" i="1">
                <a:solidFill>
                  <a:srgbClr val="FF0000"/>
                </a:solidFill>
              </a:rPr>
              <a:t>m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660" name="Line 15">
            <a:extLst>
              <a:ext uri="{FF2B5EF4-FFF2-40B4-BE49-F238E27FC236}">
                <a16:creationId xmlns:a16="http://schemas.microsoft.com/office/drawing/2014/main" id="{8E97D8D2-DE1E-AD42-82F2-1D0156A238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5075" y="25146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6">
            <a:extLst>
              <a:ext uri="{FF2B5EF4-FFF2-40B4-BE49-F238E27FC236}">
                <a16:creationId xmlns:a16="http://schemas.microsoft.com/office/drawing/2014/main" id="{630F7B28-5367-1449-8B7A-44C3B2BA5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5" y="2286000"/>
            <a:ext cx="1408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Millimeter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chemeClr val="accent2"/>
                </a:solidFill>
              </a:rPr>
              <a:t>(size of ant)</a:t>
            </a:r>
          </a:p>
        </p:txBody>
      </p:sp>
      <p:pic>
        <p:nvPicPr>
          <p:cNvPr id="27662" name="Picture 1" descr="220px-Electromagneticwave3D.gif">
            <a:extLst>
              <a:ext uri="{FF2B5EF4-FFF2-40B4-BE49-F238E27FC236}">
                <a16:creationId xmlns:a16="http://schemas.microsoft.com/office/drawing/2014/main" id="{EFD76739-888D-6042-80C1-3F78E0C7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4102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BA92E2F-7FA3-1243-9958-0AAFA470E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0400" y="6248400"/>
            <a:ext cx="2133600" cy="609600"/>
          </a:xfrm>
        </p:spPr>
        <p:txBody>
          <a:bodyPr/>
          <a:lstStyle/>
          <a:p>
            <a:r>
              <a:rPr lang="en-US" altLang="en-US" sz="2000">
                <a:solidFill>
                  <a:srgbClr val="333333"/>
                </a:solidFill>
              </a:rPr>
              <a:t>Olaf R</a:t>
            </a:r>
            <a:r>
              <a:rPr lang="en-US" altLang="ja-JP" sz="2000">
                <a:solidFill>
                  <a:srgbClr val="333333"/>
                </a:solidFill>
                <a:latin typeface="Arial" panose="020B0604020202020204" pitchFamily="34" charset="0"/>
              </a:rPr>
              <a:t>ömer</a:t>
            </a:r>
            <a:endParaRPr lang="en-US" altLang="en-US" sz="2000">
              <a:solidFill>
                <a:srgbClr val="333333"/>
              </a:solidFill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BBE84B4-4C12-2541-A537-8BFC1203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294188" cy="457200"/>
          </a:xfrm>
          <a:prstGeom prst="rect">
            <a:avLst/>
          </a:prstGeom>
          <a:solidFill>
            <a:srgbClr val="00ECFF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Speed of light c = 300,000 km/s:</a:t>
            </a:r>
            <a:endParaRPr lang="en-US" altLang="en-US" sz="2400" b="0" dirty="0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FB1E592C-5C51-7741-B02E-1092F113B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99FF"/>
                </a:solidFill>
              </a:rPr>
              <a:t>Discovered by: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00CC00"/>
                </a:solidFill>
              </a:rPr>
              <a:t>Olaus Roemer  </a:t>
            </a:r>
            <a:r>
              <a:rPr lang="en-US" altLang="en-US" sz="2000">
                <a:solidFill>
                  <a:srgbClr val="00CC00"/>
                </a:solidFill>
              </a:rPr>
              <a:t>(1675)</a:t>
            </a: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1AD08D5E-80DC-E246-9F35-071542914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4924425"/>
            <a:ext cx="90201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99FF"/>
                </a:solidFill>
              </a:rPr>
              <a:t>• Eclipses of </a:t>
            </a:r>
            <a:r>
              <a:rPr lang="en-US" altLang="en-US" sz="2400">
                <a:solidFill>
                  <a:srgbClr val="0099FF"/>
                </a:solidFill>
              </a:rPr>
              <a:t>Jupiter</a:t>
            </a:r>
            <a:r>
              <a:rPr lang="ja-JP" altLang="en-US" sz="2400">
                <a:solidFill>
                  <a:srgbClr val="0099FF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0099FF"/>
                </a:solidFill>
              </a:rPr>
              <a:t>s moons</a:t>
            </a:r>
            <a:r>
              <a:rPr lang="en-US" altLang="ja-JP" sz="2400" b="0">
                <a:solidFill>
                  <a:srgbClr val="0099FF"/>
                </a:solidFill>
              </a:rPr>
              <a:t> come a</a:t>
            </a:r>
            <a:r>
              <a:rPr lang="en-US" altLang="ja-JP" sz="2400">
                <a:solidFill>
                  <a:srgbClr val="0099FF"/>
                </a:solidFill>
              </a:rPr>
              <a:t> few minutes late</a:t>
            </a:r>
            <a:endParaRPr lang="en-US" altLang="ja-JP" sz="2400" b="0">
              <a:solidFill>
                <a:srgbClr val="0099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99FF"/>
                </a:solidFill>
              </a:rPr>
              <a:t>       when Jupiter is on the far side of its orbit.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99FF"/>
                </a:solidFill>
              </a:rPr>
              <a:t>• </a:t>
            </a:r>
            <a:r>
              <a:rPr lang="en-US" altLang="en-US" sz="2400">
                <a:solidFill>
                  <a:srgbClr val="0099FF"/>
                </a:solidFill>
              </a:rPr>
              <a:t>Reason:</a:t>
            </a:r>
            <a:r>
              <a:rPr lang="en-US" altLang="en-US" sz="2400" b="0">
                <a:solidFill>
                  <a:srgbClr val="0099FF"/>
                </a:solidFill>
              </a:rPr>
              <a:t> light needs extra time to reach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99FF"/>
                </a:solidFill>
              </a:rPr>
              <a:t>• </a:t>
            </a:r>
            <a:r>
              <a:rPr lang="en-US" altLang="en-US" sz="2400">
                <a:solidFill>
                  <a:srgbClr val="0099FF"/>
                </a:solidFill>
              </a:rPr>
              <a:t>Conclusion:</a:t>
            </a:r>
            <a:r>
              <a:rPr lang="en-US" altLang="en-US" sz="2400" b="0">
                <a:solidFill>
                  <a:srgbClr val="0099FF"/>
                </a:solidFill>
              </a:rPr>
              <a:t> light needs ~9 minutes (=500 sec) to come Sun to Earth.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solidFill>
                  <a:srgbClr val="0099FF"/>
                </a:solidFill>
              </a:rPr>
              <a:t>• 1 au / 500 sec = 150 million km / 500 sec = 300,000 km/sec</a:t>
            </a:r>
          </a:p>
        </p:txBody>
      </p:sp>
      <p:sp>
        <p:nvSpPr>
          <p:cNvPr id="29702" name="Line 8">
            <a:extLst>
              <a:ext uri="{FF2B5EF4-FFF2-40B4-BE49-F238E27FC236}">
                <a16:creationId xmlns:a16="http://schemas.microsoft.com/office/drawing/2014/main" id="{D388CEC2-BD7F-F945-8E43-D0DB4DC5B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9">
            <a:extLst>
              <a:ext uri="{FF2B5EF4-FFF2-40B4-BE49-F238E27FC236}">
                <a16:creationId xmlns:a16="http://schemas.microsoft.com/office/drawing/2014/main" id="{C9DD2CEB-1921-154C-9CA2-5C509153E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14">
            <a:extLst>
              <a:ext uri="{FF2B5EF4-FFF2-40B4-BE49-F238E27FC236}">
                <a16:creationId xmlns:a16="http://schemas.microsoft.com/office/drawing/2014/main" id="{48509633-4002-954F-9832-DA6437AD23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7315200"/>
            <a:ext cx="45720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15" descr="Roemer">
            <a:extLst>
              <a:ext uri="{FF2B5EF4-FFF2-40B4-BE49-F238E27FC236}">
                <a16:creationId xmlns:a16="http://schemas.microsoft.com/office/drawing/2014/main" id="{719CD015-9A58-534B-9FA8-DC9D12B95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/>
          <a:stretch>
            <a:fillRect/>
          </a:stretch>
        </p:blipFill>
        <p:spPr bwMode="auto">
          <a:xfrm>
            <a:off x="0" y="831850"/>
            <a:ext cx="61626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87" name="Text Box 11">
            <a:extLst>
              <a:ext uri="{FF2B5EF4-FFF2-40B4-BE49-F238E27FC236}">
                <a16:creationId xmlns:a16="http://schemas.microsoft.com/office/drawing/2014/main" id="{CF9177B5-7256-5D43-B6F3-9E1B5F831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338" y="2355850"/>
            <a:ext cx="3014662" cy="2678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dirty="0">
                <a:solidFill>
                  <a:srgbClr val="00CC00"/>
                </a:solidFill>
              </a:rPr>
              <a:t>   </a:t>
            </a:r>
            <a:r>
              <a:rPr lang="en-US" altLang="x-none" u="sng" dirty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Light takes</a:t>
            </a:r>
            <a:r>
              <a:rPr lang="en-US" altLang="x-none" b="0" dirty="0"/>
              <a:t> </a:t>
            </a:r>
          </a:p>
          <a:p>
            <a:pPr>
              <a:defRPr/>
            </a:pPr>
            <a:r>
              <a:rPr lang="en-US" altLang="x-none" b="0" dirty="0"/>
              <a:t>• </a:t>
            </a:r>
            <a:r>
              <a:rPr lang="en-US" altLang="x-none" b="0" dirty="0">
                <a:solidFill>
                  <a:srgbClr val="0099FF"/>
                </a:solidFill>
              </a:rPr>
              <a:t>a few minutes/hours</a:t>
            </a:r>
          </a:p>
          <a:p>
            <a:pPr>
              <a:defRPr/>
            </a:pPr>
            <a:r>
              <a:rPr lang="en-US" altLang="x-none" b="0" dirty="0">
                <a:solidFill>
                  <a:schemeClr val="bg1"/>
                </a:solidFill>
              </a:rPr>
              <a:t>  to move around in</a:t>
            </a:r>
          </a:p>
          <a:p>
            <a:pPr>
              <a:defRPr/>
            </a:pPr>
            <a:r>
              <a:rPr lang="en-US" altLang="x-none" b="0" dirty="0">
                <a:solidFill>
                  <a:schemeClr val="bg1"/>
                </a:solidFill>
              </a:rPr>
              <a:t>  the solar system</a:t>
            </a:r>
          </a:p>
          <a:p>
            <a:pPr>
              <a:defRPr/>
            </a:pPr>
            <a:r>
              <a:rPr lang="en-US" altLang="x-none" b="0" dirty="0">
                <a:solidFill>
                  <a:srgbClr val="0099FF"/>
                </a:solidFill>
              </a:rPr>
              <a:t>• years or more</a:t>
            </a:r>
          </a:p>
          <a:p>
            <a:pPr>
              <a:defRPr/>
            </a:pPr>
            <a:r>
              <a:rPr lang="en-US" altLang="x-none" b="0" dirty="0">
                <a:solidFill>
                  <a:schemeClr val="bg1"/>
                </a:solidFill>
              </a:rPr>
              <a:t>  to go from</a:t>
            </a:r>
          </a:p>
          <a:p>
            <a:pPr>
              <a:defRPr/>
            </a:pPr>
            <a:r>
              <a:rPr lang="en-US" altLang="x-none" b="0" dirty="0">
                <a:solidFill>
                  <a:schemeClr val="bg1"/>
                </a:solidFill>
              </a:rPr>
              <a:t>  star to star</a:t>
            </a:r>
          </a:p>
        </p:txBody>
      </p:sp>
      <p:pic>
        <p:nvPicPr>
          <p:cNvPr id="29707" name="Picture 1">
            <a:extLst>
              <a:ext uri="{FF2B5EF4-FFF2-40B4-BE49-F238E27FC236}">
                <a16:creationId xmlns:a16="http://schemas.microsoft.com/office/drawing/2014/main" id="{E0F42CE7-13C2-6245-BEDD-FB97AEBBC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0525"/>
            <a:ext cx="18954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2122E70-DA88-C64F-8DA2-8B57A70CA1AE}"/>
              </a:ext>
            </a:extLst>
          </p:cNvPr>
          <p:cNvGraphicFramePr>
            <a:graphicFrameLocks noGrp="1"/>
          </p:cNvGraphicFramePr>
          <p:nvPr/>
        </p:nvGraphicFramePr>
        <p:xfrm>
          <a:off x="6129338" y="1933575"/>
          <a:ext cx="3048000" cy="42405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Otherwise</a:t>
                      </a:r>
                      <a:r>
                        <a:rPr lang="hr-HR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, </a:t>
                      </a:r>
                      <a:r>
                        <a:rPr lang="hr-HR" sz="9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go</a:t>
                      </a:r>
                      <a:r>
                        <a:rPr lang="hr-HR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to: </a:t>
                      </a:r>
                      <a:r>
                        <a:rPr lang="en-US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  <a:hlinkClick r:id="rId5"/>
                        </a:rPr>
                        <a:t>www.phy.olemiss.edu/~ttorma/Astro/Presentations/ASTR104/AlwaysUp/JupDance.gif</a:t>
                      </a:r>
                      <a:endParaRPr lang="hr-HR" sz="900" b="0" i="0" u="none" strike="noStrike" dirty="0">
                        <a:solidFill>
                          <a:srgbClr val="FF0000"/>
                        </a:solidFill>
                        <a:effectLst/>
                        <a:latin typeface="Geneva" charset="0"/>
                      </a:endParaRPr>
                    </a:p>
                  </a:txBody>
                  <a:tcPr marL="12700" marR="12700" marT="125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A78D1E8-B293-9F4E-8185-7D7587F31F42}"/>
              </a:ext>
            </a:extLst>
          </p:cNvPr>
          <p:cNvGraphicFramePr>
            <a:graphicFrameLocks noGrp="1"/>
          </p:cNvGraphicFramePr>
          <p:nvPr/>
        </p:nvGraphicFramePr>
        <p:xfrm>
          <a:off x="6705600" y="390525"/>
          <a:ext cx="1895475" cy="328613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This</a:t>
                      </a:r>
                      <a:r>
                        <a:rPr lang="hr-H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clip</a:t>
                      </a:r>
                      <a:r>
                        <a:rPr lang="hr-H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is</a:t>
                      </a:r>
                      <a:r>
                        <a:rPr lang="hr-H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only</a:t>
                      </a:r>
                      <a:r>
                        <a:rPr lang="hr-H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visible</a:t>
                      </a:r>
                      <a:r>
                        <a:rPr lang="hr-H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</a:t>
                      </a:r>
                      <a:r>
                        <a:rPr lang="hr-H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in</a:t>
                      </a:r>
                      <a:r>
                        <a:rPr lang="hr-HR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a PowerPoint </a:t>
                      </a:r>
                      <a:r>
                        <a:rPr lang="hr-HR" sz="9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Slide</a:t>
                      </a:r>
                      <a:r>
                        <a:rPr lang="hr-HR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Geneva" charset="0"/>
                        </a:rPr>
                        <a:t> Show.</a:t>
                      </a:r>
                      <a:endParaRPr lang="hr-HR" sz="900" b="0" i="0" u="none" strike="noStrike" dirty="0">
                        <a:solidFill>
                          <a:srgbClr val="FF0000"/>
                        </a:solidFill>
                        <a:effectLst/>
                        <a:latin typeface="Geneva" charset="0"/>
                      </a:endParaRPr>
                    </a:p>
                  </a:txBody>
                  <a:tcPr marL="12700" marR="12700" marT="127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 Box 21">
            <a:extLst>
              <a:ext uri="{FF2B5EF4-FFF2-40B4-BE49-F238E27FC236}">
                <a16:creationId xmlns:a16="http://schemas.microsoft.com/office/drawing/2014/main" id="{6CE4073B-70CE-CB41-95AC-E46A1DD2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4776"/>
            <a:ext cx="2529860" cy="400110"/>
          </a:xfrm>
          <a:prstGeom prst="rect">
            <a:avLst/>
          </a:prstGeom>
          <a:solidFill>
            <a:srgbClr val="00ECFF"/>
          </a:solidFill>
          <a:ln w="9525">
            <a:noFill/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Memorize this, please</a:t>
            </a:r>
            <a:r>
              <a:rPr lang="en-US" sz="20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.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6ACCD8-159B-9C4D-8CF1-42D60B2C3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>
            <a:extLst>
              <a:ext uri="{FF2B5EF4-FFF2-40B4-BE49-F238E27FC236}">
                <a16:creationId xmlns:a16="http://schemas.microsoft.com/office/drawing/2014/main" id="{FDE691DB-C407-AE4E-9AC2-357C34896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2675" name="Text Box 3">
            <a:extLst>
              <a:ext uri="{FF2B5EF4-FFF2-40B4-BE49-F238E27FC236}">
                <a16:creationId xmlns:a16="http://schemas.microsoft.com/office/drawing/2014/main" id="{E9A11AF4-31A4-6D4C-8254-75D6450F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2676" name="Rectangle 4">
            <a:extLst>
              <a:ext uri="{FF2B5EF4-FFF2-40B4-BE49-F238E27FC236}">
                <a16:creationId xmlns:a16="http://schemas.microsoft.com/office/drawing/2014/main" id="{8D06E12B-66CF-3543-AFC5-9666FC51F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412677" name="Text Box 5">
            <a:extLst>
              <a:ext uri="{FF2B5EF4-FFF2-40B4-BE49-F238E27FC236}">
                <a16:creationId xmlns:a16="http://schemas.microsoft.com/office/drawing/2014/main" id="{F97A2FAB-E482-0542-8073-16BB4F9CB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2678" name="Text Box 6">
            <a:extLst>
              <a:ext uri="{FF2B5EF4-FFF2-40B4-BE49-F238E27FC236}">
                <a16:creationId xmlns:a16="http://schemas.microsoft.com/office/drawing/2014/main" id="{FB224C2E-C3EF-9F46-B2C3-B4979391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5410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Which one is fastest?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Radio waves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X-rays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C</a:t>
            </a:r>
            <a:r>
              <a:rPr lang="en-US" altLang="en-US" sz="2400" b="0" dirty="0"/>
              <a:t> </a:t>
            </a:r>
            <a:r>
              <a:rPr lang="en-US" altLang="en-US" sz="2400" dirty="0"/>
              <a:t>Visible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b="0" dirty="0"/>
              <a:t> </a:t>
            </a:r>
            <a:r>
              <a:rPr lang="en-US" altLang="en-US" sz="2400" dirty="0"/>
              <a:t>Laser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E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The same</a:t>
            </a:r>
          </a:p>
        </p:txBody>
      </p:sp>
      <p:sp>
        <p:nvSpPr>
          <p:cNvPr id="412679" name="Text Box 7">
            <a:extLst>
              <a:ext uri="{FF2B5EF4-FFF2-40B4-BE49-F238E27FC236}">
                <a16:creationId xmlns:a16="http://schemas.microsoft.com/office/drawing/2014/main" id="{FCF555DC-7385-2E4B-A9FC-1A761996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2680" name="Text Box 8">
            <a:extLst>
              <a:ext uri="{FF2B5EF4-FFF2-40B4-BE49-F238E27FC236}">
                <a16:creationId xmlns:a16="http://schemas.microsoft.com/office/drawing/2014/main" id="{1BA6E08E-35E9-284C-8F72-8B2203432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2681" name="Text Box 9">
            <a:extLst>
              <a:ext uri="{FF2B5EF4-FFF2-40B4-BE49-F238E27FC236}">
                <a16:creationId xmlns:a16="http://schemas.microsoft.com/office/drawing/2014/main" id="{DC077141-AC5B-BB4F-A85F-AD1580BB3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2682" name="Text Box 10">
            <a:extLst>
              <a:ext uri="{FF2B5EF4-FFF2-40B4-BE49-F238E27FC236}">
                <a16:creationId xmlns:a16="http://schemas.microsoft.com/office/drawing/2014/main" id="{17E834B2-E174-5E40-8440-335098610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2683" name="Text Box 11">
            <a:extLst>
              <a:ext uri="{FF2B5EF4-FFF2-40B4-BE49-F238E27FC236}">
                <a16:creationId xmlns:a16="http://schemas.microsoft.com/office/drawing/2014/main" id="{167A43EF-08A0-1848-B6B2-1FCE17612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2684" name="Text Box 12">
            <a:extLst>
              <a:ext uri="{FF2B5EF4-FFF2-40B4-BE49-F238E27FC236}">
                <a16:creationId xmlns:a16="http://schemas.microsoft.com/office/drawing/2014/main" id="{75836F5E-AF99-6945-B0BC-EA68B608B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2685" name="Text Box 13">
            <a:extLst>
              <a:ext uri="{FF2B5EF4-FFF2-40B4-BE49-F238E27FC236}">
                <a16:creationId xmlns:a16="http://schemas.microsoft.com/office/drawing/2014/main" id="{CB47FDE3-7064-3848-9E89-F01306AB0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2686" name="Text Box 14">
            <a:extLst>
              <a:ext uri="{FF2B5EF4-FFF2-40B4-BE49-F238E27FC236}">
                <a16:creationId xmlns:a16="http://schemas.microsoft.com/office/drawing/2014/main" id="{2CAC1F69-06A4-C34A-ABFB-22B5AC0F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2687" name="Text Box 15">
            <a:extLst>
              <a:ext uri="{FF2B5EF4-FFF2-40B4-BE49-F238E27FC236}">
                <a16:creationId xmlns:a16="http://schemas.microsoft.com/office/drawing/2014/main" id="{5E3CB4F1-7EC1-1047-80E1-D8921BECE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2688" name="Text Box 16">
            <a:extLst>
              <a:ext uri="{FF2B5EF4-FFF2-40B4-BE49-F238E27FC236}">
                <a16:creationId xmlns:a16="http://schemas.microsoft.com/office/drawing/2014/main" id="{CDA81FDE-DECB-5645-BF00-E79B12161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2689" name="Text Box 17">
            <a:extLst>
              <a:ext uri="{FF2B5EF4-FFF2-40B4-BE49-F238E27FC236}">
                <a16:creationId xmlns:a16="http://schemas.microsoft.com/office/drawing/2014/main" id="{73B409CE-0DD4-C343-82C9-65A110E64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2690" name="Text Box 18">
            <a:extLst>
              <a:ext uri="{FF2B5EF4-FFF2-40B4-BE49-F238E27FC236}">
                <a16:creationId xmlns:a16="http://schemas.microsoft.com/office/drawing/2014/main" id="{6CA26AEB-0D06-6C41-AFC7-9E1DDE4B0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2691" name="Text Box 19">
            <a:extLst>
              <a:ext uri="{FF2B5EF4-FFF2-40B4-BE49-F238E27FC236}">
                <a16:creationId xmlns:a16="http://schemas.microsoft.com/office/drawing/2014/main" id="{F4A6994E-BD17-D546-B41D-E3DE7791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2692" name="Text Box 20">
            <a:extLst>
              <a:ext uri="{FF2B5EF4-FFF2-40B4-BE49-F238E27FC236}">
                <a16:creationId xmlns:a16="http://schemas.microsoft.com/office/drawing/2014/main" id="{2A493228-BFEB-9946-AA65-F87EFA410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2693" name="Text Box 21">
            <a:extLst>
              <a:ext uri="{FF2B5EF4-FFF2-40B4-BE49-F238E27FC236}">
                <a16:creationId xmlns:a16="http://schemas.microsoft.com/office/drawing/2014/main" id="{1708E252-7587-C341-B874-EED3735A1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2694" name="Text Box 22">
            <a:extLst>
              <a:ext uri="{FF2B5EF4-FFF2-40B4-BE49-F238E27FC236}">
                <a16:creationId xmlns:a16="http://schemas.microsoft.com/office/drawing/2014/main" id="{E79369C6-1757-0D44-8BC6-4E3730EEC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2695" name="Text Box 23">
            <a:extLst>
              <a:ext uri="{FF2B5EF4-FFF2-40B4-BE49-F238E27FC236}">
                <a16:creationId xmlns:a16="http://schemas.microsoft.com/office/drawing/2014/main" id="{619286CD-9D1D-C64A-9244-E525F9D4F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2696" name="Text Box 24">
            <a:extLst>
              <a:ext uri="{FF2B5EF4-FFF2-40B4-BE49-F238E27FC236}">
                <a16:creationId xmlns:a16="http://schemas.microsoft.com/office/drawing/2014/main" id="{A34A9F6D-4CCC-BF45-A8F9-F0D871A47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2697" name="Text Box 25">
            <a:extLst>
              <a:ext uri="{FF2B5EF4-FFF2-40B4-BE49-F238E27FC236}">
                <a16:creationId xmlns:a16="http://schemas.microsoft.com/office/drawing/2014/main" id="{2E885DA6-4594-0840-89AB-A53141D6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2698" name="Text Box 26">
            <a:extLst>
              <a:ext uri="{FF2B5EF4-FFF2-40B4-BE49-F238E27FC236}">
                <a16:creationId xmlns:a16="http://schemas.microsoft.com/office/drawing/2014/main" id="{C87AD242-3CC1-3745-868B-3849B6214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2699" name="Text Box 27">
            <a:extLst>
              <a:ext uri="{FF2B5EF4-FFF2-40B4-BE49-F238E27FC236}">
                <a16:creationId xmlns:a16="http://schemas.microsoft.com/office/drawing/2014/main" id="{DBAD3E32-A393-1547-A2BE-1FD4AE091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2700" name="Text Box 28">
            <a:extLst>
              <a:ext uri="{FF2B5EF4-FFF2-40B4-BE49-F238E27FC236}">
                <a16:creationId xmlns:a16="http://schemas.microsoft.com/office/drawing/2014/main" id="{5F755847-AB20-4A41-9C2C-29853BA7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2701" name="Text Box 29">
            <a:extLst>
              <a:ext uri="{FF2B5EF4-FFF2-40B4-BE49-F238E27FC236}">
                <a16:creationId xmlns:a16="http://schemas.microsoft.com/office/drawing/2014/main" id="{91025BA3-5F79-8C4F-BBC8-95C17C6D8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2702" name="Text Box 30">
            <a:extLst>
              <a:ext uri="{FF2B5EF4-FFF2-40B4-BE49-F238E27FC236}">
                <a16:creationId xmlns:a16="http://schemas.microsoft.com/office/drawing/2014/main" id="{085B92CD-5823-B44B-8B1C-FC039F37E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2703" name="Text Box 31">
            <a:extLst>
              <a:ext uri="{FF2B5EF4-FFF2-40B4-BE49-F238E27FC236}">
                <a16:creationId xmlns:a16="http://schemas.microsoft.com/office/drawing/2014/main" id="{0082282C-B21C-0A48-AE15-7858112E9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2704" name="Text Box 32">
            <a:extLst>
              <a:ext uri="{FF2B5EF4-FFF2-40B4-BE49-F238E27FC236}">
                <a16:creationId xmlns:a16="http://schemas.microsoft.com/office/drawing/2014/main" id="{937D6CAB-CDEC-F544-9489-754F02D8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2705" name="Text Box 33">
            <a:extLst>
              <a:ext uri="{FF2B5EF4-FFF2-40B4-BE49-F238E27FC236}">
                <a16:creationId xmlns:a16="http://schemas.microsoft.com/office/drawing/2014/main" id="{56DC8B7B-9B3D-B045-ABEA-CF495B2F2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2706" name="Text Box 34">
            <a:extLst>
              <a:ext uri="{FF2B5EF4-FFF2-40B4-BE49-F238E27FC236}">
                <a16:creationId xmlns:a16="http://schemas.microsoft.com/office/drawing/2014/main" id="{69BA8CA8-D6E2-C840-9562-235A9948C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2707" name="Text Box 35">
            <a:extLst>
              <a:ext uri="{FF2B5EF4-FFF2-40B4-BE49-F238E27FC236}">
                <a16:creationId xmlns:a16="http://schemas.microsoft.com/office/drawing/2014/main" id="{15D42CB5-0650-8B4E-9E28-A3836E9F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412708" name="Text Box 36">
            <a:extLst>
              <a:ext uri="{FF2B5EF4-FFF2-40B4-BE49-F238E27FC236}">
                <a16:creationId xmlns:a16="http://schemas.microsoft.com/office/drawing/2014/main" id="{4A93DAAD-2842-F541-B8D7-CEFB853DB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4" grpId="0" animBg="1"/>
      <p:bldP spid="412675" grpId="0" animBg="1"/>
      <p:bldP spid="412677" grpId="0" animBg="1"/>
      <p:bldP spid="412678" grpId="0"/>
      <p:bldP spid="412678" grpId="1"/>
      <p:bldP spid="412679" grpId="0" animBg="1"/>
      <p:bldP spid="412680" grpId="0" animBg="1"/>
      <p:bldP spid="412681" grpId="0" animBg="1"/>
      <p:bldP spid="412682" grpId="0" animBg="1"/>
      <p:bldP spid="412683" grpId="0" animBg="1"/>
      <p:bldP spid="412684" grpId="0" animBg="1"/>
      <p:bldP spid="412685" grpId="0" animBg="1"/>
      <p:bldP spid="412686" grpId="0" animBg="1"/>
      <p:bldP spid="412687" grpId="0" animBg="1"/>
      <p:bldP spid="412688" grpId="0" animBg="1"/>
      <p:bldP spid="412689" grpId="0" animBg="1"/>
      <p:bldP spid="412690" grpId="0" animBg="1"/>
      <p:bldP spid="412691" grpId="0" animBg="1"/>
      <p:bldP spid="412692" grpId="0" animBg="1"/>
      <p:bldP spid="412693" grpId="0" animBg="1"/>
      <p:bldP spid="412694" grpId="0" animBg="1"/>
      <p:bldP spid="412695" grpId="0" animBg="1"/>
      <p:bldP spid="412696" grpId="0" animBg="1"/>
      <p:bldP spid="412697" grpId="0" animBg="1"/>
      <p:bldP spid="412698" grpId="0" animBg="1"/>
      <p:bldP spid="412699" grpId="0" animBg="1"/>
      <p:bldP spid="412700" grpId="0" animBg="1"/>
      <p:bldP spid="412701" grpId="0" animBg="1"/>
      <p:bldP spid="412702" grpId="0" animBg="1"/>
      <p:bldP spid="412703" grpId="0" animBg="1"/>
      <p:bldP spid="412704" grpId="0" animBg="1"/>
      <p:bldP spid="412705" grpId="0" animBg="1"/>
      <p:bldP spid="412706" grpId="0" animBg="1"/>
      <p:bldP spid="412707" grpId="0" animBg="1"/>
      <p:bldP spid="4127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>
            <a:extLst>
              <a:ext uri="{FF2B5EF4-FFF2-40B4-BE49-F238E27FC236}">
                <a16:creationId xmlns:a16="http://schemas.microsoft.com/office/drawing/2014/main" id="{7A23A994-FBE8-1846-B087-AC7D7B78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8819" name="Text Box 3">
            <a:extLst>
              <a:ext uri="{FF2B5EF4-FFF2-40B4-BE49-F238E27FC236}">
                <a16:creationId xmlns:a16="http://schemas.microsoft.com/office/drawing/2014/main" id="{EFF0F2BF-91AE-504A-98CB-26B791AC7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8820" name="Rectangle 4">
            <a:extLst>
              <a:ext uri="{FF2B5EF4-FFF2-40B4-BE49-F238E27FC236}">
                <a16:creationId xmlns:a16="http://schemas.microsoft.com/office/drawing/2014/main" id="{93970042-466A-194B-86F0-14D0554A3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418821" name="Text Box 5">
            <a:extLst>
              <a:ext uri="{FF2B5EF4-FFF2-40B4-BE49-F238E27FC236}">
                <a16:creationId xmlns:a16="http://schemas.microsoft.com/office/drawing/2014/main" id="{412A20EC-A166-AC40-8590-0BD1EBC5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418822" name="Text Box 6">
            <a:extLst>
              <a:ext uri="{FF2B5EF4-FFF2-40B4-BE49-F238E27FC236}">
                <a16:creationId xmlns:a16="http://schemas.microsoft.com/office/drawing/2014/main" id="{82BF7B3E-3B28-7544-9FCA-AD2F977C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8338"/>
            <a:ext cx="9144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How was the speed of light measured for the first time?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</a:t>
            </a:r>
            <a:r>
              <a:rPr lang="en-US" altLang="en-US" sz="24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A</a:t>
            </a:r>
            <a:r>
              <a:rPr lang="en-US" altLang="en-US" sz="2400" dirty="0"/>
              <a:t> In an experiment with a laser beam.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B </a:t>
            </a:r>
            <a:r>
              <a:rPr lang="en-US" altLang="en-US" sz="2400" dirty="0"/>
              <a:t>By the time delay the astronauts</a:t>
            </a:r>
            <a:r>
              <a:rPr lang="ja-JP" altLang="en-US" sz="2400">
                <a:latin typeface="Arial" panose="020B0604020202020204" pitchFamily="34" charset="0"/>
              </a:rPr>
              <a:t>’</a:t>
            </a:r>
            <a:r>
              <a:rPr lang="en-US" altLang="ja-JP" sz="2400" dirty="0"/>
              <a:t> answer came from the Moon.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Observing the moons of Jupiter.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By measuring the radar signal reflected by the Moon.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By measuring the time light takes to arrive to 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from another galaxy.</a:t>
            </a:r>
          </a:p>
        </p:txBody>
      </p:sp>
      <p:sp>
        <p:nvSpPr>
          <p:cNvPr id="418823" name="Text Box 7">
            <a:extLst>
              <a:ext uri="{FF2B5EF4-FFF2-40B4-BE49-F238E27FC236}">
                <a16:creationId xmlns:a16="http://schemas.microsoft.com/office/drawing/2014/main" id="{2A9EDACD-003D-FD4D-A53F-9D5DFB14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8824" name="Text Box 8">
            <a:extLst>
              <a:ext uri="{FF2B5EF4-FFF2-40B4-BE49-F238E27FC236}">
                <a16:creationId xmlns:a16="http://schemas.microsoft.com/office/drawing/2014/main" id="{A41882DC-B523-A84A-A15C-BE19E89D1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18825" name="Text Box 9">
            <a:extLst>
              <a:ext uri="{FF2B5EF4-FFF2-40B4-BE49-F238E27FC236}">
                <a16:creationId xmlns:a16="http://schemas.microsoft.com/office/drawing/2014/main" id="{93729761-277F-C543-84F0-990EFAE0C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418826" name="Text Box 10">
            <a:extLst>
              <a:ext uri="{FF2B5EF4-FFF2-40B4-BE49-F238E27FC236}">
                <a16:creationId xmlns:a16="http://schemas.microsoft.com/office/drawing/2014/main" id="{372D57DC-E11D-6A4B-9749-369E3CE9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18827" name="Text Box 11">
            <a:extLst>
              <a:ext uri="{FF2B5EF4-FFF2-40B4-BE49-F238E27FC236}">
                <a16:creationId xmlns:a16="http://schemas.microsoft.com/office/drawing/2014/main" id="{75F3D204-38DF-844D-926E-31FB2C8E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8828" name="Text Box 12">
            <a:extLst>
              <a:ext uri="{FF2B5EF4-FFF2-40B4-BE49-F238E27FC236}">
                <a16:creationId xmlns:a16="http://schemas.microsoft.com/office/drawing/2014/main" id="{7AAAE9A5-D1F5-C845-88AF-A7A9C3F5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418829" name="Text Box 13">
            <a:extLst>
              <a:ext uri="{FF2B5EF4-FFF2-40B4-BE49-F238E27FC236}">
                <a16:creationId xmlns:a16="http://schemas.microsoft.com/office/drawing/2014/main" id="{C2B6EF09-563C-A046-9EA5-90F06B77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418830" name="Text Box 14">
            <a:extLst>
              <a:ext uri="{FF2B5EF4-FFF2-40B4-BE49-F238E27FC236}">
                <a16:creationId xmlns:a16="http://schemas.microsoft.com/office/drawing/2014/main" id="{69B5634F-5F86-A44B-99CC-17676A85E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418831" name="Text Box 15">
            <a:extLst>
              <a:ext uri="{FF2B5EF4-FFF2-40B4-BE49-F238E27FC236}">
                <a16:creationId xmlns:a16="http://schemas.microsoft.com/office/drawing/2014/main" id="{336DC28C-B2D0-2B4E-B6DB-C7CA5225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418832" name="Text Box 16">
            <a:extLst>
              <a:ext uri="{FF2B5EF4-FFF2-40B4-BE49-F238E27FC236}">
                <a16:creationId xmlns:a16="http://schemas.microsoft.com/office/drawing/2014/main" id="{2535803F-679C-2F48-AF94-7A229810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418833" name="Text Box 17">
            <a:extLst>
              <a:ext uri="{FF2B5EF4-FFF2-40B4-BE49-F238E27FC236}">
                <a16:creationId xmlns:a16="http://schemas.microsoft.com/office/drawing/2014/main" id="{E65501E1-602C-8F4B-92C6-13719F4DB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18834" name="Text Box 18">
            <a:extLst>
              <a:ext uri="{FF2B5EF4-FFF2-40B4-BE49-F238E27FC236}">
                <a16:creationId xmlns:a16="http://schemas.microsoft.com/office/drawing/2014/main" id="{E7B6825A-BD4A-D44F-8EC7-131CC038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18835" name="Text Box 19">
            <a:extLst>
              <a:ext uri="{FF2B5EF4-FFF2-40B4-BE49-F238E27FC236}">
                <a16:creationId xmlns:a16="http://schemas.microsoft.com/office/drawing/2014/main" id="{E7DBF969-BB3C-B649-9115-261A6DC7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8836" name="Text Box 20">
            <a:extLst>
              <a:ext uri="{FF2B5EF4-FFF2-40B4-BE49-F238E27FC236}">
                <a16:creationId xmlns:a16="http://schemas.microsoft.com/office/drawing/2014/main" id="{BCDB9704-3DA5-E64B-9E0D-EB408308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8837" name="Text Box 21">
            <a:extLst>
              <a:ext uri="{FF2B5EF4-FFF2-40B4-BE49-F238E27FC236}">
                <a16:creationId xmlns:a16="http://schemas.microsoft.com/office/drawing/2014/main" id="{1D55A487-B92F-D645-9588-9F2B2D6C8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18838" name="Text Box 22">
            <a:extLst>
              <a:ext uri="{FF2B5EF4-FFF2-40B4-BE49-F238E27FC236}">
                <a16:creationId xmlns:a16="http://schemas.microsoft.com/office/drawing/2014/main" id="{8249E1BC-AF66-4D43-B355-D284848D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418839" name="Text Box 23">
            <a:extLst>
              <a:ext uri="{FF2B5EF4-FFF2-40B4-BE49-F238E27FC236}">
                <a16:creationId xmlns:a16="http://schemas.microsoft.com/office/drawing/2014/main" id="{6A375B1C-AECE-C443-8EEE-763222E9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18840" name="Text Box 24">
            <a:extLst>
              <a:ext uri="{FF2B5EF4-FFF2-40B4-BE49-F238E27FC236}">
                <a16:creationId xmlns:a16="http://schemas.microsoft.com/office/drawing/2014/main" id="{DDCFC51C-91B9-B64E-AAC5-7473E73B4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18841" name="Text Box 25">
            <a:extLst>
              <a:ext uri="{FF2B5EF4-FFF2-40B4-BE49-F238E27FC236}">
                <a16:creationId xmlns:a16="http://schemas.microsoft.com/office/drawing/2014/main" id="{4224A3E8-60FD-9E45-8DF1-BED46DFCE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18842" name="Text Box 26">
            <a:extLst>
              <a:ext uri="{FF2B5EF4-FFF2-40B4-BE49-F238E27FC236}">
                <a16:creationId xmlns:a16="http://schemas.microsoft.com/office/drawing/2014/main" id="{2AC1A80C-CC39-1145-AFD5-D4D784670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418843" name="Text Box 27">
            <a:extLst>
              <a:ext uri="{FF2B5EF4-FFF2-40B4-BE49-F238E27FC236}">
                <a16:creationId xmlns:a16="http://schemas.microsoft.com/office/drawing/2014/main" id="{5E8F9F9A-64E7-584F-A35B-99B7A1C5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418844" name="Text Box 28">
            <a:extLst>
              <a:ext uri="{FF2B5EF4-FFF2-40B4-BE49-F238E27FC236}">
                <a16:creationId xmlns:a16="http://schemas.microsoft.com/office/drawing/2014/main" id="{4704DE6D-AA39-CA43-A699-C7F6EC1D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418845" name="Text Box 29">
            <a:extLst>
              <a:ext uri="{FF2B5EF4-FFF2-40B4-BE49-F238E27FC236}">
                <a16:creationId xmlns:a16="http://schemas.microsoft.com/office/drawing/2014/main" id="{C7207011-2923-FE4B-B927-7568E9D9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418846" name="Text Box 30">
            <a:extLst>
              <a:ext uri="{FF2B5EF4-FFF2-40B4-BE49-F238E27FC236}">
                <a16:creationId xmlns:a16="http://schemas.microsoft.com/office/drawing/2014/main" id="{D2BBADD1-412B-4549-B8B3-A0E799CDD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418847" name="Text Box 31">
            <a:extLst>
              <a:ext uri="{FF2B5EF4-FFF2-40B4-BE49-F238E27FC236}">
                <a16:creationId xmlns:a16="http://schemas.microsoft.com/office/drawing/2014/main" id="{54FEE6D1-3CEC-A841-BFA9-E9111182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418848" name="Text Box 32">
            <a:extLst>
              <a:ext uri="{FF2B5EF4-FFF2-40B4-BE49-F238E27FC236}">
                <a16:creationId xmlns:a16="http://schemas.microsoft.com/office/drawing/2014/main" id="{D99BE99F-6C2B-9746-A0CC-22CE996D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418849" name="Text Box 33">
            <a:extLst>
              <a:ext uri="{FF2B5EF4-FFF2-40B4-BE49-F238E27FC236}">
                <a16:creationId xmlns:a16="http://schemas.microsoft.com/office/drawing/2014/main" id="{1BEA3178-F37A-DC49-9B6F-CF1A2B9E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418850" name="Text Box 34">
            <a:extLst>
              <a:ext uri="{FF2B5EF4-FFF2-40B4-BE49-F238E27FC236}">
                <a16:creationId xmlns:a16="http://schemas.microsoft.com/office/drawing/2014/main" id="{66E13597-DECF-FA46-B3B0-F1AE342C2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418851" name="Text Box 35">
            <a:extLst>
              <a:ext uri="{FF2B5EF4-FFF2-40B4-BE49-F238E27FC236}">
                <a16:creationId xmlns:a16="http://schemas.microsoft.com/office/drawing/2014/main" id="{1AE63686-40AC-5048-BFB3-51DB2D9D2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8" grpId="0" animBg="1"/>
      <p:bldP spid="418819" grpId="0" animBg="1"/>
      <p:bldP spid="418821" grpId="0" animBg="1"/>
      <p:bldP spid="418822" grpId="0"/>
      <p:bldP spid="418822" grpId="1"/>
      <p:bldP spid="418823" grpId="0" animBg="1"/>
      <p:bldP spid="418824" grpId="0" animBg="1"/>
      <p:bldP spid="418825" grpId="0" animBg="1"/>
      <p:bldP spid="418826" grpId="0" animBg="1"/>
      <p:bldP spid="418827" grpId="0" animBg="1"/>
      <p:bldP spid="418828" grpId="0" animBg="1"/>
      <p:bldP spid="418829" grpId="0" animBg="1"/>
      <p:bldP spid="418830" grpId="0" animBg="1"/>
      <p:bldP spid="418831" grpId="0" animBg="1"/>
      <p:bldP spid="418832" grpId="0" animBg="1"/>
      <p:bldP spid="418833" grpId="0" animBg="1"/>
      <p:bldP spid="418834" grpId="0" animBg="1"/>
      <p:bldP spid="418835" grpId="0" animBg="1"/>
      <p:bldP spid="418836" grpId="0" animBg="1"/>
      <p:bldP spid="418837" grpId="0" animBg="1"/>
      <p:bldP spid="418838" grpId="0" animBg="1"/>
      <p:bldP spid="418839" grpId="0" animBg="1"/>
      <p:bldP spid="418840" grpId="0" animBg="1"/>
      <p:bldP spid="418841" grpId="0" animBg="1"/>
      <p:bldP spid="418842" grpId="0" animBg="1"/>
      <p:bldP spid="418843" grpId="0" animBg="1"/>
      <p:bldP spid="418844" grpId="0" animBg="1"/>
      <p:bldP spid="418845" grpId="0" animBg="1"/>
      <p:bldP spid="418846" grpId="0" animBg="1"/>
      <p:bldP spid="418847" grpId="0" animBg="1"/>
      <p:bldP spid="418848" grpId="0" animBg="1"/>
      <p:bldP spid="418849" grpId="0" animBg="1"/>
      <p:bldP spid="418850" grpId="0" animBg="1"/>
      <p:bldP spid="4188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>
            <a:extLst>
              <a:ext uri="{FF2B5EF4-FFF2-40B4-BE49-F238E27FC236}">
                <a16:creationId xmlns:a16="http://schemas.microsoft.com/office/drawing/2014/main" id="{9945FBF8-1691-604C-A7DB-698359C2F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410200" cy="6858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electromagnetic spectrum</a:t>
            </a:r>
            <a:endParaRPr lang="en-US">
              <a:cs typeface="+mj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0AB5C8D6-CC03-C141-A70F-41E8CBB73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329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Light has a wavelength:</a:t>
            </a:r>
            <a:endParaRPr lang="en-US" altLang="en-US" sz="2400" b="0"/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03DB8C0E-AD3C-F644-8029-6D87CCC8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2971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9" name="AutoShape 5">
            <a:extLst>
              <a:ext uri="{FF2B5EF4-FFF2-40B4-BE49-F238E27FC236}">
                <a16:creationId xmlns:a16="http://schemas.microsoft.com/office/drawing/2014/main" id="{11F5D8AC-A391-C941-BAB1-09E3E6B6C1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1428750"/>
            <a:ext cx="99060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0" name="Text Box 6">
            <a:extLst>
              <a:ext uri="{FF2B5EF4-FFF2-40B4-BE49-F238E27FC236}">
                <a16:creationId xmlns:a16="http://schemas.microsoft.com/office/drawing/2014/main" id="{FF07ABD8-8750-4F49-A5A5-7F4EB8C0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800" y="998538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/>
              <a:t> </a:t>
            </a:r>
            <a:r>
              <a:rPr lang="en-US" altLang="en-US" sz="2400" b="0">
                <a:latin typeface="Symbol" pitchFamily="2" charset="2"/>
              </a:rPr>
              <a:t>l</a:t>
            </a:r>
            <a:endParaRPr lang="en-US" altLang="en-US" sz="2400" b="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F61AB0F4-CC5E-A849-B27F-95D0D25D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2438400"/>
            <a:ext cx="448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Wavelength of light means color:</a:t>
            </a:r>
          </a:p>
        </p:txBody>
      </p:sp>
      <p:pic>
        <p:nvPicPr>
          <p:cNvPr id="31752" name="Picture 8">
            <a:extLst>
              <a:ext uri="{FF2B5EF4-FFF2-40B4-BE49-F238E27FC236}">
                <a16:creationId xmlns:a16="http://schemas.microsoft.com/office/drawing/2014/main" id="{7B7DC864-4D88-DD43-8531-6090BF864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59113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1">
            <a:extLst>
              <a:ext uri="{FF2B5EF4-FFF2-40B4-BE49-F238E27FC236}">
                <a16:creationId xmlns:a16="http://schemas.microsoft.com/office/drawing/2014/main" id="{34E0306F-8B74-CD40-A319-8833BE90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3609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• </a:t>
            </a:r>
            <a:r>
              <a:rPr lang="en-US" altLang="en-US" sz="2400">
                <a:solidFill>
                  <a:schemeClr val="accent2"/>
                </a:solidFill>
              </a:rPr>
              <a:t>Blue</a:t>
            </a:r>
            <a:r>
              <a:rPr lang="en-US" altLang="en-US" sz="2400" b="0"/>
              <a:t> has short wavelength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/>
              <a:t>• </a:t>
            </a:r>
            <a:r>
              <a:rPr lang="en-US" altLang="en-US" sz="2400" b="0">
                <a:solidFill>
                  <a:srgbClr val="FF0000"/>
                </a:solidFill>
              </a:rPr>
              <a:t>Red</a:t>
            </a:r>
            <a:r>
              <a:rPr lang="en-US" altLang="en-US" sz="2400" b="0"/>
              <a:t> has long wavelength</a:t>
            </a:r>
          </a:p>
        </p:txBody>
      </p:sp>
      <p:sp>
        <p:nvSpPr>
          <p:cNvPr id="31754" name="Text Box 12">
            <a:extLst>
              <a:ext uri="{FF2B5EF4-FFF2-40B4-BE49-F238E27FC236}">
                <a16:creationId xmlns:a16="http://schemas.microsoft.com/office/drawing/2014/main" id="{DDC58F71-7E58-9244-886A-B2DFE0141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1817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CC00"/>
                </a:solidFill>
              </a:rPr>
              <a:t>What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i="1">
                <a:solidFill>
                  <a:srgbClr val="00CC00"/>
                </a:solidFill>
              </a:rPr>
              <a:t>beyond blue?</a:t>
            </a:r>
            <a:endParaRPr lang="en-US" altLang="en-US" sz="2400" b="0"/>
          </a:p>
        </p:txBody>
      </p:sp>
      <p:sp>
        <p:nvSpPr>
          <p:cNvPr id="31755" name="Text Box 13">
            <a:extLst>
              <a:ext uri="{FF2B5EF4-FFF2-40B4-BE49-F238E27FC236}">
                <a16:creationId xmlns:a16="http://schemas.microsoft.com/office/drawing/2014/main" id="{2224C387-AD5D-7B47-BAEC-3642230A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91200"/>
            <a:ext cx="5840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chemeClr val="accent2"/>
                </a:solidFill>
              </a:rPr>
              <a:t>Bluer than blue</a:t>
            </a:r>
            <a:r>
              <a:rPr lang="en-US" altLang="en-US" sz="1800" b="0"/>
              <a:t> is </a:t>
            </a:r>
            <a:r>
              <a:rPr lang="en-US" altLang="en-US" sz="1800"/>
              <a:t>UV</a:t>
            </a:r>
            <a:r>
              <a:rPr lang="en-US" altLang="en-US" sz="1800" b="0"/>
              <a:t> (ultraviolet) - even </a:t>
            </a:r>
            <a:r>
              <a:rPr lang="en-US" altLang="en-US" sz="1800">
                <a:solidFill>
                  <a:schemeClr val="accent2"/>
                </a:solidFill>
              </a:rPr>
              <a:t>shorter</a:t>
            </a:r>
            <a:r>
              <a:rPr lang="en-US" altLang="en-US" sz="1800" b="0"/>
              <a:t> wavelength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FF0000"/>
                </a:solidFill>
              </a:rPr>
              <a:t>Redder than red</a:t>
            </a:r>
            <a:r>
              <a:rPr lang="en-US" altLang="en-US" sz="1800" b="0"/>
              <a:t> is </a:t>
            </a:r>
            <a:r>
              <a:rPr lang="en-US" altLang="en-US" sz="1800"/>
              <a:t>IR</a:t>
            </a:r>
            <a:r>
              <a:rPr lang="en-US" altLang="en-US" sz="1800" b="0"/>
              <a:t> (infrared) - even </a:t>
            </a:r>
            <a:r>
              <a:rPr lang="en-US" altLang="en-US" sz="1800">
                <a:solidFill>
                  <a:srgbClr val="FF0000"/>
                </a:solidFill>
              </a:rPr>
              <a:t>longer</a:t>
            </a:r>
            <a:r>
              <a:rPr lang="en-US" altLang="en-US" sz="1800" b="0"/>
              <a:t> wavelength</a:t>
            </a:r>
            <a:endParaRPr lang="en-US" altLang="en-US" sz="2400" b="0"/>
          </a:p>
        </p:txBody>
      </p:sp>
      <p:sp>
        <p:nvSpPr>
          <p:cNvPr id="31756" name="Text Box 14">
            <a:extLst>
              <a:ext uri="{FF2B5EF4-FFF2-40B4-BE49-F238E27FC236}">
                <a16:creationId xmlns:a16="http://schemas.microsoft.com/office/drawing/2014/main" id="{00E9EFAC-B155-2B4A-BAAC-CB1AF4C4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563" y="5026025"/>
            <a:ext cx="2265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These are colors of light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 invisible to the eye.</a:t>
            </a:r>
            <a:endParaRPr lang="en-US" altLang="en-US" sz="1600" b="0"/>
          </a:p>
        </p:txBody>
      </p:sp>
      <p:sp>
        <p:nvSpPr>
          <p:cNvPr id="31757" name="AutoShape 15">
            <a:extLst>
              <a:ext uri="{FF2B5EF4-FFF2-40B4-BE49-F238E27FC236}">
                <a16:creationId xmlns:a16="http://schemas.microsoft.com/office/drawing/2014/main" id="{42B3800C-A4CF-254D-A737-D2373F84F6F6}"/>
              </a:ext>
            </a:extLst>
          </p:cNvPr>
          <p:cNvSpPr>
            <a:spLocks/>
          </p:cNvSpPr>
          <p:nvPr/>
        </p:nvSpPr>
        <p:spPr bwMode="auto">
          <a:xfrm>
            <a:off x="2895600" y="5791200"/>
            <a:ext cx="76200" cy="6096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1758" name="AutoShape 16">
            <a:extLst>
              <a:ext uri="{FF2B5EF4-FFF2-40B4-BE49-F238E27FC236}">
                <a16:creationId xmlns:a16="http://schemas.microsoft.com/office/drawing/2014/main" id="{C111D8BB-EB23-C444-9404-E484524501BF}"/>
              </a:ext>
            </a:extLst>
          </p:cNvPr>
          <p:cNvCxnSpPr>
            <a:cxnSpLocks noChangeShapeType="1"/>
            <a:stCxn id="31756" idx="1"/>
          </p:cNvCxnSpPr>
          <p:nvPr/>
        </p:nvCxnSpPr>
        <p:spPr bwMode="auto">
          <a:xfrm rot="10800000" flipV="1">
            <a:off x="4713288" y="5316538"/>
            <a:ext cx="422275" cy="481012"/>
          </a:xfrm>
          <a:prstGeom prst="curvedConnector2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9" name="TextBox 1">
            <a:extLst>
              <a:ext uri="{FF2B5EF4-FFF2-40B4-BE49-F238E27FC236}">
                <a16:creationId xmlns:a16="http://schemas.microsoft.com/office/drawing/2014/main" id="{A59E0E12-B289-C54B-8181-E62B7D29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400 nm</a:t>
            </a:r>
          </a:p>
        </p:txBody>
      </p:sp>
      <p:sp>
        <p:nvSpPr>
          <p:cNvPr id="31760" name="TextBox 15">
            <a:extLst>
              <a:ext uri="{FF2B5EF4-FFF2-40B4-BE49-F238E27FC236}">
                <a16:creationId xmlns:a16="http://schemas.microsoft.com/office/drawing/2014/main" id="{10F6AE54-DC68-DB44-9382-384711155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600 nm</a:t>
            </a:r>
          </a:p>
        </p:txBody>
      </p:sp>
      <p:sp>
        <p:nvSpPr>
          <p:cNvPr id="31761" name="TextBox 16">
            <a:extLst>
              <a:ext uri="{FF2B5EF4-FFF2-40B4-BE49-F238E27FC236}">
                <a16:creationId xmlns:a16="http://schemas.microsoft.com/office/drawing/2014/main" id="{1228A41B-2892-1547-A0F1-E870AD8A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4162425"/>
            <a:ext cx="960438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500 nm</a:t>
            </a:r>
          </a:p>
        </p:txBody>
      </p:sp>
      <p:sp>
        <p:nvSpPr>
          <p:cNvPr id="31762" name="TextBox 17">
            <a:extLst>
              <a:ext uri="{FF2B5EF4-FFF2-40B4-BE49-F238E27FC236}">
                <a16:creationId xmlns:a16="http://schemas.microsoft.com/office/drawing/2014/main" id="{C9927746-029F-0B4C-B2EA-6BAB156E6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4162425"/>
            <a:ext cx="960437" cy="401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700 nm</a:t>
            </a:r>
          </a:p>
        </p:txBody>
      </p:sp>
      <p:sp>
        <p:nvSpPr>
          <p:cNvPr id="31763" name="TextBox 18">
            <a:extLst>
              <a:ext uri="{FF2B5EF4-FFF2-40B4-BE49-F238E27FC236}">
                <a16:creationId xmlns:a16="http://schemas.microsoft.com/office/drawing/2014/main" id="{88A59190-964F-AD4F-9C16-EFABEC62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157538"/>
            <a:ext cx="5556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UV</a:t>
            </a:r>
          </a:p>
        </p:txBody>
      </p:sp>
      <p:sp>
        <p:nvSpPr>
          <p:cNvPr id="31764" name="TextBox 19">
            <a:extLst>
              <a:ext uri="{FF2B5EF4-FFF2-40B4-BE49-F238E27FC236}">
                <a16:creationId xmlns:a16="http://schemas.microsoft.com/office/drawing/2014/main" id="{E5B4B089-00BB-324F-8F0A-F3736702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32138"/>
            <a:ext cx="441325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/>
              <a:t>IR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3F42804F-8BCB-6D40-B5BE-EA1A537D3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4017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solidFill>
                  <a:srgbClr val="FFFF00"/>
                </a:solidFill>
                <a:cs typeface="+mj-cs"/>
              </a:rPr>
              <a:t>The full spectrum</a:t>
            </a:r>
            <a:endParaRPr lang="en-US" sz="3200">
              <a:cs typeface="+mj-cs"/>
            </a:endParaRP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3DD4FEF2-8432-CE4A-8FF1-7113869E0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5400"/>
            <a:ext cx="61007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rPr>
              <a:t>And what is beyond those wavelengths?</a:t>
            </a:r>
          </a:p>
          <a:p>
            <a:pPr>
              <a:defRPr/>
            </a:pPr>
            <a:endParaRPr lang="en-US" sz="2800" i="1">
              <a:solidFill>
                <a:srgbClr val="00CC00"/>
              </a:solidFill>
              <a:ea typeface="ＭＳ Ｐゴシック" charset="0"/>
            </a:endParaRPr>
          </a:p>
          <a:p>
            <a:pPr>
              <a:defRPr/>
            </a:pPr>
            <a:r>
              <a:rPr lang="en-US" i="1">
                <a:ea typeface="ＭＳ Ｐゴシック" charset="0"/>
              </a:rPr>
              <a:t>       (A prism breaks up white light into colors.)</a:t>
            </a:r>
            <a:endParaRPr lang="en-US">
              <a:ea typeface="ＭＳ Ｐゴシック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6A9837A2-6A4A-054A-9149-5BD1A41D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01763"/>
            <a:ext cx="6400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D25D9AED-B013-E745-B921-941E0085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6273800"/>
            <a:ext cx="8042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/>
              <a:t>They all move with the same speed c = 300,000 km/s</a:t>
            </a:r>
          </a:p>
        </p:txBody>
      </p:sp>
      <p:sp>
        <p:nvSpPr>
          <p:cNvPr id="33798" name="Rectangle 18">
            <a:extLst>
              <a:ext uri="{FF2B5EF4-FFF2-40B4-BE49-F238E27FC236}">
                <a16:creationId xmlns:a16="http://schemas.microsoft.com/office/drawing/2014/main" id="{2531ADC5-B81C-5441-AE69-C0E179F30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68763"/>
            <a:ext cx="64770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Text Box 17">
            <a:extLst>
              <a:ext uri="{FF2B5EF4-FFF2-40B4-BE49-F238E27FC236}">
                <a16:creationId xmlns:a16="http://schemas.microsoft.com/office/drawing/2014/main" id="{F87E1079-0214-7346-9DEA-4754F10F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68763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Radio    |  Infrared   |   Visible     | Ultraviolet  X-ray|   </a:t>
            </a:r>
            <a:r>
              <a:rPr lang="en-US" altLang="en-US" sz="1400">
                <a:latin typeface="Symbol" pitchFamily="2" charset="2"/>
              </a:rPr>
              <a:t>g </a:t>
            </a:r>
            <a:r>
              <a:rPr lang="en-US" altLang="en-US" sz="1400"/>
              <a:t>-ray</a:t>
            </a:r>
            <a:endParaRPr lang="en-US" altLang="en-US" sz="2400" b="0"/>
          </a:p>
        </p:txBody>
      </p:sp>
      <p:sp>
        <p:nvSpPr>
          <p:cNvPr id="33800" name="AutoShape 6">
            <a:extLst>
              <a:ext uri="{FF2B5EF4-FFF2-40B4-BE49-F238E27FC236}">
                <a16:creationId xmlns:a16="http://schemas.microsoft.com/office/drawing/2014/main" id="{A8B3F68F-10EE-8D46-9C47-060390FE4D52}"/>
              </a:ext>
            </a:extLst>
          </p:cNvPr>
          <p:cNvSpPr>
            <a:spLocks/>
          </p:cNvSpPr>
          <p:nvPr/>
        </p:nvSpPr>
        <p:spPr bwMode="auto">
          <a:xfrm rot="-5400000">
            <a:off x="6158707" y="3879056"/>
            <a:ext cx="533400" cy="1560513"/>
          </a:xfrm>
          <a:prstGeom prst="leftBrace">
            <a:avLst>
              <a:gd name="adj1" fmla="val 2438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1" name="Text Box 7">
            <a:extLst>
              <a:ext uri="{FF2B5EF4-FFF2-40B4-BE49-F238E27FC236}">
                <a16:creationId xmlns:a16="http://schemas.microsoft.com/office/drawing/2014/main" id="{14AC7661-C25A-4047-A84F-E048588A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845050"/>
            <a:ext cx="2624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Need spacecraft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(Far UV, X-ray, </a:t>
            </a:r>
            <a:r>
              <a:rPr lang="en-US" altLang="en-US" sz="2000">
                <a:solidFill>
                  <a:schemeClr val="accent2"/>
                </a:solidFill>
                <a:latin typeface="Symbol" pitchFamily="2" charset="2"/>
              </a:rPr>
              <a:t>g</a:t>
            </a:r>
            <a:r>
              <a:rPr lang="en-US" altLang="en-US" sz="2000">
                <a:solidFill>
                  <a:schemeClr val="accent2"/>
                </a:solidFill>
              </a:rPr>
              <a:t>-ray)</a:t>
            </a:r>
            <a:endParaRPr lang="en-US" altLang="en-US" sz="2000"/>
          </a:p>
        </p:txBody>
      </p:sp>
      <p:sp>
        <p:nvSpPr>
          <p:cNvPr id="33802" name="AutoShape 8">
            <a:extLst>
              <a:ext uri="{FF2B5EF4-FFF2-40B4-BE49-F238E27FC236}">
                <a16:creationId xmlns:a16="http://schemas.microsoft.com/office/drawing/2014/main" id="{F0B58F4D-88AD-D94F-865D-C5ED9DA6ADD7}"/>
              </a:ext>
            </a:extLst>
          </p:cNvPr>
          <p:cNvSpPr>
            <a:spLocks/>
          </p:cNvSpPr>
          <p:nvPr/>
        </p:nvSpPr>
        <p:spPr bwMode="auto">
          <a:xfrm rot="-5400000">
            <a:off x="4520407" y="3801269"/>
            <a:ext cx="533400" cy="1716087"/>
          </a:xfrm>
          <a:prstGeom prst="leftBrace">
            <a:avLst>
              <a:gd name="adj1" fmla="val 26811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3" name="AutoShape 9">
            <a:extLst>
              <a:ext uri="{FF2B5EF4-FFF2-40B4-BE49-F238E27FC236}">
                <a16:creationId xmlns:a16="http://schemas.microsoft.com/office/drawing/2014/main" id="{460F8B8B-C8EA-5945-A906-BF1F3267A7AF}"/>
              </a:ext>
            </a:extLst>
          </p:cNvPr>
          <p:cNvSpPr>
            <a:spLocks/>
          </p:cNvSpPr>
          <p:nvPr/>
        </p:nvSpPr>
        <p:spPr bwMode="auto">
          <a:xfrm rot="-5400000">
            <a:off x="2609850" y="4230688"/>
            <a:ext cx="533400" cy="857250"/>
          </a:xfrm>
          <a:prstGeom prst="leftBrace">
            <a:avLst>
              <a:gd name="adj1" fmla="val 1339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4" name="Text Box 10">
            <a:extLst>
              <a:ext uri="{FF2B5EF4-FFF2-40B4-BE49-F238E27FC236}">
                <a16:creationId xmlns:a16="http://schemas.microsoft.com/office/drawing/2014/main" id="{832D1590-8EAA-354B-818D-DAB384247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913" y="5438775"/>
            <a:ext cx="191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Need spacecraft</a:t>
            </a:r>
            <a:endParaRPr lang="en-US" altLang="en-US" sz="2000"/>
          </a:p>
        </p:txBody>
      </p:sp>
      <p:sp>
        <p:nvSpPr>
          <p:cNvPr id="33805" name="AutoShape 11">
            <a:extLst>
              <a:ext uri="{FF2B5EF4-FFF2-40B4-BE49-F238E27FC236}">
                <a16:creationId xmlns:a16="http://schemas.microsoft.com/office/drawing/2014/main" id="{D4D20268-3B55-C347-B2DF-7A58AF603CD8}"/>
              </a:ext>
            </a:extLst>
          </p:cNvPr>
          <p:cNvSpPr>
            <a:spLocks/>
          </p:cNvSpPr>
          <p:nvPr/>
        </p:nvSpPr>
        <p:spPr bwMode="auto">
          <a:xfrm rot="-5400000">
            <a:off x="3350419" y="4347369"/>
            <a:ext cx="533400" cy="623888"/>
          </a:xfrm>
          <a:prstGeom prst="leftBrace">
            <a:avLst>
              <a:gd name="adj1" fmla="val 974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6" name="Text Box 12">
            <a:extLst>
              <a:ext uri="{FF2B5EF4-FFF2-40B4-BE49-F238E27FC236}">
                <a16:creationId xmlns:a16="http://schemas.microsoft.com/office/drawing/2014/main" id="{FD1DBF1A-19F4-0B4B-A107-0DD2A184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4905375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Eye / Telescope</a:t>
            </a:r>
            <a:endParaRPr lang="en-US" altLang="en-US" sz="2000"/>
          </a:p>
        </p:txBody>
      </p:sp>
      <p:sp>
        <p:nvSpPr>
          <p:cNvPr id="33807" name="Text Box 13">
            <a:extLst>
              <a:ext uri="{FF2B5EF4-FFF2-40B4-BE49-F238E27FC236}">
                <a16:creationId xmlns:a16="http://schemas.microsoft.com/office/drawing/2014/main" id="{2FEE96A0-D5C7-894D-BBE5-C6EBC08A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4768850"/>
            <a:ext cx="2203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Radio antenna</a:t>
            </a:r>
            <a:endParaRPr lang="en-US" altLang="en-US" sz="2000"/>
          </a:p>
        </p:txBody>
      </p:sp>
      <p:cxnSp>
        <p:nvCxnSpPr>
          <p:cNvPr id="33808" name="AutoShape 14">
            <a:extLst>
              <a:ext uri="{FF2B5EF4-FFF2-40B4-BE49-F238E27FC236}">
                <a16:creationId xmlns:a16="http://schemas.microsoft.com/office/drawing/2014/main" id="{DF5DC0CC-DC40-5745-AF5A-EAB64581D0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24263" y="4926013"/>
            <a:ext cx="0" cy="6492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09" name="Picture 15">
            <a:extLst>
              <a:ext uri="{FF2B5EF4-FFF2-40B4-BE49-F238E27FC236}">
                <a16:creationId xmlns:a16="http://schemas.microsoft.com/office/drawing/2014/main" id="{E0E07FF5-B1F4-B640-9D32-0B526829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828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16">
            <a:extLst>
              <a:ext uri="{FF2B5EF4-FFF2-40B4-BE49-F238E27FC236}">
                <a16:creationId xmlns:a16="http://schemas.microsoft.com/office/drawing/2014/main" id="{59BD5436-AFFD-374A-9F41-D226E1E54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302250"/>
            <a:ext cx="106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19">
            <a:extLst>
              <a:ext uri="{FF2B5EF4-FFF2-40B4-BE49-F238E27FC236}">
                <a16:creationId xmlns:a16="http://schemas.microsoft.com/office/drawing/2014/main" id="{2016064A-7B1F-8445-AD37-395BA13D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683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Prism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3C2EF32F-340A-2E45-B8D1-45A8C7175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90800"/>
            <a:ext cx="5334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Slit</a:t>
            </a: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1A33F2E3-E046-AB4C-B31F-D14FFCAB1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0"/>
            <a:ext cx="914400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White light</a:t>
            </a:r>
          </a:p>
        </p:txBody>
      </p:sp>
      <p:sp>
        <p:nvSpPr>
          <p:cNvPr id="33814" name="Rectangle 22">
            <a:extLst>
              <a:ext uri="{FF2B5EF4-FFF2-40B4-BE49-F238E27FC236}">
                <a16:creationId xmlns:a16="http://schemas.microsoft.com/office/drawing/2014/main" id="{F3C0C2AA-246F-9C43-9810-AAAFC117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6781800" cy="228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5" name="Rectangle 23">
            <a:extLst>
              <a:ext uri="{FF2B5EF4-FFF2-40B4-BE49-F238E27FC236}">
                <a16:creationId xmlns:a16="http://schemas.microsoft.com/office/drawing/2014/main" id="{87634885-4F07-844C-9A81-94B3E1EB4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295400"/>
            <a:ext cx="228600" cy="2895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76ACCD8-159B-9C4D-8CF1-42D60B2C3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00FFFF"/>
                </a:solidFill>
              </a:rPr>
              <a:t>Questions coming …</a:t>
            </a:r>
            <a:endParaRPr lang="en-US" altLang="en-US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917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1405</Words>
  <Application>Microsoft Macintosh PowerPoint</Application>
  <PresentationFormat>On-screen Show (4:3)</PresentationFormat>
  <Paragraphs>432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Geneva</vt:lpstr>
      <vt:lpstr>Symbol</vt:lpstr>
      <vt:lpstr>Times</vt:lpstr>
      <vt:lpstr>Blank Presentation</vt:lpstr>
      <vt:lpstr>Setup:</vt:lpstr>
      <vt:lpstr>The physics of light</vt:lpstr>
      <vt:lpstr>Olaf Römer</vt:lpstr>
      <vt:lpstr>Questions coming …</vt:lpstr>
      <vt:lpstr>Question 4</vt:lpstr>
      <vt:lpstr>Question 5</vt:lpstr>
      <vt:lpstr>The electromagnetic spectrum</vt:lpstr>
      <vt:lpstr>The full spectrum</vt:lpstr>
      <vt:lpstr>Questions coming …</vt:lpstr>
      <vt:lpstr>Question 6</vt:lpstr>
      <vt:lpstr>Question 7</vt:lpstr>
      <vt:lpstr>The Doppler effect</vt:lpstr>
      <vt:lpstr>Questions coming …</vt:lpstr>
      <vt:lpstr>Question 8 </vt:lpstr>
      <vt:lpstr>Question 9 </vt:lpstr>
      <vt:lpstr>The spectrum of another star</vt:lpstr>
      <vt:lpstr>Question coming …</vt:lpstr>
      <vt:lpstr>Question 10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light</dc:title>
  <cp:lastModifiedBy>Tibor Torma</cp:lastModifiedBy>
  <cp:revision>245</cp:revision>
  <dcterms:modified xsi:type="dcterms:W3CDTF">2026-03-19T13:01:32Z</dcterms:modified>
</cp:coreProperties>
</file>