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8.png" ContentType="image/png"/>
  <Override PartName="/ppt/media/image13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1.png" ContentType="image/png"/>
  <Override PartName="/ppt/media/image5.png" ContentType="image/png"/>
  <Override PartName="/ppt/media/image9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43416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28080" y="988920"/>
            <a:ext cx="4445640" cy="4704840"/>
          </a:xfrm>
          <a:prstGeom prst="rect">
            <a:avLst/>
          </a:prstGeom>
        </p:spPr>
      </p:pic>
      <p:sp>
        <p:nvSpPr>
          <p:cNvPr id="36" name="CustomShape 1"/>
          <p:cNvSpPr/>
          <p:nvPr/>
        </p:nvSpPr>
        <p:spPr>
          <a:xfrm>
            <a:off x="171000" y="1429560"/>
            <a:ext cx="4640040" cy="5331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entury Gothic"/>
              </a:rPr>
              <a:t>You’re using Top Hat this term!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Top Hat is a classroom response system that allows users to participate in class polls, quizzes, discussions, and more using their own devices.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With Top Hat you won’t need to purchase any new hardware, you can simply submit responses using your laptop, web-enabled smartphone with our Top Hat app (iPhone/Android), tablet, or cell-phone with text messaging.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We’re here to change your lecture experience!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Now, let’s get you set up…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n-US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n-US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n-US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en-US">
                <a:solidFill>
                  <a:srgbClr val="000000"/>
                </a:solidFill>
                <a:latin typeface="Century Gothic"/>
              </a:rPr>
              <a:t>	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0" y="647640"/>
            <a:ext cx="8228880" cy="7869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000000"/>
                </a:solidFill>
                <a:latin typeface="Lucida Grande CY"/>
              </a:rPr>
              <a:t>   </a:t>
            </a:r>
            <a:r>
              <a:rPr b="1" lang="en-US" sz="4400">
                <a:solidFill>
                  <a:srgbClr val="000000"/>
                </a:solidFill>
                <a:latin typeface="Century Gothic"/>
              </a:rPr>
              <a:t>Great news!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1240"/>
            <a:ext cx="9011880" cy="4565880"/>
          </a:xfrm>
          <a:prstGeom prst="rect">
            <a:avLst/>
          </a:prstGeom>
        </p:spPr>
      </p:pic>
      <p:sp>
        <p:nvSpPr>
          <p:cNvPr id="57" name="CustomShape 1"/>
          <p:cNvSpPr/>
          <p:nvPr/>
        </p:nvSpPr>
        <p:spPr>
          <a:xfrm>
            <a:off x="317520" y="4853520"/>
            <a:ext cx="8535600" cy="364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When your payment has been processed, account registration is complete.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2768040" y="4091400"/>
            <a:ext cx="3430080" cy="577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Congratulations!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3480" y="149400"/>
            <a:ext cx="5876640" cy="6125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Need help? We can take care of that!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If you run into any trouble, don’t bug your professor about it. We’ll get you sorted out.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Here’s how to reach us: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email: support@tophat.com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http://support.tophat.com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Or click the support button: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r>
              <a:rPr lang="en-US" sz="2000">
                <a:solidFill>
                  <a:srgbClr val="0c71b9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33480" y="6202440"/>
            <a:ext cx="91098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</a:rPr>
              <a:t>You’re all set! Now grab your devices, class is in session! </a:t>
            </a:r>
            <a:endParaRPr/>
          </a:p>
        </p:txBody>
      </p:sp>
      <p:pic>
        <p:nvPicPr>
          <p:cNvPr descr="" id="61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874800" y="5408640"/>
            <a:ext cx="2729880" cy="709200"/>
          </a:xfrm>
          <a:prstGeom prst="rect">
            <a:avLst/>
          </a:prstGeom>
        </p:spPr>
      </p:pic>
      <p:pic>
        <p:nvPicPr>
          <p:cNvPr descr="" id="6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26680" y="1371960"/>
            <a:ext cx="3916440" cy="39164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28080" y="988920"/>
            <a:ext cx="4445640" cy="470484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219960" y="1831680"/>
            <a:ext cx="4456800" cy="3749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entury Gothic"/>
              </a:rPr>
              <a:t>What you’ll need to get signed up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About 5 minutes of your time.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A computer with internet access.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One of the following: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A credit or debit card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A subscription code purchased from the bookstore or included with your textbook (if applicable).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Your Student ID or other identifier used for grading.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Email sent to your University Email Address from the Top Hat Mailer.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219960" y="756360"/>
            <a:ext cx="888768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entury Gothic"/>
              </a:rPr>
              <a:t>Registering your Top Hat Account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513360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0" y="5589720"/>
            <a:ext cx="9143280" cy="653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850">
                <a:solidFill>
                  <a:srgbClr val="000000"/>
                </a:solidFill>
                <a:latin typeface="Century Gothic"/>
              </a:rPr>
              <a:t>Use the email sent to your university email address </a:t>
            </a:r>
            <a:r>
              <a:rPr b="1" lang="en-US" sz="1850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en-US" sz="1850">
                <a:solidFill>
                  <a:srgbClr val="000000"/>
                </a:solidFill>
                <a:latin typeface="Century Gothic"/>
              </a:rPr>
              <a:t>from “Top Hat Mailer” to create a Top Hat account and enroll directly into this Top Hat Course.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7840" y="4492800"/>
            <a:ext cx="9055440" cy="135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By using the email sent from the Top Hat Mailer, your specific Course  is pre-populated on the first step of creating your Top Hat Account.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>
                <a:solidFill>
                  <a:srgbClr val="0c71b9"/>
                </a:solidFill>
                <a:latin typeface="Century Gothic"/>
              </a:rPr>
              <a:t>	</a:t>
            </a:r>
            <a:r>
              <a:rPr lang="en-US">
                <a:solidFill>
                  <a:srgbClr val="0c71b9"/>
                </a:solidFill>
                <a:latin typeface="Century Gothic"/>
              </a:rPr>
              <a:t>	</a:t>
            </a:r>
            <a:r>
              <a:rPr lang="en-US">
                <a:solidFill>
                  <a:srgbClr val="0c71b9"/>
                </a:solidFill>
                <a:latin typeface="Century Gothic"/>
              </a:rPr>
              <a:t>	</a:t>
            </a:r>
            <a:r>
              <a:rPr lang="en-US">
                <a:solidFill>
                  <a:srgbClr val="0c71b9"/>
                </a:solidFill>
                <a:latin typeface="Century Gothic"/>
              </a:rPr>
              <a:t>	</a:t>
            </a:r>
            <a:r>
              <a:rPr lang="en-US">
                <a:solidFill>
                  <a:srgbClr val="0c71b9"/>
                </a:solidFill>
                <a:latin typeface="Century Gothic"/>
              </a:rPr>
              <a:t>	</a:t>
            </a:r>
            <a:endParaRPr/>
          </a:p>
        </p:txBody>
      </p:sp>
      <p:pic>
        <p:nvPicPr>
          <p:cNvPr descr="" id="4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4400" y="-29880"/>
            <a:ext cx="9158040" cy="4235760"/>
          </a:xfrm>
          <a:prstGeom prst="rect">
            <a:avLst/>
          </a:prstGeom>
        </p:spPr>
      </p:pic>
      <p:sp>
        <p:nvSpPr>
          <p:cNvPr id="45" name="CustomShape 2"/>
          <p:cNvSpPr/>
          <p:nvPr/>
        </p:nvSpPr>
        <p:spPr>
          <a:xfrm>
            <a:off x="3657600" y="2651760"/>
            <a:ext cx="518760" cy="202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800"/>
              <a:t>123456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65840"/>
            <a:ext cx="5613480" cy="546084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5239080" y="1608840"/>
            <a:ext cx="3904200" cy="3656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Please enter the following information: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Your Name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Your University Email address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Select a unique username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Enter a password and confirm that you’ve entered it correctly.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When you’re finished, please check the box to agree to the terms and conditions, then click the Next button.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02120"/>
            <a:ext cx="9143280" cy="438408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203040" y="4050720"/>
            <a:ext cx="8753400" cy="1735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Enter your university Student ID or other identifier specified by your instructor.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If you’re unsure of what to enter here, you can skip this page and change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the information later by visiting your My Account page.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Once you’ve entered your Student ID, click the Next button to continue.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4334040"/>
          </a:xfrm>
          <a:prstGeom prst="rect">
            <a:avLst/>
          </a:prstGeom>
        </p:spPr>
      </p:pic>
      <p:sp>
        <p:nvSpPr>
          <p:cNvPr id="51" name="CustomShape 1"/>
          <p:cNvSpPr/>
          <p:nvPr/>
        </p:nvSpPr>
        <p:spPr>
          <a:xfrm>
            <a:off x="346320" y="4527000"/>
            <a:ext cx="8292960" cy="20102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If you plan to use your cell phone to send text message responses,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please enter your phone number beginning with the area code.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You will receive a verification code shortly that to confirm that your phone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has been properly linked to your account.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Enter the code that you receive and click the Next button.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68560" y="3850200"/>
            <a:ext cx="8340480" cy="173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Select your first course from the list and click the Enroll button.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If you need to add more courses later, you select them in the Lobby.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entury Gothic"/>
              </a:rPr>
              <a:t>If you’re unable to find the course you’re looking for, please email support@tophat.com</a:t>
            </a:r>
            <a:endParaRPr/>
          </a:p>
        </p:txBody>
      </p:sp>
      <p:pic>
        <p:nvPicPr>
          <p:cNvPr descr="" id="5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95440"/>
            <a:ext cx="9143280" cy="31964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4" name="Pictur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36680"/>
            <a:ext cx="5794200" cy="590040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5524920" y="3333600"/>
            <a:ext cx="3808080" cy="912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Select your Subscription Type or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redeem your Subscription Code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(if applicable)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