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6" r:id="rId3"/>
    <p:sldId id="258" r:id="rId4"/>
    <p:sldId id="259" r:id="rId5"/>
    <p:sldId id="260"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90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38FC41-19DD-4C27-8441-D94F78F59AC1}" type="datetimeFigureOut">
              <a:rPr lang="en-US" smtClean="0"/>
              <a:t>4/19/2013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447B5E-A23A-473A-B882-E2A8A5CE2B4F}" type="slidenum">
              <a:rPr lang="en-US" smtClean="0"/>
              <a:t>‹#›</a:t>
            </a:fld>
            <a:endParaRPr lang="en-US"/>
          </a:p>
        </p:txBody>
      </p:sp>
    </p:spTree>
    <p:extLst>
      <p:ext uri="{BB962C8B-B14F-4D97-AF65-F5344CB8AC3E}">
        <p14:creationId xmlns:p14="http://schemas.microsoft.com/office/powerpoint/2010/main" val="1672566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98451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18-19/04/2013</a:t>
            </a:r>
            <a:endParaRPr lang="en-US"/>
          </a:p>
        </p:txBody>
      </p:sp>
      <p:sp>
        <p:nvSpPr>
          <p:cNvPr id="5" name="Footer Placeholder 4"/>
          <p:cNvSpPr>
            <a:spLocks noGrp="1"/>
          </p:cNvSpPr>
          <p:nvPr>
            <p:ph type="ftr" sz="quarter" idx="11"/>
          </p:nvPr>
        </p:nvSpPr>
        <p:spPr/>
        <p:txBody>
          <a:bodyPr/>
          <a:lstStyle/>
          <a:p>
            <a:r>
              <a:rPr lang="en-US" smtClean="0"/>
              <a:t>7-th Gulf Coast Gravity Meeting     University of Missisipi, Oxford</a:t>
            </a:r>
            <a:endParaRPr lang="en-US"/>
          </a:p>
        </p:txBody>
      </p:sp>
      <p:sp>
        <p:nvSpPr>
          <p:cNvPr id="6" name="Slide Number Placeholder 5"/>
          <p:cNvSpPr>
            <a:spLocks noGrp="1"/>
          </p:cNvSpPr>
          <p:nvPr>
            <p:ph type="sldNum" sz="quarter" idx="12"/>
          </p:nvPr>
        </p:nvSpPr>
        <p:spPr/>
        <p:txBody>
          <a:bodyPr/>
          <a:lstStyle/>
          <a:p>
            <a:fld id="{BE265F99-3B38-41D6-BF42-DF8A4110C4EE}" type="slidenum">
              <a:rPr lang="en-US" smtClean="0"/>
              <a:t>‹#›</a:t>
            </a:fld>
            <a:endParaRPr lang="en-US"/>
          </a:p>
        </p:txBody>
      </p:sp>
    </p:spTree>
    <p:extLst>
      <p:ext uri="{BB962C8B-B14F-4D97-AF65-F5344CB8AC3E}">
        <p14:creationId xmlns:p14="http://schemas.microsoft.com/office/powerpoint/2010/main" val="2702361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18-19/04/2013</a:t>
            </a:r>
            <a:endParaRPr lang="en-US"/>
          </a:p>
        </p:txBody>
      </p:sp>
      <p:sp>
        <p:nvSpPr>
          <p:cNvPr id="5" name="Footer Placeholder 4"/>
          <p:cNvSpPr>
            <a:spLocks noGrp="1"/>
          </p:cNvSpPr>
          <p:nvPr>
            <p:ph type="ftr" sz="quarter" idx="11"/>
          </p:nvPr>
        </p:nvSpPr>
        <p:spPr/>
        <p:txBody>
          <a:bodyPr/>
          <a:lstStyle/>
          <a:p>
            <a:r>
              <a:rPr lang="en-US" smtClean="0"/>
              <a:t>7-th Gulf Coast Gravity Meeting     University of Missisipi, Oxford</a:t>
            </a:r>
            <a:endParaRPr lang="en-US"/>
          </a:p>
        </p:txBody>
      </p:sp>
      <p:sp>
        <p:nvSpPr>
          <p:cNvPr id="6" name="Slide Number Placeholder 5"/>
          <p:cNvSpPr>
            <a:spLocks noGrp="1"/>
          </p:cNvSpPr>
          <p:nvPr>
            <p:ph type="sldNum" sz="quarter" idx="12"/>
          </p:nvPr>
        </p:nvSpPr>
        <p:spPr/>
        <p:txBody>
          <a:bodyPr/>
          <a:lstStyle/>
          <a:p>
            <a:fld id="{BE265F99-3B38-41D6-BF42-DF8A4110C4EE}" type="slidenum">
              <a:rPr lang="en-US" smtClean="0"/>
              <a:t>‹#›</a:t>
            </a:fld>
            <a:endParaRPr lang="en-US"/>
          </a:p>
        </p:txBody>
      </p:sp>
    </p:spTree>
    <p:extLst>
      <p:ext uri="{BB962C8B-B14F-4D97-AF65-F5344CB8AC3E}">
        <p14:creationId xmlns:p14="http://schemas.microsoft.com/office/powerpoint/2010/main" val="1585364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18-19/04/2013</a:t>
            </a:r>
            <a:endParaRPr lang="en-US"/>
          </a:p>
        </p:txBody>
      </p:sp>
      <p:sp>
        <p:nvSpPr>
          <p:cNvPr id="5" name="Footer Placeholder 4"/>
          <p:cNvSpPr>
            <a:spLocks noGrp="1"/>
          </p:cNvSpPr>
          <p:nvPr>
            <p:ph type="ftr" sz="quarter" idx="11"/>
          </p:nvPr>
        </p:nvSpPr>
        <p:spPr/>
        <p:txBody>
          <a:bodyPr/>
          <a:lstStyle/>
          <a:p>
            <a:r>
              <a:rPr lang="en-US" smtClean="0"/>
              <a:t>7-th Gulf Coast Gravity Meeting     University of Missisipi, Oxford</a:t>
            </a:r>
            <a:endParaRPr lang="en-US"/>
          </a:p>
        </p:txBody>
      </p:sp>
      <p:sp>
        <p:nvSpPr>
          <p:cNvPr id="6" name="Slide Number Placeholder 5"/>
          <p:cNvSpPr>
            <a:spLocks noGrp="1"/>
          </p:cNvSpPr>
          <p:nvPr>
            <p:ph type="sldNum" sz="quarter" idx="12"/>
          </p:nvPr>
        </p:nvSpPr>
        <p:spPr/>
        <p:txBody>
          <a:bodyPr/>
          <a:lstStyle/>
          <a:p>
            <a:fld id="{BE265F99-3B38-41D6-BF42-DF8A4110C4EE}" type="slidenum">
              <a:rPr lang="en-US" smtClean="0"/>
              <a:t>‹#›</a:t>
            </a:fld>
            <a:endParaRPr lang="en-US"/>
          </a:p>
        </p:txBody>
      </p:sp>
    </p:spTree>
    <p:extLst>
      <p:ext uri="{BB962C8B-B14F-4D97-AF65-F5344CB8AC3E}">
        <p14:creationId xmlns:p14="http://schemas.microsoft.com/office/powerpoint/2010/main" val="1160035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18-19/04/2013</a:t>
            </a:r>
            <a:endParaRPr lang="en-US"/>
          </a:p>
        </p:txBody>
      </p:sp>
      <p:sp>
        <p:nvSpPr>
          <p:cNvPr id="5" name="Footer Placeholder 4"/>
          <p:cNvSpPr>
            <a:spLocks noGrp="1"/>
          </p:cNvSpPr>
          <p:nvPr>
            <p:ph type="ftr" sz="quarter" idx="11"/>
          </p:nvPr>
        </p:nvSpPr>
        <p:spPr/>
        <p:txBody>
          <a:bodyPr/>
          <a:lstStyle/>
          <a:p>
            <a:r>
              <a:rPr lang="en-US" smtClean="0"/>
              <a:t>7-th Gulf Coast Gravity Meeting     University of Missisipi, Oxford</a:t>
            </a:r>
            <a:endParaRPr lang="en-US"/>
          </a:p>
        </p:txBody>
      </p:sp>
      <p:sp>
        <p:nvSpPr>
          <p:cNvPr id="6" name="Slide Number Placeholder 5"/>
          <p:cNvSpPr>
            <a:spLocks noGrp="1"/>
          </p:cNvSpPr>
          <p:nvPr>
            <p:ph type="sldNum" sz="quarter" idx="12"/>
          </p:nvPr>
        </p:nvSpPr>
        <p:spPr/>
        <p:txBody>
          <a:bodyPr/>
          <a:lstStyle/>
          <a:p>
            <a:fld id="{BE265F99-3B38-41D6-BF42-DF8A4110C4EE}" type="slidenum">
              <a:rPr lang="en-US" smtClean="0"/>
              <a:t>‹#›</a:t>
            </a:fld>
            <a:endParaRPr lang="en-US"/>
          </a:p>
        </p:txBody>
      </p:sp>
    </p:spTree>
    <p:extLst>
      <p:ext uri="{BB962C8B-B14F-4D97-AF65-F5344CB8AC3E}">
        <p14:creationId xmlns:p14="http://schemas.microsoft.com/office/powerpoint/2010/main" val="2696210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18-19/04/2013</a:t>
            </a:r>
            <a:endParaRPr lang="en-US"/>
          </a:p>
        </p:txBody>
      </p:sp>
      <p:sp>
        <p:nvSpPr>
          <p:cNvPr id="5" name="Footer Placeholder 4"/>
          <p:cNvSpPr>
            <a:spLocks noGrp="1"/>
          </p:cNvSpPr>
          <p:nvPr>
            <p:ph type="ftr" sz="quarter" idx="11"/>
          </p:nvPr>
        </p:nvSpPr>
        <p:spPr/>
        <p:txBody>
          <a:bodyPr/>
          <a:lstStyle/>
          <a:p>
            <a:r>
              <a:rPr lang="en-US" smtClean="0"/>
              <a:t>7-th Gulf Coast Gravity Meeting     University of Missisipi, Oxford</a:t>
            </a:r>
            <a:endParaRPr lang="en-US"/>
          </a:p>
        </p:txBody>
      </p:sp>
      <p:sp>
        <p:nvSpPr>
          <p:cNvPr id="6" name="Slide Number Placeholder 5"/>
          <p:cNvSpPr>
            <a:spLocks noGrp="1"/>
          </p:cNvSpPr>
          <p:nvPr>
            <p:ph type="sldNum" sz="quarter" idx="12"/>
          </p:nvPr>
        </p:nvSpPr>
        <p:spPr/>
        <p:txBody>
          <a:bodyPr/>
          <a:lstStyle/>
          <a:p>
            <a:fld id="{BE265F99-3B38-41D6-BF42-DF8A4110C4EE}" type="slidenum">
              <a:rPr lang="en-US" smtClean="0"/>
              <a:t>‹#›</a:t>
            </a:fld>
            <a:endParaRPr lang="en-US"/>
          </a:p>
        </p:txBody>
      </p:sp>
    </p:spTree>
    <p:extLst>
      <p:ext uri="{BB962C8B-B14F-4D97-AF65-F5344CB8AC3E}">
        <p14:creationId xmlns:p14="http://schemas.microsoft.com/office/powerpoint/2010/main" val="2463035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18-19/04/2013</a:t>
            </a:r>
            <a:endParaRPr lang="en-US"/>
          </a:p>
        </p:txBody>
      </p:sp>
      <p:sp>
        <p:nvSpPr>
          <p:cNvPr id="6" name="Footer Placeholder 5"/>
          <p:cNvSpPr>
            <a:spLocks noGrp="1"/>
          </p:cNvSpPr>
          <p:nvPr>
            <p:ph type="ftr" sz="quarter" idx="11"/>
          </p:nvPr>
        </p:nvSpPr>
        <p:spPr/>
        <p:txBody>
          <a:bodyPr/>
          <a:lstStyle/>
          <a:p>
            <a:r>
              <a:rPr lang="en-US" smtClean="0"/>
              <a:t>7-th Gulf Coast Gravity Meeting     University of Missisipi, Oxford</a:t>
            </a:r>
            <a:endParaRPr lang="en-US"/>
          </a:p>
        </p:txBody>
      </p:sp>
      <p:sp>
        <p:nvSpPr>
          <p:cNvPr id="7" name="Slide Number Placeholder 6"/>
          <p:cNvSpPr>
            <a:spLocks noGrp="1"/>
          </p:cNvSpPr>
          <p:nvPr>
            <p:ph type="sldNum" sz="quarter" idx="12"/>
          </p:nvPr>
        </p:nvSpPr>
        <p:spPr/>
        <p:txBody>
          <a:bodyPr/>
          <a:lstStyle/>
          <a:p>
            <a:fld id="{BE265F99-3B38-41D6-BF42-DF8A4110C4EE}" type="slidenum">
              <a:rPr lang="en-US" smtClean="0"/>
              <a:t>‹#›</a:t>
            </a:fld>
            <a:endParaRPr lang="en-US"/>
          </a:p>
        </p:txBody>
      </p:sp>
    </p:spTree>
    <p:extLst>
      <p:ext uri="{BB962C8B-B14F-4D97-AF65-F5344CB8AC3E}">
        <p14:creationId xmlns:p14="http://schemas.microsoft.com/office/powerpoint/2010/main" val="531075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18-19/04/2013</a:t>
            </a:r>
            <a:endParaRPr lang="en-US"/>
          </a:p>
        </p:txBody>
      </p:sp>
      <p:sp>
        <p:nvSpPr>
          <p:cNvPr id="8" name="Footer Placeholder 7"/>
          <p:cNvSpPr>
            <a:spLocks noGrp="1"/>
          </p:cNvSpPr>
          <p:nvPr>
            <p:ph type="ftr" sz="quarter" idx="11"/>
          </p:nvPr>
        </p:nvSpPr>
        <p:spPr/>
        <p:txBody>
          <a:bodyPr/>
          <a:lstStyle/>
          <a:p>
            <a:r>
              <a:rPr lang="en-US" smtClean="0"/>
              <a:t>7-th Gulf Coast Gravity Meeting     University of Missisipi, Oxford</a:t>
            </a:r>
            <a:endParaRPr lang="en-US"/>
          </a:p>
        </p:txBody>
      </p:sp>
      <p:sp>
        <p:nvSpPr>
          <p:cNvPr id="9" name="Slide Number Placeholder 8"/>
          <p:cNvSpPr>
            <a:spLocks noGrp="1"/>
          </p:cNvSpPr>
          <p:nvPr>
            <p:ph type="sldNum" sz="quarter" idx="12"/>
          </p:nvPr>
        </p:nvSpPr>
        <p:spPr/>
        <p:txBody>
          <a:bodyPr/>
          <a:lstStyle/>
          <a:p>
            <a:fld id="{BE265F99-3B38-41D6-BF42-DF8A4110C4EE}" type="slidenum">
              <a:rPr lang="en-US" smtClean="0"/>
              <a:t>‹#›</a:t>
            </a:fld>
            <a:endParaRPr lang="en-US"/>
          </a:p>
        </p:txBody>
      </p:sp>
    </p:spTree>
    <p:extLst>
      <p:ext uri="{BB962C8B-B14F-4D97-AF65-F5344CB8AC3E}">
        <p14:creationId xmlns:p14="http://schemas.microsoft.com/office/powerpoint/2010/main" val="3187968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18-19/04/2013</a:t>
            </a:r>
            <a:endParaRPr lang="en-US"/>
          </a:p>
        </p:txBody>
      </p:sp>
      <p:sp>
        <p:nvSpPr>
          <p:cNvPr id="4" name="Footer Placeholder 3"/>
          <p:cNvSpPr>
            <a:spLocks noGrp="1"/>
          </p:cNvSpPr>
          <p:nvPr>
            <p:ph type="ftr" sz="quarter" idx="11"/>
          </p:nvPr>
        </p:nvSpPr>
        <p:spPr/>
        <p:txBody>
          <a:bodyPr/>
          <a:lstStyle/>
          <a:p>
            <a:r>
              <a:rPr lang="en-US" smtClean="0"/>
              <a:t>7-th Gulf Coast Gravity Meeting     University of Missisipi, Oxford</a:t>
            </a:r>
            <a:endParaRPr lang="en-US"/>
          </a:p>
        </p:txBody>
      </p:sp>
      <p:sp>
        <p:nvSpPr>
          <p:cNvPr id="5" name="Slide Number Placeholder 4"/>
          <p:cNvSpPr>
            <a:spLocks noGrp="1"/>
          </p:cNvSpPr>
          <p:nvPr>
            <p:ph type="sldNum" sz="quarter" idx="12"/>
          </p:nvPr>
        </p:nvSpPr>
        <p:spPr/>
        <p:txBody>
          <a:bodyPr/>
          <a:lstStyle/>
          <a:p>
            <a:fld id="{BE265F99-3B38-41D6-BF42-DF8A4110C4EE}" type="slidenum">
              <a:rPr lang="en-US" smtClean="0"/>
              <a:t>‹#›</a:t>
            </a:fld>
            <a:endParaRPr lang="en-US"/>
          </a:p>
        </p:txBody>
      </p:sp>
    </p:spTree>
    <p:extLst>
      <p:ext uri="{BB962C8B-B14F-4D97-AF65-F5344CB8AC3E}">
        <p14:creationId xmlns:p14="http://schemas.microsoft.com/office/powerpoint/2010/main" val="2794248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18-19/04/2013</a:t>
            </a:r>
            <a:endParaRPr lang="en-US"/>
          </a:p>
        </p:txBody>
      </p:sp>
      <p:sp>
        <p:nvSpPr>
          <p:cNvPr id="3" name="Footer Placeholder 2"/>
          <p:cNvSpPr>
            <a:spLocks noGrp="1"/>
          </p:cNvSpPr>
          <p:nvPr>
            <p:ph type="ftr" sz="quarter" idx="11"/>
          </p:nvPr>
        </p:nvSpPr>
        <p:spPr/>
        <p:txBody>
          <a:bodyPr/>
          <a:lstStyle/>
          <a:p>
            <a:r>
              <a:rPr lang="en-US" smtClean="0"/>
              <a:t>7-th Gulf Coast Gravity Meeting     University of Missisipi, Oxford</a:t>
            </a:r>
            <a:endParaRPr lang="en-US"/>
          </a:p>
        </p:txBody>
      </p:sp>
      <p:sp>
        <p:nvSpPr>
          <p:cNvPr id="4" name="Slide Number Placeholder 3"/>
          <p:cNvSpPr>
            <a:spLocks noGrp="1"/>
          </p:cNvSpPr>
          <p:nvPr>
            <p:ph type="sldNum" sz="quarter" idx="12"/>
          </p:nvPr>
        </p:nvSpPr>
        <p:spPr/>
        <p:txBody>
          <a:bodyPr/>
          <a:lstStyle/>
          <a:p>
            <a:fld id="{BE265F99-3B38-41D6-BF42-DF8A4110C4EE}" type="slidenum">
              <a:rPr lang="en-US" smtClean="0"/>
              <a:t>‹#›</a:t>
            </a:fld>
            <a:endParaRPr lang="en-US"/>
          </a:p>
        </p:txBody>
      </p:sp>
    </p:spTree>
    <p:extLst>
      <p:ext uri="{BB962C8B-B14F-4D97-AF65-F5344CB8AC3E}">
        <p14:creationId xmlns:p14="http://schemas.microsoft.com/office/powerpoint/2010/main" val="4284074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18-19/04/2013</a:t>
            </a:r>
            <a:endParaRPr lang="en-US"/>
          </a:p>
        </p:txBody>
      </p:sp>
      <p:sp>
        <p:nvSpPr>
          <p:cNvPr id="6" name="Footer Placeholder 5"/>
          <p:cNvSpPr>
            <a:spLocks noGrp="1"/>
          </p:cNvSpPr>
          <p:nvPr>
            <p:ph type="ftr" sz="quarter" idx="11"/>
          </p:nvPr>
        </p:nvSpPr>
        <p:spPr/>
        <p:txBody>
          <a:bodyPr/>
          <a:lstStyle/>
          <a:p>
            <a:r>
              <a:rPr lang="en-US" smtClean="0"/>
              <a:t>7-th Gulf Coast Gravity Meeting     University of Missisipi, Oxford</a:t>
            </a:r>
            <a:endParaRPr lang="en-US"/>
          </a:p>
        </p:txBody>
      </p:sp>
      <p:sp>
        <p:nvSpPr>
          <p:cNvPr id="7" name="Slide Number Placeholder 6"/>
          <p:cNvSpPr>
            <a:spLocks noGrp="1"/>
          </p:cNvSpPr>
          <p:nvPr>
            <p:ph type="sldNum" sz="quarter" idx="12"/>
          </p:nvPr>
        </p:nvSpPr>
        <p:spPr/>
        <p:txBody>
          <a:bodyPr/>
          <a:lstStyle/>
          <a:p>
            <a:fld id="{BE265F99-3B38-41D6-BF42-DF8A4110C4EE}" type="slidenum">
              <a:rPr lang="en-US" smtClean="0"/>
              <a:t>‹#›</a:t>
            </a:fld>
            <a:endParaRPr lang="en-US"/>
          </a:p>
        </p:txBody>
      </p:sp>
    </p:spTree>
    <p:extLst>
      <p:ext uri="{BB962C8B-B14F-4D97-AF65-F5344CB8AC3E}">
        <p14:creationId xmlns:p14="http://schemas.microsoft.com/office/powerpoint/2010/main" val="1308109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18-19/04/2013</a:t>
            </a:r>
            <a:endParaRPr lang="en-US"/>
          </a:p>
        </p:txBody>
      </p:sp>
      <p:sp>
        <p:nvSpPr>
          <p:cNvPr id="6" name="Footer Placeholder 5"/>
          <p:cNvSpPr>
            <a:spLocks noGrp="1"/>
          </p:cNvSpPr>
          <p:nvPr>
            <p:ph type="ftr" sz="quarter" idx="11"/>
          </p:nvPr>
        </p:nvSpPr>
        <p:spPr/>
        <p:txBody>
          <a:bodyPr/>
          <a:lstStyle/>
          <a:p>
            <a:r>
              <a:rPr lang="en-US" smtClean="0"/>
              <a:t>7-th Gulf Coast Gravity Meeting     University of Missisipi, Oxford</a:t>
            </a:r>
            <a:endParaRPr lang="en-US"/>
          </a:p>
        </p:txBody>
      </p:sp>
      <p:sp>
        <p:nvSpPr>
          <p:cNvPr id="7" name="Slide Number Placeholder 6"/>
          <p:cNvSpPr>
            <a:spLocks noGrp="1"/>
          </p:cNvSpPr>
          <p:nvPr>
            <p:ph type="sldNum" sz="quarter" idx="12"/>
          </p:nvPr>
        </p:nvSpPr>
        <p:spPr/>
        <p:txBody>
          <a:bodyPr/>
          <a:lstStyle/>
          <a:p>
            <a:fld id="{BE265F99-3B38-41D6-BF42-DF8A4110C4EE}" type="slidenum">
              <a:rPr lang="en-US" smtClean="0"/>
              <a:t>‹#›</a:t>
            </a:fld>
            <a:endParaRPr lang="en-US"/>
          </a:p>
        </p:txBody>
      </p:sp>
    </p:spTree>
    <p:extLst>
      <p:ext uri="{BB962C8B-B14F-4D97-AF65-F5344CB8AC3E}">
        <p14:creationId xmlns:p14="http://schemas.microsoft.com/office/powerpoint/2010/main" val="1474004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18-19/04/2013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7-th Gulf Coast Gravity Meeting     University of Missisipi, Oxford</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265F99-3B38-41D6-BF42-DF8A4110C4EE}" type="slidenum">
              <a:rPr lang="en-US" smtClean="0"/>
              <a:t>‹#›</a:t>
            </a:fld>
            <a:endParaRPr lang="en-US"/>
          </a:p>
        </p:txBody>
      </p:sp>
    </p:spTree>
    <p:extLst>
      <p:ext uri="{BB962C8B-B14F-4D97-AF65-F5344CB8AC3E}">
        <p14:creationId xmlns:p14="http://schemas.microsoft.com/office/powerpoint/2010/main" val="3479778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39775"/>
            <a:ext cx="7772400" cy="1470025"/>
          </a:xfrm>
        </p:spPr>
        <p:txBody>
          <a:bodyPr>
            <a:normAutofit fontScale="90000"/>
          </a:bodyPr>
          <a:lstStyle/>
          <a:p>
            <a:r>
              <a:rPr lang="en-US" b="1" dirty="0" smtClean="0">
                <a:solidFill>
                  <a:schemeClr val="accent3">
                    <a:lumMod val="50000"/>
                  </a:schemeClr>
                </a:solidFill>
              </a:rPr>
              <a:t>Equations </a:t>
            </a:r>
            <a:r>
              <a:rPr lang="en-US" b="1" dirty="0">
                <a:solidFill>
                  <a:schemeClr val="accent3">
                    <a:lumMod val="50000"/>
                  </a:schemeClr>
                </a:solidFill>
              </a:rPr>
              <a:t>of Motion in </a:t>
            </a:r>
            <a:r>
              <a:rPr lang="en-US" b="1" dirty="0" smtClean="0">
                <a:solidFill>
                  <a:schemeClr val="accent3">
                    <a:lumMod val="50000"/>
                  </a:schemeClr>
                </a:solidFill>
              </a:rPr>
              <a:t/>
            </a:r>
            <a:br>
              <a:rPr lang="en-US" b="1" dirty="0" smtClean="0">
                <a:solidFill>
                  <a:schemeClr val="accent3">
                    <a:lumMod val="50000"/>
                  </a:schemeClr>
                </a:solidFill>
              </a:rPr>
            </a:br>
            <a:r>
              <a:rPr lang="en-US" b="1" dirty="0" smtClean="0">
                <a:solidFill>
                  <a:schemeClr val="accent3">
                    <a:lumMod val="50000"/>
                  </a:schemeClr>
                </a:solidFill>
              </a:rPr>
              <a:t>an </a:t>
            </a:r>
            <a:r>
              <a:rPr lang="en-US" b="1" dirty="0">
                <a:solidFill>
                  <a:schemeClr val="accent3">
                    <a:lumMod val="50000"/>
                  </a:schemeClr>
                </a:solidFill>
              </a:rPr>
              <a:t>Expanding Universe</a:t>
            </a:r>
            <a:r>
              <a:rPr lang="en-US" b="1" dirty="0"/>
              <a:t/>
            </a:r>
            <a:br>
              <a:rPr lang="en-US" b="1" dirty="0"/>
            </a:br>
            <a:endParaRPr lang="en-US" b="1" dirty="0"/>
          </a:p>
        </p:txBody>
      </p:sp>
      <p:sp>
        <p:nvSpPr>
          <p:cNvPr id="5" name="Rectangle 4"/>
          <p:cNvSpPr>
            <a:spLocks noChangeArrowheads="1"/>
          </p:cNvSpPr>
          <p:nvPr/>
        </p:nvSpPr>
        <p:spPr bwMode="auto">
          <a:xfrm>
            <a:off x="914400" y="2362200"/>
            <a:ext cx="7315200" cy="984885"/>
          </a:xfrm>
          <a:prstGeom prst="rect">
            <a:avLst/>
          </a:prstGeom>
          <a:noFill/>
          <a:ln w="9525">
            <a:noFill/>
            <a:miter lim="800000"/>
            <a:headEnd/>
            <a:tailEnd/>
          </a:ln>
        </p:spPr>
        <p:txBody>
          <a:bodyPr wrap="square">
            <a:spAutoFit/>
          </a:bodyPr>
          <a:lstStyle/>
          <a:p>
            <a:pPr algn="ctr">
              <a:spcBef>
                <a:spcPct val="50000"/>
              </a:spcBef>
              <a:buClr>
                <a:schemeClr val="accent2"/>
              </a:buClr>
              <a:buSzPct val="80000"/>
              <a:buFont typeface="Wingdings" pitchFamily="2" charset="2"/>
              <a:buNone/>
            </a:pPr>
            <a:r>
              <a:rPr lang="en-US" sz="2800" b="1" i="1" dirty="0" smtClean="0">
                <a:solidFill>
                  <a:srgbClr val="000099"/>
                </a:solidFill>
                <a:latin typeface="Calibri" pitchFamily="34" charset="0"/>
              </a:rPr>
              <a:t>Sergei Kopeikin </a:t>
            </a:r>
            <a:endParaRPr lang="en-US" sz="2000" dirty="0" smtClean="0">
              <a:solidFill>
                <a:srgbClr val="000099"/>
              </a:solidFill>
              <a:latin typeface="Calibri" pitchFamily="34" charset="0"/>
            </a:endParaRPr>
          </a:p>
          <a:p>
            <a:pPr algn="ctr">
              <a:spcBef>
                <a:spcPct val="50000"/>
              </a:spcBef>
              <a:buClr>
                <a:schemeClr val="accent2"/>
              </a:buClr>
              <a:buSzPct val="80000"/>
              <a:buFont typeface="Wingdings" pitchFamily="2" charset="2"/>
              <a:buNone/>
            </a:pPr>
            <a:endParaRPr lang="en-US" sz="2000" dirty="0">
              <a:solidFill>
                <a:srgbClr val="000099"/>
              </a:solidFill>
              <a:latin typeface="Calibri" pitchFamily="34" charset="0"/>
            </a:endParaRPr>
          </a:p>
        </p:txBody>
      </p:sp>
      <p:pic>
        <p:nvPicPr>
          <p:cNvPr id="7" name="Picture 8" descr="C:\Documents and Settings\Sergei Kopeikin\My Documents\My Talks\Astrocon-2007\COMOSeal.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886200" y="4267200"/>
            <a:ext cx="1828800" cy="1828800"/>
          </a:xfrm>
          <a:prstGeom prst="rect">
            <a:avLst/>
          </a:prstGeom>
          <a:noFill/>
          <a:ln w="9525">
            <a:noFill/>
            <a:miter lim="800000"/>
            <a:headEnd/>
            <a:tailEnd/>
          </a:ln>
        </p:spPr>
      </p:pic>
      <p:pic>
        <p:nvPicPr>
          <p:cNvPr id="1026" name="Picture 2" descr="http://www.mizzou.com/s/1002/images/editor/sec/mizzou-yes-sec.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3048000"/>
            <a:ext cx="2445156" cy="3200400"/>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18-19/04/2013</a:t>
            </a:r>
            <a:endParaRPr lang="en-US"/>
          </a:p>
        </p:txBody>
      </p:sp>
      <p:sp>
        <p:nvSpPr>
          <p:cNvPr id="6" name="Footer Placeholder 5"/>
          <p:cNvSpPr>
            <a:spLocks noGrp="1"/>
          </p:cNvSpPr>
          <p:nvPr>
            <p:ph type="ftr" sz="quarter" idx="11"/>
          </p:nvPr>
        </p:nvSpPr>
        <p:spPr/>
        <p:txBody>
          <a:bodyPr/>
          <a:lstStyle/>
          <a:p>
            <a:r>
              <a:rPr lang="en-US" smtClean="0"/>
              <a:t>7-th Gulf Coast Gravity Meeting     University of Missisipi, Oxford</a:t>
            </a:r>
            <a:endParaRPr lang="en-US"/>
          </a:p>
        </p:txBody>
      </p:sp>
      <p:sp>
        <p:nvSpPr>
          <p:cNvPr id="8" name="Slide Number Placeholder 7"/>
          <p:cNvSpPr>
            <a:spLocks noGrp="1"/>
          </p:cNvSpPr>
          <p:nvPr>
            <p:ph type="sldNum" sz="quarter" idx="12"/>
          </p:nvPr>
        </p:nvSpPr>
        <p:spPr/>
        <p:txBody>
          <a:bodyPr/>
          <a:lstStyle/>
          <a:p>
            <a:fld id="{BE265F99-3B38-41D6-BF42-DF8A4110C4EE}" type="slidenum">
              <a:rPr lang="en-US" smtClean="0"/>
              <a:t>1</a:t>
            </a:fld>
            <a:endParaRPr lang="en-US"/>
          </a:p>
        </p:txBody>
      </p:sp>
    </p:spTree>
    <p:extLst>
      <p:ext uri="{BB962C8B-B14F-4D97-AF65-F5344CB8AC3E}">
        <p14:creationId xmlns:p14="http://schemas.microsoft.com/office/powerpoint/2010/main" val="256620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838200"/>
            <a:ext cx="8991600" cy="5051425"/>
          </a:xfrm>
        </p:spPr>
        <p:txBody>
          <a:bodyPr>
            <a:noAutofit/>
          </a:bodyPr>
          <a:lstStyle/>
          <a:p>
            <a:pPr algn="l"/>
            <a:r>
              <a:rPr lang="en-US" sz="2600" dirty="0" smtClean="0"/>
              <a:t>Do static observers exist in an expanding universe?</a:t>
            </a:r>
            <a:br>
              <a:rPr lang="en-US" sz="2600" dirty="0" smtClean="0"/>
            </a:br>
            <a:r>
              <a:rPr lang="en-US" sz="2600" dirty="0"/>
              <a:t/>
            </a:r>
            <a:br>
              <a:rPr lang="en-US" sz="2600" dirty="0"/>
            </a:br>
            <a:r>
              <a:rPr lang="en-US" sz="2600" dirty="0" smtClean="0"/>
              <a:t>The answer is affirmative.  Scrutiny analysis of electromagnetic and gravitational forces reveals that they are not subject to the Hubble expansion in the linearized Hubble approximation. </a:t>
            </a:r>
            <a:br>
              <a:rPr lang="en-US" sz="2600" dirty="0" smtClean="0"/>
            </a:br>
            <a:r>
              <a:rPr lang="en-US" sz="2600" dirty="0"/>
              <a:t/>
            </a:r>
            <a:br>
              <a:rPr lang="en-US" sz="2600" dirty="0"/>
            </a:br>
            <a:r>
              <a:rPr lang="en-US" sz="2600" dirty="0" smtClean="0"/>
              <a:t>Atomic and planetary orbits are stable and can be used to materialize the reference frame of static observers. Hence, the local cosmological expansion (in the theoretical model proposed) can be detected, at least, in principle.</a:t>
            </a:r>
            <a:br>
              <a:rPr lang="en-US" sz="2600" dirty="0" smtClean="0"/>
            </a:br>
            <a:r>
              <a:rPr lang="en-US" sz="2600" dirty="0"/>
              <a:t/>
            </a:r>
            <a:br>
              <a:rPr lang="en-US" sz="2600" dirty="0"/>
            </a:br>
            <a:r>
              <a:rPr lang="en-US" sz="2600" dirty="0" smtClean="0"/>
              <a:t>Pioneer anomaly effect is naturally explained by the property of the conformal invariance of light geodesics as contrasted with time-like geodesics which are not conformally-invariant.</a:t>
            </a:r>
            <a:endParaRPr lang="en-US" sz="2600" dirty="0"/>
          </a:p>
        </p:txBody>
      </p:sp>
      <p:sp>
        <p:nvSpPr>
          <p:cNvPr id="7" name="Date Placeholder 6"/>
          <p:cNvSpPr>
            <a:spLocks noGrp="1"/>
          </p:cNvSpPr>
          <p:nvPr>
            <p:ph type="dt" sz="half" idx="10"/>
          </p:nvPr>
        </p:nvSpPr>
        <p:spPr/>
        <p:txBody>
          <a:bodyPr/>
          <a:lstStyle/>
          <a:p>
            <a:r>
              <a:rPr lang="en-US" smtClean="0"/>
              <a:t>18-19/04/2013</a:t>
            </a:r>
            <a:endParaRPr lang="en-US"/>
          </a:p>
        </p:txBody>
      </p:sp>
      <p:sp>
        <p:nvSpPr>
          <p:cNvPr id="11" name="Footer Placeholder 10"/>
          <p:cNvSpPr>
            <a:spLocks noGrp="1"/>
          </p:cNvSpPr>
          <p:nvPr>
            <p:ph type="ftr" sz="quarter" idx="11"/>
          </p:nvPr>
        </p:nvSpPr>
        <p:spPr/>
        <p:txBody>
          <a:bodyPr/>
          <a:lstStyle/>
          <a:p>
            <a:r>
              <a:rPr lang="en-US" smtClean="0"/>
              <a:t>7-th Gulf Coast Gravity Meeting     University of Missisipi, Oxford</a:t>
            </a:r>
            <a:endParaRPr lang="en-US"/>
          </a:p>
        </p:txBody>
      </p:sp>
      <p:sp>
        <p:nvSpPr>
          <p:cNvPr id="12" name="Slide Number Placeholder 11"/>
          <p:cNvSpPr>
            <a:spLocks noGrp="1"/>
          </p:cNvSpPr>
          <p:nvPr>
            <p:ph type="sldNum" sz="quarter" idx="12"/>
          </p:nvPr>
        </p:nvSpPr>
        <p:spPr/>
        <p:txBody>
          <a:bodyPr/>
          <a:lstStyle/>
          <a:p>
            <a:fld id="{BE265F99-3B38-41D6-BF42-DF8A4110C4EE}" type="slidenum">
              <a:rPr lang="en-US" smtClean="0"/>
              <a:t>10</a:t>
            </a:fld>
            <a:endParaRPr lang="en-US"/>
          </a:p>
        </p:txBody>
      </p:sp>
    </p:spTree>
    <p:extLst>
      <p:ext uri="{BB962C8B-B14F-4D97-AF65-F5344CB8AC3E}">
        <p14:creationId xmlns:p14="http://schemas.microsoft.com/office/powerpoint/2010/main" val="842577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3600" y="2000071"/>
            <a:ext cx="5141729" cy="120032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7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THANK YOU!</a:t>
            </a:r>
            <a:endParaRPr lang="en-US" sz="7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 name="Date Placeholder 1"/>
          <p:cNvSpPr>
            <a:spLocks noGrp="1"/>
          </p:cNvSpPr>
          <p:nvPr>
            <p:ph type="dt" sz="half" idx="10"/>
          </p:nvPr>
        </p:nvSpPr>
        <p:spPr/>
        <p:txBody>
          <a:bodyPr/>
          <a:lstStyle/>
          <a:p>
            <a:r>
              <a:rPr lang="en-US" smtClean="0"/>
              <a:t>18-19/04/2013</a:t>
            </a:r>
            <a:endParaRPr lang="en-US"/>
          </a:p>
        </p:txBody>
      </p:sp>
      <p:sp>
        <p:nvSpPr>
          <p:cNvPr id="3" name="Footer Placeholder 2"/>
          <p:cNvSpPr>
            <a:spLocks noGrp="1"/>
          </p:cNvSpPr>
          <p:nvPr>
            <p:ph type="ftr" sz="quarter" idx="11"/>
          </p:nvPr>
        </p:nvSpPr>
        <p:spPr/>
        <p:txBody>
          <a:bodyPr/>
          <a:lstStyle/>
          <a:p>
            <a:r>
              <a:rPr lang="en-US" smtClean="0"/>
              <a:t>7-th Gulf Coast Gravity Meeting     University of Missisipi, Oxford</a:t>
            </a:r>
            <a:endParaRPr lang="en-US"/>
          </a:p>
        </p:txBody>
      </p:sp>
      <p:sp>
        <p:nvSpPr>
          <p:cNvPr id="6" name="Slide Number Placeholder 5"/>
          <p:cNvSpPr>
            <a:spLocks noGrp="1"/>
          </p:cNvSpPr>
          <p:nvPr>
            <p:ph type="sldNum" sz="quarter" idx="12"/>
          </p:nvPr>
        </p:nvSpPr>
        <p:spPr/>
        <p:txBody>
          <a:bodyPr/>
          <a:lstStyle/>
          <a:p>
            <a:fld id="{BE265F99-3B38-41D6-BF42-DF8A4110C4EE}" type="slidenum">
              <a:rPr lang="en-US" smtClean="0"/>
              <a:t>11</a:t>
            </a:fld>
            <a:endParaRPr lang="en-US"/>
          </a:p>
        </p:txBody>
      </p:sp>
    </p:spTree>
    <p:extLst>
      <p:ext uri="{BB962C8B-B14F-4D97-AF65-F5344CB8AC3E}">
        <p14:creationId xmlns:p14="http://schemas.microsoft.com/office/powerpoint/2010/main" val="2083329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7709"/>
            <a:ext cx="7772400" cy="1470025"/>
          </a:xfrm>
        </p:spPr>
        <p:txBody>
          <a:bodyPr/>
          <a:lstStyle/>
          <a:p>
            <a:r>
              <a:rPr lang="en-US" dirty="0" smtClean="0"/>
              <a:t>Expanding Universe = Conformally-flat Manifold</a:t>
            </a:r>
            <a:endParaRPr lang="en-US" dirty="0"/>
          </a:p>
        </p:txBody>
      </p:sp>
      <mc:AlternateContent xmlns:mc="http://schemas.openxmlformats.org/markup-compatibility/2006">
        <mc:Choice xmlns:a14="http://schemas.microsoft.com/office/drawing/2010/main" Requires="a14">
          <p:sp>
            <p:nvSpPr>
              <p:cNvPr id="7" name="TextBox 6"/>
              <p:cNvSpPr txBox="1"/>
              <p:nvPr/>
            </p:nvSpPr>
            <p:spPr>
              <a:xfrm>
                <a:off x="1371600" y="1828800"/>
                <a:ext cx="6477000" cy="237385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sz="2800" b="0" i="1" smtClean="0">
                          <a:latin typeface="Cambria Math"/>
                        </a:rPr>
                        <m:t>𝑑</m:t>
                      </m:r>
                      <m:sSup>
                        <m:sSupPr>
                          <m:ctrlPr>
                            <a:rPr lang="en-US" sz="2800" b="0" i="1" smtClean="0">
                              <a:latin typeface="Cambria Math"/>
                            </a:rPr>
                          </m:ctrlPr>
                        </m:sSupPr>
                        <m:e>
                          <m:r>
                            <a:rPr lang="en-US" sz="2800" b="0" i="1" smtClean="0">
                              <a:latin typeface="Cambria Math"/>
                            </a:rPr>
                            <m:t>𝑠</m:t>
                          </m:r>
                        </m:e>
                        <m:sup>
                          <m:r>
                            <a:rPr lang="en-US" sz="2800" b="0" i="1" smtClean="0">
                              <a:latin typeface="Cambria Math"/>
                            </a:rPr>
                            <m:t>2</m:t>
                          </m:r>
                        </m:sup>
                      </m:sSup>
                      <m:r>
                        <a:rPr lang="en-US" sz="2800" b="0" i="1" smtClean="0">
                          <a:latin typeface="Cambria Math"/>
                        </a:rPr>
                        <m:t>=−</m:t>
                      </m:r>
                      <m:r>
                        <a:rPr lang="en-US" sz="2800" b="0" i="1" smtClean="0">
                          <a:latin typeface="Cambria Math"/>
                        </a:rPr>
                        <m:t>𝑑</m:t>
                      </m:r>
                      <m:sSup>
                        <m:sSupPr>
                          <m:ctrlPr>
                            <a:rPr lang="en-US" sz="2800" b="0" i="1" smtClean="0">
                              <a:latin typeface="Cambria Math"/>
                            </a:rPr>
                          </m:ctrlPr>
                        </m:sSupPr>
                        <m:e>
                          <m:r>
                            <a:rPr lang="en-US" sz="2800" b="0" i="1" smtClean="0">
                              <a:latin typeface="Cambria Math"/>
                            </a:rPr>
                            <m:t>𝑡</m:t>
                          </m:r>
                        </m:e>
                        <m:sup>
                          <m:r>
                            <a:rPr lang="en-US" sz="2800" b="0" i="1" smtClean="0">
                              <a:latin typeface="Cambria Math"/>
                            </a:rPr>
                            <m:t>2</m:t>
                          </m:r>
                        </m:sup>
                      </m:sSup>
                      <m:r>
                        <a:rPr lang="en-US" sz="2800" b="0" i="1" smtClean="0">
                          <a:latin typeface="Cambria Math"/>
                        </a:rPr>
                        <m:t>+</m:t>
                      </m:r>
                      <m:sSup>
                        <m:sSupPr>
                          <m:ctrlPr>
                            <a:rPr lang="en-US" sz="2800" b="0" i="1" smtClean="0">
                              <a:latin typeface="Cambria Math"/>
                            </a:rPr>
                          </m:ctrlPr>
                        </m:sSupPr>
                        <m:e>
                          <m:r>
                            <a:rPr lang="en-US" sz="2800" b="0" i="1" smtClean="0">
                              <a:latin typeface="Cambria Math"/>
                            </a:rPr>
                            <m:t>𝑅</m:t>
                          </m:r>
                        </m:e>
                        <m:sup>
                          <m:r>
                            <a:rPr lang="en-US" sz="2800" b="0" i="1" smtClean="0">
                              <a:latin typeface="Cambria Math"/>
                            </a:rPr>
                            <m:t>2</m:t>
                          </m:r>
                        </m:sup>
                      </m:sSup>
                      <m:d>
                        <m:dPr>
                          <m:ctrlPr>
                            <a:rPr lang="en-US" sz="2800" b="0" i="1" smtClean="0">
                              <a:latin typeface="Cambria Math"/>
                            </a:rPr>
                          </m:ctrlPr>
                        </m:dPr>
                        <m:e>
                          <m:r>
                            <a:rPr lang="en-US" sz="2800" b="0" i="1" smtClean="0">
                              <a:latin typeface="Cambria Math"/>
                            </a:rPr>
                            <m:t>𝑡</m:t>
                          </m:r>
                        </m:e>
                      </m:d>
                      <m:sSub>
                        <m:sSubPr>
                          <m:ctrlPr>
                            <a:rPr lang="en-US" sz="2800" b="0" i="1" smtClean="0">
                              <a:latin typeface="Cambria Math"/>
                            </a:rPr>
                          </m:ctrlPr>
                        </m:sSubPr>
                        <m:e>
                          <m:r>
                            <a:rPr lang="en-US" sz="2800" b="0" i="1" smtClean="0">
                              <a:latin typeface="Cambria Math"/>
                            </a:rPr>
                            <m:t>𝛿</m:t>
                          </m:r>
                        </m:e>
                        <m:sub>
                          <m:r>
                            <a:rPr lang="en-US" sz="2800" b="0" i="1" smtClean="0">
                              <a:latin typeface="Cambria Math"/>
                            </a:rPr>
                            <m:t>𝑖𝑗</m:t>
                          </m:r>
                        </m:sub>
                      </m:sSub>
                      <m:r>
                        <a:rPr lang="en-US" sz="2800" b="0" i="1" smtClean="0">
                          <a:latin typeface="Cambria Math"/>
                        </a:rPr>
                        <m:t>𝑑</m:t>
                      </m:r>
                      <m:sSup>
                        <m:sSupPr>
                          <m:ctrlPr>
                            <a:rPr lang="en-US" sz="2800" b="0" i="1" smtClean="0">
                              <a:latin typeface="Cambria Math"/>
                            </a:rPr>
                          </m:ctrlPr>
                        </m:sSupPr>
                        <m:e>
                          <m:r>
                            <a:rPr lang="en-US" sz="2800" b="0" i="1" smtClean="0">
                              <a:latin typeface="Cambria Math"/>
                            </a:rPr>
                            <m:t>𝑦</m:t>
                          </m:r>
                        </m:e>
                        <m:sup>
                          <m:r>
                            <a:rPr lang="en-US" sz="2800" b="0" i="1" smtClean="0">
                              <a:latin typeface="Cambria Math"/>
                            </a:rPr>
                            <m:t>𝑖</m:t>
                          </m:r>
                        </m:sup>
                      </m:sSup>
                      <m:r>
                        <a:rPr lang="en-US" sz="2800" b="0" i="1" smtClean="0">
                          <a:latin typeface="Cambria Math"/>
                        </a:rPr>
                        <m:t>𝑑</m:t>
                      </m:r>
                      <m:sSup>
                        <m:sSupPr>
                          <m:ctrlPr>
                            <a:rPr lang="en-US" sz="2800" b="0" i="1" smtClean="0">
                              <a:latin typeface="Cambria Math"/>
                            </a:rPr>
                          </m:ctrlPr>
                        </m:sSupPr>
                        <m:e>
                          <m:r>
                            <a:rPr lang="en-US" sz="2800" b="0" i="1" smtClean="0">
                              <a:latin typeface="Cambria Math"/>
                            </a:rPr>
                            <m:t>𝑦</m:t>
                          </m:r>
                        </m:e>
                        <m:sup>
                          <m:r>
                            <a:rPr lang="en-US" sz="2800" b="0" i="1" smtClean="0">
                              <a:latin typeface="Cambria Math"/>
                            </a:rPr>
                            <m:t>𝑗</m:t>
                          </m:r>
                        </m:sup>
                      </m:sSup>
                    </m:oMath>
                  </m:oMathPara>
                </a14:m>
                <a:endParaRPr lang="en-US" sz="2800" b="0" dirty="0" smtClean="0"/>
              </a:p>
              <a:p>
                <a:endParaRPr lang="en-US" sz="2800" dirty="0" smtClean="0"/>
              </a:p>
              <a:p>
                <a14:m>
                  <m:oMathPara xmlns:m="http://schemas.openxmlformats.org/officeDocument/2006/math">
                    <m:oMathParaPr>
                      <m:jc m:val="centerGroup"/>
                    </m:oMathParaPr>
                    <m:oMath xmlns:m="http://schemas.openxmlformats.org/officeDocument/2006/math">
                      <m:r>
                        <a:rPr lang="en-US" sz="2800" b="0" i="1" smtClean="0">
                          <a:latin typeface="Cambria Math"/>
                        </a:rPr>
                        <m:t>𝑑𝑡</m:t>
                      </m:r>
                      <m:r>
                        <a:rPr lang="en-US" sz="2800" b="0" i="1" smtClean="0">
                          <a:latin typeface="Cambria Math"/>
                        </a:rPr>
                        <m:t>=</m:t>
                      </m:r>
                      <m:r>
                        <a:rPr lang="en-US" sz="2800" b="0" i="1" smtClean="0">
                          <a:latin typeface="Cambria Math"/>
                        </a:rPr>
                        <m:t>𝑎</m:t>
                      </m:r>
                      <m:d>
                        <m:dPr>
                          <m:ctrlPr>
                            <a:rPr lang="en-US" sz="2800" b="0" i="1" smtClean="0">
                              <a:latin typeface="Cambria Math"/>
                            </a:rPr>
                          </m:ctrlPr>
                        </m:dPr>
                        <m:e>
                          <m:r>
                            <a:rPr lang="en-US" sz="2800" b="0" i="1" smtClean="0">
                              <a:latin typeface="Cambria Math"/>
                            </a:rPr>
                            <m:t>𝜂</m:t>
                          </m:r>
                        </m:e>
                      </m:d>
                      <m:r>
                        <a:rPr lang="en-US" sz="2800" b="0" i="1" smtClean="0">
                          <a:latin typeface="Cambria Math"/>
                        </a:rPr>
                        <m:t>𝑑</m:t>
                      </m:r>
                      <m:r>
                        <a:rPr lang="en-US" sz="2800" b="0" i="1" smtClean="0">
                          <a:latin typeface="Cambria Math"/>
                        </a:rPr>
                        <m:t>𝜂</m:t>
                      </m:r>
                    </m:oMath>
                  </m:oMathPara>
                </a14:m>
                <a:endParaRPr lang="en-US" sz="2800" b="0" dirty="0" smtClean="0"/>
              </a:p>
              <a:p>
                <a:endParaRPr lang="en-US" sz="2800" dirty="0" smtClean="0"/>
              </a:p>
              <a:p>
                <a14:m>
                  <m:oMathPara xmlns:m="http://schemas.openxmlformats.org/officeDocument/2006/math">
                    <m:oMathParaPr>
                      <m:jc m:val="centerGroup"/>
                    </m:oMathParaPr>
                    <m:oMath xmlns:m="http://schemas.openxmlformats.org/officeDocument/2006/math">
                      <m:r>
                        <a:rPr lang="en-US" sz="2800" b="0" i="1" smtClean="0">
                          <a:latin typeface="Cambria Math"/>
                        </a:rPr>
                        <m:t>𝑑</m:t>
                      </m:r>
                      <m:sSup>
                        <m:sSupPr>
                          <m:ctrlPr>
                            <a:rPr lang="en-US" sz="2800" b="0" i="1" smtClean="0">
                              <a:latin typeface="Cambria Math"/>
                            </a:rPr>
                          </m:ctrlPr>
                        </m:sSupPr>
                        <m:e>
                          <m:r>
                            <a:rPr lang="en-US" sz="2800" b="0" i="1" smtClean="0">
                              <a:latin typeface="Cambria Math"/>
                            </a:rPr>
                            <m:t>𝑠</m:t>
                          </m:r>
                        </m:e>
                        <m:sup>
                          <m:r>
                            <a:rPr lang="en-US" sz="2800" b="0" i="1" smtClean="0">
                              <a:latin typeface="Cambria Math"/>
                            </a:rPr>
                            <m:t>2</m:t>
                          </m:r>
                        </m:sup>
                      </m:sSup>
                      <m:r>
                        <a:rPr lang="en-US" sz="2800" b="0" i="1" smtClean="0">
                          <a:latin typeface="Cambria Math"/>
                        </a:rPr>
                        <m:t>=</m:t>
                      </m:r>
                      <m:sSup>
                        <m:sSupPr>
                          <m:ctrlPr>
                            <a:rPr lang="en-US" sz="2800" b="0" i="1" smtClean="0">
                              <a:latin typeface="Cambria Math"/>
                            </a:rPr>
                          </m:ctrlPr>
                        </m:sSupPr>
                        <m:e>
                          <m:r>
                            <a:rPr lang="en-US" sz="2800" b="0" i="1" smtClean="0">
                              <a:latin typeface="Cambria Math"/>
                            </a:rPr>
                            <m:t>𝑎</m:t>
                          </m:r>
                        </m:e>
                        <m:sup>
                          <m:r>
                            <a:rPr lang="en-US" sz="2800" b="0" i="1" smtClean="0">
                              <a:latin typeface="Cambria Math"/>
                            </a:rPr>
                            <m:t>2</m:t>
                          </m:r>
                        </m:sup>
                      </m:sSup>
                      <m:d>
                        <m:dPr>
                          <m:ctrlPr>
                            <a:rPr lang="en-US" sz="2800" b="0" i="1" smtClean="0">
                              <a:latin typeface="Cambria Math"/>
                            </a:rPr>
                          </m:ctrlPr>
                        </m:dPr>
                        <m:e>
                          <m:r>
                            <a:rPr lang="en-US" sz="2800" b="0" i="1" smtClean="0">
                              <a:latin typeface="Cambria Math"/>
                            </a:rPr>
                            <m:t>𝜂</m:t>
                          </m:r>
                        </m:e>
                      </m:d>
                      <m:sSub>
                        <m:sSubPr>
                          <m:ctrlPr>
                            <a:rPr lang="en-US" sz="2800" b="0" i="1" smtClean="0">
                              <a:latin typeface="Cambria Math"/>
                            </a:rPr>
                          </m:ctrlPr>
                        </m:sSubPr>
                        <m:e>
                          <m:r>
                            <a:rPr lang="en-US" sz="2800" b="0" i="1" smtClean="0">
                              <a:latin typeface="Cambria Math"/>
                            </a:rPr>
                            <m:t>𝑓</m:t>
                          </m:r>
                        </m:e>
                        <m:sub>
                          <m:r>
                            <a:rPr lang="en-US" sz="2800" b="0" i="1" smtClean="0">
                              <a:latin typeface="Cambria Math"/>
                            </a:rPr>
                            <m:t>𝛼𝛽</m:t>
                          </m:r>
                        </m:sub>
                      </m:sSub>
                      <m:r>
                        <a:rPr lang="en-US" sz="2800" b="0" i="1" smtClean="0">
                          <a:latin typeface="Cambria Math"/>
                        </a:rPr>
                        <m:t>𝑑</m:t>
                      </m:r>
                      <m:sSup>
                        <m:sSupPr>
                          <m:ctrlPr>
                            <a:rPr lang="en-US" sz="2800" b="0" i="1" smtClean="0">
                              <a:latin typeface="Cambria Math"/>
                            </a:rPr>
                          </m:ctrlPr>
                        </m:sSupPr>
                        <m:e>
                          <m:r>
                            <a:rPr lang="en-US" sz="2800" b="0" i="1" smtClean="0">
                              <a:latin typeface="Cambria Math"/>
                            </a:rPr>
                            <m:t>𝑦</m:t>
                          </m:r>
                        </m:e>
                        <m:sup>
                          <m:r>
                            <a:rPr lang="en-US" sz="2800" b="0" i="1" smtClean="0">
                              <a:latin typeface="Cambria Math"/>
                            </a:rPr>
                            <m:t>𝛼</m:t>
                          </m:r>
                        </m:sup>
                      </m:sSup>
                      <m:r>
                        <a:rPr lang="en-US" sz="2800" b="0" i="1" smtClean="0">
                          <a:latin typeface="Cambria Math"/>
                        </a:rPr>
                        <m:t>𝑑</m:t>
                      </m:r>
                      <m:sSup>
                        <m:sSupPr>
                          <m:ctrlPr>
                            <a:rPr lang="en-US" sz="2800" b="0" i="1" smtClean="0">
                              <a:latin typeface="Cambria Math"/>
                            </a:rPr>
                          </m:ctrlPr>
                        </m:sSupPr>
                        <m:e>
                          <m:r>
                            <a:rPr lang="en-US" sz="2800" b="0" i="1" smtClean="0">
                              <a:latin typeface="Cambria Math"/>
                            </a:rPr>
                            <m:t>𝑦</m:t>
                          </m:r>
                        </m:e>
                        <m:sup>
                          <m:r>
                            <a:rPr lang="en-US" sz="2800" b="0" i="1" smtClean="0">
                              <a:latin typeface="Cambria Math"/>
                            </a:rPr>
                            <m:t>𝛽</m:t>
                          </m:r>
                        </m:sup>
                      </m:sSup>
                    </m:oMath>
                  </m:oMathPara>
                </a14:m>
                <a:endParaRPr lang="en-US" sz="2800" dirty="0"/>
              </a:p>
            </p:txBody>
          </p:sp>
        </mc:Choice>
        <mc:Fallback>
          <p:sp>
            <p:nvSpPr>
              <p:cNvPr id="7" name="TextBox 6"/>
              <p:cNvSpPr txBox="1">
                <a:spLocks noRot="1" noChangeAspect="1" noMove="1" noResize="1" noEditPoints="1" noAdjustHandles="1" noChangeArrowheads="1" noChangeShapeType="1" noTextEdit="1"/>
              </p:cNvSpPr>
              <p:nvPr/>
            </p:nvSpPr>
            <p:spPr>
              <a:xfrm>
                <a:off x="1371600" y="1828800"/>
                <a:ext cx="6477000" cy="2373855"/>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p:cNvSpPr txBox="1"/>
              <p:nvPr/>
            </p:nvSpPr>
            <p:spPr>
              <a:xfrm>
                <a:off x="1143000" y="4648200"/>
                <a:ext cx="7315200" cy="1512978"/>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Sup>
                        <m:sSupPr>
                          <m:ctrlPr>
                            <a:rPr lang="en-US" b="0" i="1" smtClean="0">
                              <a:latin typeface="Cambria Math"/>
                            </a:rPr>
                          </m:ctrlPr>
                        </m:sSupPr>
                        <m:e>
                          <m:r>
                            <a:rPr lang="en-US" b="0" i="1" smtClean="0">
                              <a:latin typeface="Cambria Math"/>
                            </a:rPr>
                            <m:t>𝑦</m:t>
                          </m:r>
                        </m:e>
                        <m:sup>
                          <m:r>
                            <a:rPr lang="en-US" b="0" i="1" smtClean="0">
                              <a:latin typeface="Cambria Math"/>
                            </a:rPr>
                            <m:t>𝛼</m:t>
                          </m:r>
                        </m:sup>
                      </m:sSup>
                      <m:r>
                        <a:rPr lang="en-US" b="0" i="1" smtClean="0">
                          <a:latin typeface="Cambria Math"/>
                        </a:rPr>
                        <m:t>=</m:t>
                      </m:r>
                      <m:d>
                        <m:dPr>
                          <m:ctrlPr>
                            <a:rPr lang="en-US" b="0" i="1" smtClean="0">
                              <a:latin typeface="Cambria Math"/>
                            </a:rPr>
                          </m:ctrlPr>
                        </m:dPr>
                        <m:e>
                          <m:r>
                            <a:rPr lang="en-US" b="0" i="1" smtClean="0">
                              <a:latin typeface="Cambria Math"/>
                            </a:rPr>
                            <m:t>𝜂</m:t>
                          </m:r>
                          <m:r>
                            <a:rPr lang="en-US" b="0" i="1" smtClean="0">
                              <a:latin typeface="Cambria Math"/>
                            </a:rPr>
                            <m:t>,</m:t>
                          </m:r>
                          <m:sSup>
                            <m:sSupPr>
                              <m:ctrlPr>
                                <a:rPr lang="en-US" b="0" i="1" smtClean="0">
                                  <a:latin typeface="Cambria Math"/>
                                </a:rPr>
                              </m:ctrlPr>
                            </m:sSupPr>
                            <m:e>
                              <m:r>
                                <a:rPr lang="en-US" b="0" i="1" smtClean="0">
                                  <a:latin typeface="Cambria Math"/>
                                </a:rPr>
                                <m:t>𝑦</m:t>
                              </m:r>
                            </m:e>
                            <m:sup>
                              <m:r>
                                <a:rPr lang="en-US" b="0" i="1" smtClean="0">
                                  <a:latin typeface="Cambria Math"/>
                                </a:rPr>
                                <m:t>𝑖</m:t>
                              </m:r>
                            </m:sup>
                          </m:sSup>
                        </m:e>
                      </m:d>
                      <m:r>
                        <a:rPr lang="en-US" b="0" i="1" smtClean="0">
                          <a:latin typeface="Cambria Math"/>
                        </a:rPr>
                        <m:t>−</m:t>
                      </m:r>
                      <m:r>
                        <m:rPr>
                          <m:sty m:val="p"/>
                        </m:rPr>
                        <a:rPr lang="en-US" b="0" i="0" smtClean="0">
                          <a:latin typeface="Cambria Math"/>
                        </a:rPr>
                        <m:t>conformal</m:t>
                      </m:r>
                      <m:r>
                        <a:rPr lang="en-US" b="0" i="0" smtClean="0">
                          <a:latin typeface="Cambria Math"/>
                        </a:rPr>
                        <m:t> </m:t>
                      </m:r>
                      <m:r>
                        <m:rPr>
                          <m:sty m:val="p"/>
                        </m:rPr>
                        <a:rPr lang="en-US" b="0" i="0" smtClean="0">
                          <a:latin typeface="Cambria Math"/>
                        </a:rPr>
                        <m:t>coordinates</m:t>
                      </m:r>
                      <m:r>
                        <a:rPr lang="en-US" b="0" i="0" smtClean="0">
                          <a:latin typeface="Cambria Math"/>
                        </a:rPr>
                        <m:t> </m:t>
                      </m:r>
                      <m:r>
                        <a:rPr lang="en-US" b="0" i="1" smtClean="0">
                          <a:latin typeface="Cambria Math"/>
                        </a:rPr>
                        <m:t>;                   </m:t>
                      </m:r>
                      <m:r>
                        <a:rPr lang="en-US" b="0" i="1" smtClean="0">
                          <a:latin typeface="Cambria Math"/>
                        </a:rPr>
                        <m:t>𝑎</m:t>
                      </m:r>
                      <m:d>
                        <m:dPr>
                          <m:ctrlPr>
                            <a:rPr lang="en-US" b="0" i="1" smtClean="0">
                              <a:latin typeface="Cambria Math"/>
                            </a:rPr>
                          </m:ctrlPr>
                        </m:dPr>
                        <m:e>
                          <m:r>
                            <a:rPr lang="en-US" b="0" i="1" smtClean="0">
                              <a:latin typeface="Cambria Math"/>
                            </a:rPr>
                            <m:t>𝜂</m:t>
                          </m:r>
                        </m:e>
                      </m:d>
                      <m:r>
                        <a:rPr lang="en-US" b="0" i="1" smtClean="0">
                          <a:latin typeface="Cambria Math"/>
                        </a:rPr>
                        <m:t>≡</m:t>
                      </m:r>
                      <m:r>
                        <a:rPr lang="en-US" b="0" i="1" smtClean="0">
                          <a:latin typeface="Cambria Math"/>
                        </a:rPr>
                        <m:t>𝑅</m:t>
                      </m:r>
                      <m:r>
                        <a:rPr lang="en-US" b="0" i="1" smtClean="0">
                          <a:latin typeface="Cambria Math"/>
                        </a:rPr>
                        <m:t>[</m:t>
                      </m:r>
                      <m:r>
                        <a:rPr lang="en-US" b="0" i="1" smtClean="0">
                          <a:latin typeface="Cambria Math"/>
                        </a:rPr>
                        <m:t>𝑡</m:t>
                      </m:r>
                      <m:d>
                        <m:dPr>
                          <m:ctrlPr>
                            <a:rPr lang="en-US" b="0" i="1" smtClean="0">
                              <a:latin typeface="Cambria Math"/>
                            </a:rPr>
                          </m:ctrlPr>
                        </m:dPr>
                        <m:e>
                          <m:r>
                            <a:rPr lang="en-US" b="0" i="1" smtClean="0">
                              <a:latin typeface="Cambria Math"/>
                            </a:rPr>
                            <m:t>𝜂</m:t>
                          </m:r>
                        </m:e>
                      </m:d>
                      <m:r>
                        <a:rPr lang="en-US" b="0" i="1" smtClean="0">
                          <a:latin typeface="Cambria Math"/>
                        </a:rPr>
                        <m:t>]</m:t>
                      </m:r>
                    </m:oMath>
                  </m:oMathPara>
                </a14:m>
                <a:endParaRPr lang="en-US" dirty="0" smtClean="0"/>
              </a:p>
              <a:p>
                <a:endParaRPr lang="en-US" dirty="0"/>
              </a:p>
              <a:p>
                <a:r>
                  <a:rPr lang="en-US" dirty="0" smtClean="0"/>
                  <a:t>t  - proper time of Hubble observers (physical time)</a:t>
                </a:r>
              </a:p>
              <a:p>
                <a:endParaRPr lang="en-US" dirty="0" smtClean="0"/>
              </a:p>
              <a:p>
                <a:pPr/>
                <a14:m>
                  <m:oMathPara xmlns:m="http://schemas.openxmlformats.org/officeDocument/2006/math">
                    <m:oMathParaPr>
                      <m:jc m:val="left"/>
                    </m:oMathParaPr>
                    <m:oMath xmlns:m="http://schemas.openxmlformats.org/officeDocument/2006/math">
                      <m:r>
                        <a:rPr lang="en-US" i="1" dirty="0" smtClean="0">
                          <a:latin typeface="Cambria Math"/>
                        </a:rPr>
                        <m:t>𝜂</m:t>
                      </m:r>
                      <m:r>
                        <a:rPr lang="en-US" b="0" i="1" dirty="0" smtClean="0">
                          <a:latin typeface="Cambria Math"/>
                        </a:rPr>
                        <m:t>  −</m:t>
                      </m:r>
                      <m:r>
                        <m:rPr>
                          <m:sty m:val="p"/>
                        </m:rPr>
                        <a:rPr lang="en-US" b="0" i="0" dirty="0" smtClean="0">
                          <a:latin typeface="Cambria Math"/>
                        </a:rPr>
                        <m:t>conformal</m:t>
                      </m:r>
                      <m:r>
                        <a:rPr lang="en-US" b="0" i="0" dirty="0" smtClean="0">
                          <a:latin typeface="Cambria Math"/>
                        </a:rPr>
                        <m:t> </m:t>
                      </m:r>
                      <m:r>
                        <m:rPr>
                          <m:sty m:val="p"/>
                        </m:rPr>
                        <a:rPr lang="en-US" b="0" i="0" dirty="0" smtClean="0">
                          <a:latin typeface="Cambria Math"/>
                        </a:rPr>
                        <m:t>time</m:t>
                      </m:r>
                      <m:r>
                        <a:rPr lang="en-US" i="0" dirty="0" smtClean="0">
                          <a:latin typeface="Cambria Math"/>
                        </a:rPr>
                        <m:t> </m:t>
                      </m:r>
                      <m:r>
                        <a:rPr lang="en-US" b="0" i="0" dirty="0" smtClean="0">
                          <a:latin typeface="Cambria Math"/>
                        </a:rPr>
                        <m:t> (</m:t>
                      </m:r>
                      <m:r>
                        <m:rPr>
                          <m:sty m:val="p"/>
                        </m:rPr>
                        <a:rPr lang="en-US" b="0" i="0" dirty="0" smtClean="0">
                          <a:latin typeface="Cambria Math"/>
                        </a:rPr>
                        <m:t>mathematically</m:t>
                      </m:r>
                      <m:r>
                        <a:rPr lang="en-US" b="0" i="0" dirty="0" smtClean="0">
                          <a:latin typeface="Cambria Math"/>
                        </a:rPr>
                        <m:t> </m:t>
                      </m:r>
                      <m:r>
                        <m:rPr>
                          <m:sty m:val="p"/>
                        </m:rPr>
                        <a:rPr lang="en-US" b="0" i="0" dirty="0" smtClean="0">
                          <a:latin typeface="Cambria Math"/>
                        </a:rPr>
                        <m:t>convenient</m:t>
                      </m:r>
                      <m:r>
                        <a:rPr lang="en-US" b="0" i="0" dirty="0" smtClean="0">
                          <a:latin typeface="Cambria Math"/>
                        </a:rPr>
                        <m:t>,  </m:t>
                      </m:r>
                      <m:r>
                        <m:rPr>
                          <m:sty m:val="p"/>
                        </m:rPr>
                        <a:rPr lang="en-US" b="0" i="0" dirty="0" smtClean="0">
                          <a:latin typeface="Cambria Math"/>
                        </a:rPr>
                        <m:t>unphysical</m:t>
                      </m:r>
                      <m:r>
                        <a:rPr lang="en-US" b="0" i="0" dirty="0" smtClean="0">
                          <a:latin typeface="Cambria Math"/>
                        </a:rPr>
                        <m:t>)</m:t>
                      </m:r>
                    </m:oMath>
                  </m:oMathPara>
                </a14:m>
                <a:endParaRPr lang="en-US" dirty="0"/>
              </a:p>
            </p:txBody>
          </p:sp>
        </mc:Choice>
        <mc:Fallback>
          <p:sp>
            <p:nvSpPr>
              <p:cNvPr id="8" name="TextBox 7"/>
              <p:cNvSpPr txBox="1">
                <a:spLocks noRot="1" noChangeAspect="1" noMove="1" noResize="1" noEditPoints="1" noAdjustHandles="1" noChangeArrowheads="1" noChangeShapeType="1" noTextEdit="1"/>
              </p:cNvSpPr>
              <p:nvPr/>
            </p:nvSpPr>
            <p:spPr>
              <a:xfrm>
                <a:off x="1143000" y="4648200"/>
                <a:ext cx="7315200" cy="1512978"/>
              </a:xfrm>
              <a:prstGeom prst="rect">
                <a:avLst/>
              </a:prstGeom>
              <a:blipFill rotWithShape="1">
                <a:blip r:embed="rId3"/>
                <a:stretch>
                  <a:fillRect l="-750" b="-2016"/>
                </a:stretch>
              </a:blipFill>
            </p:spPr>
            <p:txBody>
              <a:bodyPr/>
              <a:lstStyle/>
              <a:p>
                <a:r>
                  <a:rPr lang="en-US">
                    <a:noFill/>
                  </a:rPr>
                  <a:t> </a:t>
                </a:r>
              </a:p>
            </p:txBody>
          </p:sp>
        </mc:Fallback>
      </mc:AlternateContent>
      <p:sp>
        <p:nvSpPr>
          <p:cNvPr id="9" name="Date Placeholder 8"/>
          <p:cNvSpPr>
            <a:spLocks noGrp="1"/>
          </p:cNvSpPr>
          <p:nvPr>
            <p:ph type="dt" sz="half" idx="10"/>
          </p:nvPr>
        </p:nvSpPr>
        <p:spPr/>
        <p:txBody>
          <a:bodyPr/>
          <a:lstStyle/>
          <a:p>
            <a:r>
              <a:rPr lang="en-US" smtClean="0"/>
              <a:t>18-19/04/2013</a:t>
            </a:r>
            <a:endParaRPr lang="en-US"/>
          </a:p>
        </p:txBody>
      </p:sp>
      <p:sp>
        <p:nvSpPr>
          <p:cNvPr id="10" name="Footer Placeholder 9"/>
          <p:cNvSpPr>
            <a:spLocks noGrp="1"/>
          </p:cNvSpPr>
          <p:nvPr>
            <p:ph type="ftr" sz="quarter" idx="11"/>
          </p:nvPr>
        </p:nvSpPr>
        <p:spPr/>
        <p:txBody>
          <a:bodyPr/>
          <a:lstStyle/>
          <a:p>
            <a:r>
              <a:rPr lang="en-US" smtClean="0"/>
              <a:t>7-th Gulf Coast Gravity Meeting     University of Missisipi, Oxford</a:t>
            </a:r>
            <a:endParaRPr lang="en-US"/>
          </a:p>
        </p:txBody>
      </p:sp>
      <p:sp>
        <p:nvSpPr>
          <p:cNvPr id="11" name="Slide Number Placeholder 10"/>
          <p:cNvSpPr>
            <a:spLocks noGrp="1"/>
          </p:cNvSpPr>
          <p:nvPr>
            <p:ph type="sldNum" sz="quarter" idx="12"/>
          </p:nvPr>
        </p:nvSpPr>
        <p:spPr/>
        <p:txBody>
          <a:bodyPr/>
          <a:lstStyle/>
          <a:p>
            <a:fld id="{BE265F99-3B38-41D6-BF42-DF8A4110C4EE}" type="slidenum">
              <a:rPr lang="en-US" smtClean="0"/>
              <a:t>2</a:t>
            </a:fld>
            <a:endParaRPr lang="en-US"/>
          </a:p>
        </p:txBody>
      </p:sp>
    </p:spTree>
    <p:extLst>
      <p:ext uri="{BB962C8B-B14F-4D97-AF65-F5344CB8AC3E}">
        <p14:creationId xmlns:p14="http://schemas.microsoft.com/office/powerpoint/2010/main" val="96815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ctrTitle"/>
              </p:nvPr>
            </p:nvSpPr>
            <p:spPr>
              <a:xfrm>
                <a:off x="381000" y="838200"/>
                <a:ext cx="8305800" cy="5051425"/>
              </a:xfrm>
            </p:spPr>
            <p:txBody>
              <a:bodyPr>
                <a:noAutofit/>
              </a:bodyPr>
              <a:lstStyle/>
              <a:p>
                <a:pPr algn="l"/>
                <a:r>
                  <a:rPr lang="en-US" sz="2600" dirty="0" smtClean="0"/>
                  <a:t>We are interested in studying the laws of local physics on the conformally-flat manifold.</a:t>
                </a:r>
                <a:br>
                  <a:rPr lang="en-US" sz="2600" dirty="0" smtClean="0"/>
                </a:br>
                <a:r>
                  <a:rPr lang="en-US" sz="2600" dirty="0"/>
                  <a:t/>
                </a:r>
                <a:br>
                  <a:rPr lang="en-US" sz="2600" dirty="0"/>
                </a:br>
                <a:r>
                  <a:rPr lang="en-US" sz="2600" dirty="0" smtClean="0"/>
                  <a:t>Focus on the (Einstein) equivalence principle.</a:t>
                </a:r>
                <a:br>
                  <a:rPr lang="en-US" sz="2600" dirty="0" smtClean="0"/>
                </a:br>
                <a:r>
                  <a:rPr lang="en-US" sz="2600" dirty="0"/>
                  <a:t/>
                </a:r>
                <a:br>
                  <a:rPr lang="en-US" sz="2600" dirty="0"/>
                </a:br>
                <a:r>
                  <a:rPr lang="en-US" sz="2600" dirty="0" smtClean="0"/>
                  <a:t>It states that there exists a diffeomorphism </a:t>
                </a:r>
                <a14:m>
                  <m:oMath xmlns:m="http://schemas.openxmlformats.org/officeDocument/2006/math">
                    <m:r>
                      <a:rPr lang="en-US" sz="2600" b="0" i="1" smtClean="0">
                        <a:latin typeface="Cambria Math"/>
                      </a:rPr>
                      <m:t>𝑦</m:t>
                    </m:r>
                    <m:r>
                      <a:rPr lang="en-US" sz="2600" b="0" i="1" smtClean="0">
                        <a:latin typeface="Cambria Math"/>
                      </a:rPr>
                      <m:t>=</m:t>
                    </m:r>
                    <m:r>
                      <a:rPr lang="en-US" sz="2600" b="0" i="1" smtClean="0">
                        <a:latin typeface="Cambria Math"/>
                      </a:rPr>
                      <m:t>𝑦</m:t>
                    </m:r>
                    <m:d>
                      <m:dPr>
                        <m:ctrlPr>
                          <a:rPr lang="en-US" sz="2600" b="0" i="1" smtClean="0">
                            <a:latin typeface="Cambria Math"/>
                          </a:rPr>
                        </m:ctrlPr>
                      </m:dPr>
                      <m:e>
                        <m:r>
                          <a:rPr lang="en-US" sz="2600" b="0" i="1" smtClean="0">
                            <a:latin typeface="Cambria Math"/>
                          </a:rPr>
                          <m:t>𝑥</m:t>
                        </m:r>
                      </m:e>
                    </m:d>
                  </m:oMath>
                </a14:m>
                <a:r>
                  <a:rPr lang="en-US" sz="2600" dirty="0" smtClean="0"/>
                  <a:t> from global, </a:t>
                </a:r>
                <a14:m>
                  <m:oMath xmlns:m="http://schemas.openxmlformats.org/officeDocument/2006/math">
                    <m:sSup>
                      <m:sSupPr>
                        <m:ctrlPr>
                          <a:rPr lang="en-US" sz="2600" b="0" i="1" dirty="0" smtClean="0">
                            <a:latin typeface="Cambria Math"/>
                          </a:rPr>
                        </m:ctrlPr>
                      </m:sSupPr>
                      <m:e>
                        <m:r>
                          <a:rPr lang="en-US" sz="2600" i="1" dirty="0" smtClean="0">
                            <a:latin typeface="Cambria Math"/>
                          </a:rPr>
                          <m:t>𝑦</m:t>
                        </m:r>
                      </m:e>
                      <m:sup>
                        <m:r>
                          <a:rPr lang="en-US" sz="2600" b="0" i="1" dirty="0" smtClean="0">
                            <a:latin typeface="Cambria Math"/>
                          </a:rPr>
                          <m:t>𝛼</m:t>
                        </m:r>
                      </m:sup>
                    </m:sSup>
                  </m:oMath>
                </a14:m>
                <a:r>
                  <a:rPr lang="en-US" sz="2600" dirty="0" smtClean="0"/>
                  <a:t>, to local inertial coordinates, </a:t>
                </a:r>
                <a14:m>
                  <m:oMath xmlns:m="http://schemas.openxmlformats.org/officeDocument/2006/math">
                    <m:sSup>
                      <m:sSupPr>
                        <m:ctrlPr>
                          <a:rPr lang="en-US" sz="2600" b="0" i="1" dirty="0" smtClean="0">
                            <a:latin typeface="Cambria Math"/>
                          </a:rPr>
                        </m:ctrlPr>
                      </m:sSupPr>
                      <m:e>
                        <m:r>
                          <a:rPr lang="en-US" sz="2600" i="1" dirty="0" smtClean="0">
                            <a:latin typeface="Cambria Math"/>
                          </a:rPr>
                          <m:t>𝑥</m:t>
                        </m:r>
                      </m:e>
                      <m:sup>
                        <m:r>
                          <a:rPr lang="en-US" sz="2600" b="0" i="1" dirty="0" smtClean="0">
                            <a:latin typeface="Cambria Math"/>
                          </a:rPr>
                          <m:t>𝛼</m:t>
                        </m:r>
                      </m:sup>
                    </m:sSup>
                    <m:r>
                      <a:rPr lang="en-US" sz="2600" b="0" i="1" dirty="0" smtClean="0">
                        <a:latin typeface="Cambria Math"/>
                      </a:rPr>
                      <m:t>=(</m:t>
                    </m:r>
                    <m:r>
                      <a:rPr lang="en-US" sz="2600" b="0" i="1" dirty="0" smtClean="0">
                        <a:latin typeface="Cambria Math"/>
                      </a:rPr>
                      <m:t>𝜏</m:t>
                    </m:r>
                    <m:r>
                      <a:rPr lang="en-US" sz="2600" b="0" i="1" dirty="0" smtClean="0">
                        <a:latin typeface="Cambria Math"/>
                      </a:rPr>
                      <m:t>,</m:t>
                    </m:r>
                    <m:sSup>
                      <m:sSupPr>
                        <m:ctrlPr>
                          <a:rPr lang="en-US" sz="2600" b="0" i="1" dirty="0" smtClean="0">
                            <a:latin typeface="Cambria Math"/>
                          </a:rPr>
                        </m:ctrlPr>
                      </m:sSupPr>
                      <m:e>
                        <m:r>
                          <a:rPr lang="en-US" sz="2600" b="0" i="1" dirty="0" smtClean="0">
                            <a:latin typeface="Cambria Math"/>
                          </a:rPr>
                          <m:t>𝑥</m:t>
                        </m:r>
                      </m:e>
                      <m:sup>
                        <m:r>
                          <a:rPr lang="en-US" sz="2600" b="0" i="1" dirty="0" smtClean="0">
                            <a:latin typeface="Cambria Math"/>
                          </a:rPr>
                          <m:t>𝑖</m:t>
                        </m:r>
                      </m:sup>
                    </m:sSup>
                    <m:r>
                      <a:rPr lang="en-US" sz="2600" b="0" i="1" dirty="0" smtClean="0">
                        <a:latin typeface="Cambria Math"/>
                      </a:rPr>
                      <m:t>)</m:t>
                    </m:r>
                  </m:oMath>
                </a14:m>
                <a:r>
                  <a:rPr lang="en-US" sz="2600" dirty="0" smtClean="0"/>
                  <a:t>, such that</a:t>
                </a:r>
                <a:br>
                  <a:rPr lang="en-US" sz="2600" dirty="0" smtClean="0"/>
                </a:br>
                <a:r>
                  <a:rPr lang="en-US" sz="2600" dirty="0"/>
                  <a:t/>
                </a:r>
                <a:br>
                  <a:rPr lang="en-US" sz="2600" dirty="0"/>
                </a:br>
                <a14:m>
                  <m:oMathPara xmlns:m="http://schemas.openxmlformats.org/officeDocument/2006/math">
                    <m:oMathParaPr>
                      <m:jc m:val="centerGroup"/>
                    </m:oMathParaPr>
                    <m:oMath xmlns:m="http://schemas.openxmlformats.org/officeDocument/2006/math">
                      <m:r>
                        <a:rPr lang="en-US" sz="2600" b="0" i="1" smtClean="0">
                          <a:latin typeface="Cambria Math"/>
                        </a:rPr>
                        <m:t>𝑑</m:t>
                      </m:r>
                      <m:sSup>
                        <m:sSupPr>
                          <m:ctrlPr>
                            <a:rPr lang="en-US" sz="2600" b="0" i="1" smtClean="0">
                              <a:latin typeface="Cambria Math"/>
                            </a:rPr>
                          </m:ctrlPr>
                        </m:sSupPr>
                        <m:e>
                          <m:r>
                            <a:rPr lang="en-US" sz="2600" b="0" i="1" smtClean="0">
                              <a:latin typeface="Cambria Math"/>
                            </a:rPr>
                            <m:t>𝑠</m:t>
                          </m:r>
                        </m:e>
                        <m:sup>
                          <m:r>
                            <a:rPr lang="en-US" sz="2600" b="0" i="1" smtClean="0">
                              <a:latin typeface="Cambria Math"/>
                            </a:rPr>
                            <m:t>2</m:t>
                          </m:r>
                        </m:sup>
                      </m:sSup>
                      <m:r>
                        <a:rPr lang="en-US" sz="2600" b="0" i="1" smtClean="0">
                          <a:latin typeface="Cambria Math"/>
                        </a:rPr>
                        <m:t>=</m:t>
                      </m:r>
                      <m:sSub>
                        <m:sSubPr>
                          <m:ctrlPr>
                            <a:rPr lang="en-US" sz="2600" b="0" i="1" smtClean="0">
                              <a:latin typeface="Cambria Math"/>
                            </a:rPr>
                          </m:ctrlPr>
                        </m:sSubPr>
                        <m:e>
                          <m:r>
                            <a:rPr lang="en-US" sz="2600" b="0" i="1" smtClean="0">
                              <a:latin typeface="Cambria Math"/>
                            </a:rPr>
                            <m:t>𝑓</m:t>
                          </m:r>
                        </m:e>
                        <m:sub>
                          <m:r>
                            <a:rPr lang="en-US" sz="2600" b="0" i="1" smtClean="0">
                              <a:latin typeface="Cambria Math"/>
                            </a:rPr>
                            <m:t>𝛼𝛽</m:t>
                          </m:r>
                        </m:sub>
                      </m:sSub>
                      <m:r>
                        <a:rPr lang="en-US" sz="2600" b="0" i="1" smtClean="0">
                          <a:latin typeface="Cambria Math"/>
                        </a:rPr>
                        <m:t>𝑑</m:t>
                      </m:r>
                      <m:sSup>
                        <m:sSupPr>
                          <m:ctrlPr>
                            <a:rPr lang="en-US" sz="2600" b="0" i="1" smtClean="0">
                              <a:latin typeface="Cambria Math"/>
                            </a:rPr>
                          </m:ctrlPr>
                        </m:sSupPr>
                        <m:e>
                          <m:r>
                            <a:rPr lang="en-US" sz="2600" b="0" i="1" smtClean="0">
                              <a:latin typeface="Cambria Math"/>
                            </a:rPr>
                            <m:t>𝑥</m:t>
                          </m:r>
                        </m:e>
                        <m:sup>
                          <m:r>
                            <a:rPr lang="en-US" sz="2600" b="0" i="1" smtClean="0">
                              <a:latin typeface="Cambria Math"/>
                            </a:rPr>
                            <m:t>𝛼</m:t>
                          </m:r>
                        </m:sup>
                      </m:sSup>
                      <m:r>
                        <a:rPr lang="en-US" sz="2600" b="0" i="1" smtClean="0">
                          <a:latin typeface="Cambria Math"/>
                        </a:rPr>
                        <m:t>𝑑</m:t>
                      </m:r>
                      <m:sSup>
                        <m:sSupPr>
                          <m:ctrlPr>
                            <a:rPr lang="en-US" sz="2600" b="0" i="1" smtClean="0">
                              <a:latin typeface="Cambria Math"/>
                            </a:rPr>
                          </m:ctrlPr>
                        </m:sSupPr>
                        <m:e>
                          <m:r>
                            <a:rPr lang="en-US" sz="2600" b="0" i="1" smtClean="0">
                              <a:latin typeface="Cambria Math"/>
                            </a:rPr>
                            <m:t>𝑥</m:t>
                          </m:r>
                        </m:e>
                        <m:sup>
                          <m:r>
                            <a:rPr lang="en-US" sz="2600" b="0" i="1" smtClean="0">
                              <a:latin typeface="Cambria Math"/>
                            </a:rPr>
                            <m:t>𝛽</m:t>
                          </m:r>
                        </m:sup>
                      </m:sSup>
                      <m:r>
                        <a:rPr lang="en-US" sz="2600" b="0" i="1" smtClean="0">
                          <a:latin typeface="Cambria Math"/>
                        </a:rPr>
                        <m:t>     </m:t>
                      </m:r>
                      <m:r>
                        <m:rPr>
                          <m:sty m:val="p"/>
                        </m:rPr>
                        <a:rPr lang="en-US" sz="2600" b="0" i="0" smtClean="0">
                          <a:latin typeface="Cambria Math"/>
                        </a:rPr>
                        <m:t>and</m:t>
                      </m:r>
                      <m:r>
                        <a:rPr lang="en-US" sz="2600" b="0" i="1" smtClean="0">
                          <a:latin typeface="Cambria Math"/>
                        </a:rPr>
                        <m:t>         </m:t>
                      </m:r>
                      <m:sSubSup>
                        <m:sSubSupPr>
                          <m:ctrlPr>
                            <a:rPr lang="en-US" sz="2600" b="0" i="1" smtClean="0">
                              <a:latin typeface="Cambria Math"/>
                            </a:rPr>
                          </m:ctrlPr>
                        </m:sSubSupPr>
                        <m:e>
                          <m:r>
                            <m:rPr>
                              <m:sty m:val="p"/>
                            </m:rPr>
                            <a:rPr lang="en-US" sz="2600" b="0" i="0" smtClean="0">
                              <a:latin typeface="Cambria Math"/>
                            </a:rPr>
                            <m:t>Γ</m:t>
                          </m:r>
                        </m:e>
                        <m:sub>
                          <m:r>
                            <a:rPr lang="en-US" sz="2600" b="0" i="1" smtClean="0">
                              <a:latin typeface="Cambria Math"/>
                            </a:rPr>
                            <m:t>𝛽𝛾</m:t>
                          </m:r>
                        </m:sub>
                        <m:sup>
                          <m:r>
                            <a:rPr lang="en-US" sz="2600" b="0" i="1" smtClean="0">
                              <a:latin typeface="Cambria Math"/>
                            </a:rPr>
                            <m:t>𝛼</m:t>
                          </m:r>
                        </m:sup>
                      </m:sSubSup>
                      <m:r>
                        <a:rPr lang="en-US" sz="2600" b="0" i="1" smtClean="0">
                          <a:latin typeface="Cambria Math"/>
                        </a:rPr>
                        <m:t>=0</m:t>
                      </m:r>
                    </m:oMath>
                  </m:oMathPara>
                </a14:m>
                <a:r>
                  <a:rPr lang="en-US" sz="2600" dirty="0" smtClean="0"/>
                  <a:t/>
                </a:r>
                <a:br>
                  <a:rPr lang="en-US" sz="2600" dirty="0" smtClean="0"/>
                </a:br>
                <a:r>
                  <a:rPr lang="en-US" sz="2600" dirty="0"/>
                  <a:t/>
                </a:r>
                <a:br>
                  <a:rPr lang="en-US" sz="2600" dirty="0"/>
                </a:br>
                <a:r>
                  <a:rPr lang="en-US" sz="2600" dirty="0" smtClean="0"/>
                  <a:t>and local equations of motion for test particles: </a:t>
                </a:r>
                <a:br>
                  <a:rPr lang="en-US" sz="2600" dirty="0" smtClean="0"/>
                </a:br>
                <a:r>
                  <a:rPr lang="en-US" sz="2600" i="1" dirty="0" smtClean="0">
                    <a:latin typeface="Cambria Math"/>
                  </a:rPr>
                  <a:t/>
                </a:r>
                <a:br>
                  <a:rPr lang="en-US" sz="2600" i="1" dirty="0" smtClean="0">
                    <a:latin typeface="Cambria Math"/>
                  </a:rPr>
                </a:br>
                <a14:m>
                  <m:oMathPara xmlns:m="http://schemas.openxmlformats.org/officeDocument/2006/math">
                    <m:oMathParaPr>
                      <m:jc m:val="centerGroup"/>
                    </m:oMathParaPr>
                    <m:oMath xmlns:m="http://schemas.openxmlformats.org/officeDocument/2006/math">
                      <m:f>
                        <m:fPr>
                          <m:ctrlPr>
                            <a:rPr lang="en-US" sz="2600" i="1" smtClean="0">
                              <a:latin typeface="Cambria Math"/>
                            </a:rPr>
                          </m:ctrlPr>
                        </m:fPr>
                        <m:num>
                          <m:sSup>
                            <m:sSupPr>
                              <m:ctrlPr>
                                <a:rPr lang="en-US" sz="2600" b="0" i="1" smtClean="0">
                                  <a:latin typeface="Cambria Math"/>
                                </a:rPr>
                              </m:ctrlPr>
                            </m:sSupPr>
                            <m:e>
                              <m:r>
                                <a:rPr lang="en-US" sz="2600" i="1" smtClean="0">
                                  <a:latin typeface="Cambria Math"/>
                                </a:rPr>
                                <m:t>𝑑</m:t>
                              </m:r>
                            </m:e>
                            <m:sup>
                              <m:r>
                                <a:rPr lang="en-US" sz="2600" b="0" i="1" smtClean="0">
                                  <a:latin typeface="Cambria Math"/>
                                </a:rPr>
                                <m:t>2</m:t>
                              </m:r>
                            </m:sup>
                          </m:sSup>
                          <m:sSup>
                            <m:sSupPr>
                              <m:ctrlPr>
                                <a:rPr lang="en-US" sz="2600" b="0" i="1" smtClean="0">
                                  <a:latin typeface="Cambria Math"/>
                                </a:rPr>
                              </m:ctrlPr>
                            </m:sSupPr>
                            <m:e>
                              <m:r>
                                <a:rPr lang="en-US" sz="2600" b="0" i="1" smtClean="0">
                                  <a:latin typeface="Cambria Math"/>
                                </a:rPr>
                                <m:t>𝑥</m:t>
                              </m:r>
                            </m:e>
                            <m:sup>
                              <m:r>
                                <a:rPr lang="en-US" sz="2600" b="0" i="1" smtClean="0">
                                  <a:latin typeface="Cambria Math"/>
                                </a:rPr>
                                <m:t>𝛼</m:t>
                              </m:r>
                            </m:sup>
                          </m:sSup>
                        </m:num>
                        <m:den>
                          <m:r>
                            <a:rPr lang="en-US" sz="2600" i="1" smtClean="0">
                              <a:latin typeface="Cambria Math"/>
                            </a:rPr>
                            <m:t>𝑑</m:t>
                          </m:r>
                          <m:sSup>
                            <m:sSupPr>
                              <m:ctrlPr>
                                <a:rPr lang="en-US" sz="2600" b="0" i="1" smtClean="0">
                                  <a:latin typeface="Cambria Math"/>
                                </a:rPr>
                              </m:ctrlPr>
                            </m:sSupPr>
                            <m:e>
                              <m:r>
                                <a:rPr lang="en-US" sz="2600" b="0" i="1" smtClean="0">
                                  <a:latin typeface="Cambria Math"/>
                                </a:rPr>
                                <m:t>𝜏</m:t>
                              </m:r>
                            </m:e>
                            <m:sup>
                              <m:r>
                                <a:rPr lang="en-US" sz="2600" b="0" i="1" smtClean="0">
                                  <a:latin typeface="Cambria Math"/>
                                </a:rPr>
                                <m:t>2</m:t>
                              </m:r>
                            </m:sup>
                          </m:sSup>
                        </m:den>
                      </m:f>
                      <m:r>
                        <a:rPr lang="en-US" sz="2600" b="0" i="1" smtClean="0">
                          <a:latin typeface="Cambria Math"/>
                        </a:rPr>
                        <m:t>=0</m:t>
                      </m:r>
                    </m:oMath>
                  </m:oMathPara>
                </a14:m>
                <a:r>
                  <a:rPr lang="en-US" sz="2600" dirty="0" smtClean="0"/>
                  <a:t/>
                </a:r>
                <a:br>
                  <a:rPr lang="en-US" sz="2600" dirty="0" smtClean="0"/>
                </a:br>
                <a:endParaRPr lang="en-US" sz="2600" dirty="0"/>
              </a:p>
            </p:txBody>
          </p:sp>
        </mc:Choice>
        <mc:Fallback>
          <p:sp>
            <p:nvSpPr>
              <p:cNvPr id="2" name="Title 1"/>
              <p:cNvSpPr>
                <a:spLocks noGrp="1" noRot="1" noChangeAspect="1" noMove="1" noResize="1" noEditPoints="1" noAdjustHandles="1" noChangeArrowheads="1" noChangeShapeType="1" noTextEdit="1"/>
              </p:cNvSpPr>
              <p:nvPr>
                <p:ph type="ctrTitle"/>
              </p:nvPr>
            </p:nvSpPr>
            <p:spPr>
              <a:xfrm>
                <a:off x="381000" y="838200"/>
                <a:ext cx="8305800" cy="5051425"/>
              </a:xfrm>
              <a:blipFill rotWithShape="1">
                <a:blip r:embed="rId2"/>
                <a:stretch>
                  <a:fillRect l="-1322" t="-15700" b="-5918"/>
                </a:stretch>
              </a:blipFill>
            </p:spPr>
            <p:txBody>
              <a:bodyPr/>
              <a:lstStyle/>
              <a:p>
                <a:r>
                  <a:rPr lang="en-US">
                    <a:noFill/>
                  </a:rPr>
                  <a:t> </a:t>
                </a:r>
              </a:p>
            </p:txBody>
          </p:sp>
        </mc:Fallback>
      </mc:AlternateContent>
      <p:sp>
        <p:nvSpPr>
          <p:cNvPr id="3" name="Date Placeholder 2"/>
          <p:cNvSpPr>
            <a:spLocks noGrp="1"/>
          </p:cNvSpPr>
          <p:nvPr>
            <p:ph type="dt" sz="half" idx="10"/>
          </p:nvPr>
        </p:nvSpPr>
        <p:spPr/>
        <p:txBody>
          <a:bodyPr/>
          <a:lstStyle/>
          <a:p>
            <a:r>
              <a:rPr lang="en-US" smtClean="0"/>
              <a:t>18-19/04/2013</a:t>
            </a:r>
            <a:endParaRPr lang="en-US"/>
          </a:p>
        </p:txBody>
      </p:sp>
      <p:sp>
        <p:nvSpPr>
          <p:cNvPr id="9" name="Footer Placeholder 8"/>
          <p:cNvSpPr>
            <a:spLocks noGrp="1"/>
          </p:cNvSpPr>
          <p:nvPr>
            <p:ph type="ftr" sz="quarter" idx="11"/>
          </p:nvPr>
        </p:nvSpPr>
        <p:spPr/>
        <p:txBody>
          <a:bodyPr/>
          <a:lstStyle/>
          <a:p>
            <a:r>
              <a:rPr lang="en-US" smtClean="0"/>
              <a:t>7-th Gulf Coast Gravity Meeting     University of Missisipi, Oxford</a:t>
            </a:r>
            <a:endParaRPr lang="en-US"/>
          </a:p>
        </p:txBody>
      </p:sp>
      <p:sp>
        <p:nvSpPr>
          <p:cNvPr id="10" name="Slide Number Placeholder 9"/>
          <p:cNvSpPr>
            <a:spLocks noGrp="1"/>
          </p:cNvSpPr>
          <p:nvPr>
            <p:ph type="sldNum" sz="quarter" idx="12"/>
          </p:nvPr>
        </p:nvSpPr>
        <p:spPr/>
        <p:txBody>
          <a:bodyPr/>
          <a:lstStyle/>
          <a:p>
            <a:fld id="{BE265F99-3B38-41D6-BF42-DF8A4110C4EE}" type="slidenum">
              <a:rPr lang="en-US" smtClean="0"/>
              <a:t>3</a:t>
            </a:fld>
            <a:endParaRPr lang="en-US"/>
          </a:p>
        </p:txBody>
      </p:sp>
    </p:spTree>
    <p:extLst>
      <p:ext uri="{BB962C8B-B14F-4D97-AF65-F5344CB8AC3E}">
        <p14:creationId xmlns:p14="http://schemas.microsoft.com/office/powerpoint/2010/main" val="293154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ctrTitle"/>
              </p:nvPr>
            </p:nvSpPr>
            <p:spPr>
              <a:xfrm>
                <a:off x="76200" y="815975"/>
                <a:ext cx="8991600" cy="5051425"/>
              </a:xfrm>
            </p:spPr>
            <p:txBody>
              <a:bodyPr>
                <a:noAutofit/>
              </a:bodyPr>
              <a:lstStyle/>
              <a:p>
                <a:pPr algn="l"/>
                <a:r>
                  <a:rPr lang="en-US" sz="2800" dirty="0" smtClean="0"/>
                  <a:t>We simplify theory by sticking to the linearized Hubble</a:t>
                </a:r>
                <a:br>
                  <a:rPr lang="en-US" sz="2800" dirty="0" smtClean="0"/>
                </a:br>
                <a:r>
                  <a:rPr lang="en-US" sz="2800" dirty="0" smtClean="0"/>
                  <a:t>approximation in all equations. </a:t>
                </a:r>
                <a:r>
                  <a:rPr lang="en-US" sz="2800" dirty="0"/>
                  <a:t/>
                </a:r>
                <a:br>
                  <a:rPr lang="en-US" sz="2800" dirty="0"/>
                </a:br>
                <a:r>
                  <a:rPr lang="en-US" sz="2800" dirty="0" smtClean="0"/>
                  <a:t>Local diffeomorphism:          </a:t>
                </a:r>
                <a14:m>
                  <m:oMath xmlns:m="http://schemas.openxmlformats.org/officeDocument/2006/math">
                    <m:sSub>
                      <m:sSubPr>
                        <m:ctrlPr>
                          <a:rPr lang="en-US" sz="2800" b="0" i="1" smtClean="0">
                            <a:latin typeface="Cambria Math"/>
                          </a:rPr>
                        </m:ctrlPr>
                      </m:sSubPr>
                      <m:e>
                        <m:sSup>
                          <m:sSupPr>
                            <m:ctrlPr>
                              <a:rPr lang="en-US" sz="2800" b="0" i="1" smtClean="0">
                                <a:latin typeface="Cambria Math"/>
                              </a:rPr>
                            </m:ctrlPr>
                          </m:sSupPr>
                          <m:e>
                            <m:r>
                              <a:rPr lang="en-US" sz="2800" b="0" i="1" smtClean="0">
                                <a:latin typeface="Cambria Math"/>
                              </a:rPr>
                              <m:t>                 </m:t>
                            </m:r>
                            <m:r>
                              <a:rPr lang="en-US" sz="2800" b="0" i="1" smtClean="0">
                                <a:latin typeface="Cambria Math"/>
                              </a:rPr>
                              <m:t>𝑎</m:t>
                            </m:r>
                          </m:e>
                          <m:sup>
                            <m:r>
                              <a:rPr lang="en-US" sz="2800" b="0" i="1" smtClean="0">
                                <a:latin typeface="Cambria Math"/>
                              </a:rPr>
                              <m:t>2</m:t>
                            </m:r>
                          </m:sup>
                        </m:sSup>
                        <m:r>
                          <a:rPr lang="en-US" sz="2800" b="0" i="1" smtClean="0">
                            <a:latin typeface="Cambria Math"/>
                          </a:rPr>
                          <m:t>(</m:t>
                        </m:r>
                        <m:r>
                          <a:rPr lang="en-US" sz="2800" b="0" i="1" smtClean="0">
                            <a:latin typeface="Cambria Math"/>
                          </a:rPr>
                          <m:t>𝜂</m:t>
                        </m:r>
                        <m:r>
                          <a:rPr lang="en-US" sz="2800" b="0" i="1" smtClean="0">
                            <a:latin typeface="Cambria Math"/>
                          </a:rPr>
                          <m:t>)</m:t>
                        </m:r>
                        <m:r>
                          <a:rPr lang="en-US" sz="2800" b="0" i="1" smtClean="0">
                            <a:latin typeface="Cambria Math"/>
                          </a:rPr>
                          <m:t>𝑓</m:t>
                        </m:r>
                      </m:e>
                      <m:sub>
                        <m:r>
                          <a:rPr lang="en-US" sz="2800" b="0" i="1" smtClean="0">
                            <a:latin typeface="Cambria Math"/>
                          </a:rPr>
                          <m:t>𝜇𝜈</m:t>
                        </m:r>
                      </m:sub>
                    </m:sSub>
                    <m:f>
                      <m:fPr>
                        <m:ctrlPr>
                          <a:rPr lang="en-US" sz="2800" b="0" i="1" smtClean="0">
                            <a:latin typeface="Cambria Math"/>
                          </a:rPr>
                        </m:ctrlPr>
                      </m:fPr>
                      <m:num>
                        <m:r>
                          <a:rPr lang="en-US" sz="2800" b="0" i="1" smtClean="0">
                            <a:latin typeface="Cambria Math"/>
                          </a:rPr>
                          <m:t>𝜕</m:t>
                        </m:r>
                        <m:sSup>
                          <m:sSupPr>
                            <m:ctrlPr>
                              <a:rPr lang="en-US" sz="2800" b="0" i="1" smtClean="0">
                                <a:latin typeface="Cambria Math"/>
                              </a:rPr>
                            </m:ctrlPr>
                          </m:sSupPr>
                          <m:e>
                            <m:r>
                              <a:rPr lang="en-US" sz="2800" b="0" i="1" smtClean="0">
                                <a:latin typeface="Cambria Math"/>
                              </a:rPr>
                              <m:t>𝑦</m:t>
                            </m:r>
                          </m:e>
                          <m:sup>
                            <m:r>
                              <a:rPr lang="en-US" sz="2800" b="0" i="1" smtClean="0">
                                <a:latin typeface="Cambria Math"/>
                              </a:rPr>
                              <m:t>𝜇</m:t>
                            </m:r>
                          </m:sup>
                        </m:sSup>
                      </m:num>
                      <m:den>
                        <m:r>
                          <a:rPr lang="en-US" sz="2800" b="0" i="1" smtClean="0">
                            <a:latin typeface="Cambria Math"/>
                          </a:rPr>
                          <m:t>𝜕</m:t>
                        </m:r>
                        <m:sSup>
                          <m:sSupPr>
                            <m:ctrlPr>
                              <a:rPr lang="en-US" sz="2800" b="0" i="1" smtClean="0">
                                <a:latin typeface="Cambria Math"/>
                              </a:rPr>
                            </m:ctrlPr>
                          </m:sSupPr>
                          <m:e>
                            <m:r>
                              <a:rPr lang="en-US" sz="2800" b="0" i="1" smtClean="0">
                                <a:latin typeface="Cambria Math"/>
                              </a:rPr>
                              <m:t>𝑥</m:t>
                            </m:r>
                          </m:e>
                          <m:sup>
                            <m:r>
                              <a:rPr lang="en-US" sz="2800" b="0" i="1" smtClean="0">
                                <a:latin typeface="Cambria Math"/>
                              </a:rPr>
                              <m:t>𝛼</m:t>
                            </m:r>
                          </m:sup>
                        </m:sSup>
                      </m:den>
                    </m:f>
                    <m:f>
                      <m:fPr>
                        <m:ctrlPr>
                          <a:rPr lang="en-US" sz="2800" b="0" i="1" smtClean="0">
                            <a:latin typeface="Cambria Math"/>
                          </a:rPr>
                        </m:ctrlPr>
                      </m:fPr>
                      <m:num>
                        <m:r>
                          <a:rPr lang="en-US" sz="2800" b="0" i="1" smtClean="0">
                            <a:latin typeface="Cambria Math"/>
                          </a:rPr>
                          <m:t>𝜕</m:t>
                        </m:r>
                        <m:sSup>
                          <m:sSupPr>
                            <m:ctrlPr>
                              <a:rPr lang="en-US" sz="2800" b="0" i="1" smtClean="0">
                                <a:latin typeface="Cambria Math"/>
                              </a:rPr>
                            </m:ctrlPr>
                          </m:sSupPr>
                          <m:e>
                            <m:r>
                              <a:rPr lang="en-US" sz="2800" b="0" i="1" smtClean="0">
                                <a:latin typeface="Cambria Math"/>
                              </a:rPr>
                              <m:t>𝑦</m:t>
                            </m:r>
                          </m:e>
                          <m:sup>
                            <m:r>
                              <a:rPr lang="en-US" sz="2800" b="0" i="1" smtClean="0">
                                <a:latin typeface="Cambria Math"/>
                              </a:rPr>
                              <m:t>𝜈</m:t>
                            </m:r>
                          </m:sup>
                        </m:sSup>
                      </m:num>
                      <m:den>
                        <m:r>
                          <a:rPr lang="en-US" sz="2800" b="0" i="1" smtClean="0">
                            <a:latin typeface="Cambria Math"/>
                          </a:rPr>
                          <m:t>𝜕</m:t>
                        </m:r>
                        <m:sSup>
                          <m:sSupPr>
                            <m:ctrlPr>
                              <a:rPr lang="en-US" sz="2800" b="0" i="1" smtClean="0">
                                <a:latin typeface="Cambria Math"/>
                              </a:rPr>
                            </m:ctrlPr>
                          </m:sSupPr>
                          <m:e>
                            <m:r>
                              <a:rPr lang="en-US" sz="2800" b="0" i="1" smtClean="0">
                                <a:latin typeface="Cambria Math"/>
                              </a:rPr>
                              <m:t>𝑥</m:t>
                            </m:r>
                          </m:e>
                          <m:sup>
                            <m:r>
                              <a:rPr lang="en-US" sz="2800" b="0" i="1" smtClean="0">
                                <a:latin typeface="Cambria Math"/>
                              </a:rPr>
                              <m:t>𝛽</m:t>
                            </m:r>
                          </m:sup>
                        </m:sSup>
                      </m:den>
                    </m:f>
                    <m:r>
                      <a:rPr lang="en-US" sz="2800" b="0" i="1" smtClean="0">
                        <a:latin typeface="Cambria Math"/>
                      </a:rPr>
                      <m:t>=</m:t>
                    </m:r>
                    <m:sSub>
                      <m:sSubPr>
                        <m:ctrlPr>
                          <a:rPr lang="en-US" sz="2800" b="0" i="1" smtClean="0">
                            <a:latin typeface="Cambria Math"/>
                          </a:rPr>
                        </m:ctrlPr>
                      </m:sSubPr>
                      <m:e>
                        <m:r>
                          <a:rPr lang="en-US" sz="2800" b="0" i="1" smtClean="0">
                            <a:latin typeface="Cambria Math"/>
                          </a:rPr>
                          <m:t>𝑓</m:t>
                        </m:r>
                      </m:e>
                      <m:sub>
                        <m:r>
                          <a:rPr lang="en-US" sz="2800" b="0" i="1" smtClean="0">
                            <a:latin typeface="Cambria Math"/>
                          </a:rPr>
                          <m:t>𝛼𝛽</m:t>
                        </m:r>
                      </m:sub>
                    </m:sSub>
                  </m:oMath>
                </a14:m>
                <a:r>
                  <a:rPr lang="en-US" sz="2800" dirty="0" smtClean="0"/>
                  <a:t/>
                </a:r>
                <a:br>
                  <a:rPr lang="en-US" sz="2800" dirty="0" smtClean="0"/>
                </a:br>
                <a:r>
                  <a:rPr lang="en-US" sz="2800" dirty="0"/>
                  <a:t/>
                </a:r>
                <a:br>
                  <a:rPr lang="en-US" sz="2800" dirty="0"/>
                </a:br>
                <a:r>
                  <a:rPr lang="en-US" sz="2800" dirty="0" smtClean="0"/>
                  <a:t>Special conformal transformation:     </a:t>
                </a:r>
                <a14:m>
                  <m:oMath xmlns:m="http://schemas.openxmlformats.org/officeDocument/2006/math">
                    <m:sSub>
                      <m:sSubPr>
                        <m:ctrlPr>
                          <a:rPr lang="en-US" sz="2800" b="0" i="1" smtClean="0">
                            <a:latin typeface="Cambria Math"/>
                          </a:rPr>
                        </m:ctrlPr>
                      </m:sSubPr>
                      <m:e>
                        <m:sSup>
                          <m:sSupPr>
                            <m:ctrlPr>
                              <a:rPr lang="en-US" sz="2800" b="0" i="1" smtClean="0">
                                <a:latin typeface="Cambria Math"/>
                              </a:rPr>
                            </m:ctrlPr>
                          </m:sSupPr>
                          <m:e>
                            <m:r>
                              <m:rPr>
                                <m:sty m:val="p"/>
                              </m:rPr>
                              <a:rPr lang="en-US" sz="2800" b="0" i="0" smtClean="0">
                                <a:latin typeface="Cambria Math"/>
                              </a:rPr>
                              <m:t>Ω</m:t>
                            </m:r>
                          </m:e>
                          <m:sup>
                            <m:r>
                              <a:rPr lang="en-US" sz="2800" b="0" i="1" smtClean="0">
                                <a:latin typeface="Cambria Math"/>
                              </a:rPr>
                              <m:t>2</m:t>
                            </m:r>
                          </m:sup>
                        </m:sSup>
                        <m:r>
                          <a:rPr lang="en-US" sz="2800" b="0" i="1" smtClean="0">
                            <a:latin typeface="Cambria Math"/>
                          </a:rPr>
                          <m:t>(</m:t>
                        </m:r>
                        <m:r>
                          <a:rPr lang="en-US" sz="2800" b="0" i="1" smtClean="0">
                            <a:latin typeface="Cambria Math"/>
                          </a:rPr>
                          <m:t>𝑥</m:t>
                        </m:r>
                        <m:r>
                          <a:rPr lang="en-US" sz="2800" b="0" i="1" smtClean="0">
                            <a:latin typeface="Cambria Math"/>
                          </a:rPr>
                          <m:t>)</m:t>
                        </m:r>
                        <m:r>
                          <a:rPr lang="en-US" sz="2800" b="0" i="1" smtClean="0">
                            <a:latin typeface="Cambria Math"/>
                          </a:rPr>
                          <m:t>𝑓</m:t>
                        </m:r>
                      </m:e>
                      <m:sub>
                        <m:r>
                          <a:rPr lang="en-US" sz="2800" b="0" i="1" smtClean="0">
                            <a:latin typeface="Cambria Math"/>
                          </a:rPr>
                          <m:t>𝜇𝜈</m:t>
                        </m:r>
                      </m:sub>
                    </m:sSub>
                    <m:f>
                      <m:fPr>
                        <m:ctrlPr>
                          <a:rPr lang="en-US" sz="2800" b="0" i="1" smtClean="0">
                            <a:latin typeface="Cambria Math"/>
                          </a:rPr>
                        </m:ctrlPr>
                      </m:fPr>
                      <m:num>
                        <m:r>
                          <a:rPr lang="en-US" sz="2800" b="0" i="1" smtClean="0">
                            <a:latin typeface="Cambria Math"/>
                          </a:rPr>
                          <m:t>𝜕</m:t>
                        </m:r>
                        <m:sSup>
                          <m:sSupPr>
                            <m:ctrlPr>
                              <a:rPr lang="en-US" sz="2800" b="0" i="1" smtClean="0">
                                <a:latin typeface="Cambria Math"/>
                              </a:rPr>
                            </m:ctrlPr>
                          </m:sSupPr>
                          <m:e>
                            <m:r>
                              <a:rPr lang="en-US" sz="2800" b="0" i="1" smtClean="0">
                                <a:latin typeface="Cambria Math"/>
                              </a:rPr>
                              <m:t>𝑦</m:t>
                            </m:r>
                          </m:e>
                          <m:sup>
                            <m:r>
                              <a:rPr lang="en-US" sz="2800" b="0" i="1" smtClean="0">
                                <a:latin typeface="Cambria Math"/>
                              </a:rPr>
                              <m:t>𝜇</m:t>
                            </m:r>
                          </m:sup>
                        </m:sSup>
                      </m:num>
                      <m:den>
                        <m:r>
                          <a:rPr lang="en-US" sz="2800" b="0" i="1" smtClean="0">
                            <a:latin typeface="Cambria Math"/>
                          </a:rPr>
                          <m:t>𝜕</m:t>
                        </m:r>
                        <m:sSup>
                          <m:sSupPr>
                            <m:ctrlPr>
                              <a:rPr lang="en-US" sz="2800" b="0" i="1" smtClean="0">
                                <a:latin typeface="Cambria Math"/>
                              </a:rPr>
                            </m:ctrlPr>
                          </m:sSupPr>
                          <m:e>
                            <m:r>
                              <a:rPr lang="en-US" sz="2800" b="0" i="1" smtClean="0">
                                <a:latin typeface="Cambria Math"/>
                              </a:rPr>
                              <m:t>𝑥</m:t>
                            </m:r>
                          </m:e>
                          <m:sup>
                            <m:r>
                              <a:rPr lang="en-US" sz="2800" b="0" i="1" smtClean="0">
                                <a:latin typeface="Cambria Math"/>
                              </a:rPr>
                              <m:t>𝛼</m:t>
                            </m:r>
                          </m:sup>
                        </m:sSup>
                      </m:den>
                    </m:f>
                    <m:f>
                      <m:fPr>
                        <m:ctrlPr>
                          <a:rPr lang="en-US" sz="2800" b="0" i="1" smtClean="0">
                            <a:latin typeface="Cambria Math"/>
                          </a:rPr>
                        </m:ctrlPr>
                      </m:fPr>
                      <m:num>
                        <m:r>
                          <a:rPr lang="en-US" sz="2800" b="0" i="1" smtClean="0">
                            <a:latin typeface="Cambria Math"/>
                          </a:rPr>
                          <m:t>𝜕</m:t>
                        </m:r>
                        <m:sSup>
                          <m:sSupPr>
                            <m:ctrlPr>
                              <a:rPr lang="en-US" sz="2800" b="0" i="1" smtClean="0">
                                <a:latin typeface="Cambria Math"/>
                              </a:rPr>
                            </m:ctrlPr>
                          </m:sSupPr>
                          <m:e>
                            <m:r>
                              <a:rPr lang="en-US" sz="2800" b="0" i="1" smtClean="0">
                                <a:latin typeface="Cambria Math"/>
                              </a:rPr>
                              <m:t>𝑦</m:t>
                            </m:r>
                          </m:e>
                          <m:sup>
                            <m:r>
                              <a:rPr lang="en-US" sz="2800" b="0" i="1" smtClean="0">
                                <a:latin typeface="Cambria Math"/>
                              </a:rPr>
                              <m:t>𝜈</m:t>
                            </m:r>
                          </m:sup>
                        </m:sSup>
                      </m:num>
                      <m:den>
                        <m:r>
                          <a:rPr lang="en-US" sz="2800" b="0" i="1" smtClean="0">
                            <a:latin typeface="Cambria Math"/>
                          </a:rPr>
                          <m:t>𝜕</m:t>
                        </m:r>
                        <m:sSup>
                          <m:sSupPr>
                            <m:ctrlPr>
                              <a:rPr lang="en-US" sz="2800" b="0" i="1" smtClean="0">
                                <a:latin typeface="Cambria Math"/>
                              </a:rPr>
                            </m:ctrlPr>
                          </m:sSupPr>
                          <m:e>
                            <m:r>
                              <a:rPr lang="en-US" sz="2800" b="0" i="1" smtClean="0">
                                <a:latin typeface="Cambria Math"/>
                              </a:rPr>
                              <m:t>𝑥</m:t>
                            </m:r>
                          </m:e>
                          <m:sup>
                            <m:r>
                              <a:rPr lang="en-US" sz="2800" b="0" i="1" smtClean="0">
                                <a:latin typeface="Cambria Math"/>
                              </a:rPr>
                              <m:t>𝛽</m:t>
                            </m:r>
                          </m:sup>
                        </m:sSup>
                      </m:den>
                    </m:f>
                    <m:r>
                      <a:rPr lang="en-US" sz="2800" b="0" i="1" smtClean="0">
                        <a:latin typeface="Cambria Math"/>
                      </a:rPr>
                      <m:t>=</m:t>
                    </m:r>
                    <m:sSub>
                      <m:sSubPr>
                        <m:ctrlPr>
                          <a:rPr lang="en-US" sz="2800" b="0" i="1" smtClean="0">
                            <a:latin typeface="Cambria Math"/>
                          </a:rPr>
                        </m:ctrlPr>
                      </m:sSubPr>
                      <m:e>
                        <m:r>
                          <a:rPr lang="en-US" sz="2800" b="0" i="1" smtClean="0">
                            <a:latin typeface="Cambria Math"/>
                          </a:rPr>
                          <m:t>𝑓</m:t>
                        </m:r>
                      </m:e>
                      <m:sub>
                        <m:r>
                          <a:rPr lang="en-US" sz="2800" b="0" i="1" smtClean="0">
                            <a:latin typeface="Cambria Math"/>
                          </a:rPr>
                          <m:t>𝛼𝛽</m:t>
                        </m:r>
                      </m:sub>
                    </m:sSub>
                  </m:oMath>
                </a14:m>
                <a:r>
                  <a:rPr lang="en-US" sz="2800" dirty="0"/>
                  <a:t/>
                </a:r>
                <a:br>
                  <a:rPr lang="en-US" sz="2800" dirty="0"/>
                </a:br>
                <a:r>
                  <a:rPr lang="en-US" sz="2800" dirty="0"/>
                  <a:t/>
                </a:r>
                <a:br>
                  <a:rPr lang="en-US" sz="2800" dirty="0"/>
                </a:br>
                <a14:m>
                  <m:oMathPara xmlns:m="http://schemas.openxmlformats.org/officeDocument/2006/math">
                    <m:oMathParaPr>
                      <m:jc m:val="centerGroup"/>
                    </m:oMathParaPr>
                    <m:oMath xmlns:m="http://schemas.openxmlformats.org/officeDocument/2006/math">
                      <m:r>
                        <m:rPr>
                          <m:sty m:val="p"/>
                        </m:rPr>
                        <a:rPr lang="en-US" sz="2800" b="0" i="0" smtClean="0">
                          <a:latin typeface="Cambria Math"/>
                        </a:rPr>
                        <m:t>Ω</m:t>
                      </m:r>
                      <m:d>
                        <m:dPr>
                          <m:ctrlPr>
                            <a:rPr lang="en-US" sz="2800" b="0" i="1" smtClean="0">
                              <a:latin typeface="Cambria Math"/>
                            </a:rPr>
                          </m:ctrlPr>
                        </m:dPr>
                        <m:e>
                          <m:r>
                            <a:rPr lang="en-US" sz="2800" b="0" i="1" smtClean="0">
                              <a:latin typeface="Cambria Math"/>
                            </a:rPr>
                            <m:t>𝑥</m:t>
                          </m:r>
                        </m:e>
                      </m:d>
                      <m:r>
                        <a:rPr lang="en-US" sz="2800" b="0" i="1" smtClean="0">
                          <a:latin typeface="Cambria Math"/>
                        </a:rPr>
                        <m:t>=1−2</m:t>
                      </m:r>
                      <m:sSub>
                        <m:sSubPr>
                          <m:ctrlPr>
                            <a:rPr lang="en-US" sz="2800" b="0" i="1" smtClean="0">
                              <a:latin typeface="Cambria Math"/>
                            </a:rPr>
                          </m:ctrlPr>
                        </m:sSubPr>
                        <m:e>
                          <m:r>
                            <a:rPr lang="en-US" sz="2800" b="0" i="1" smtClean="0">
                              <a:latin typeface="Cambria Math"/>
                            </a:rPr>
                            <m:t>𝑏</m:t>
                          </m:r>
                        </m:e>
                        <m:sub>
                          <m:r>
                            <a:rPr lang="en-US" sz="2800" b="0" i="1" smtClean="0">
                              <a:latin typeface="Cambria Math"/>
                            </a:rPr>
                            <m:t>𝛼</m:t>
                          </m:r>
                        </m:sub>
                      </m:sSub>
                      <m:sSup>
                        <m:sSupPr>
                          <m:ctrlPr>
                            <a:rPr lang="en-US" sz="2800" b="0" i="1" smtClean="0">
                              <a:latin typeface="Cambria Math"/>
                            </a:rPr>
                          </m:ctrlPr>
                        </m:sSupPr>
                        <m:e>
                          <m:r>
                            <a:rPr lang="en-US" sz="2800" b="0" i="1" smtClean="0">
                              <a:latin typeface="Cambria Math"/>
                            </a:rPr>
                            <m:t>𝑥</m:t>
                          </m:r>
                        </m:e>
                        <m:sup>
                          <m:r>
                            <a:rPr lang="en-US" sz="2800" b="0" i="1" smtClean="0">
                              <a:latin typeface="Cambria Math"/>
                            </a:rPr>
                            <m:t>𝛼</m:t>
                          </m:r>
                        </m:sup>
                      </m:sSup>
                      <m:r>
                        <a:rPr lang="en-US" sz="2800" b="0" i="1" smtClean="0">
                          <a:latin typeface="Cambria Math"/>
                        </a:rPr>
                        <m:t>+</m:t>
                      </m:r>
                      <m:sSup>
                        <m:sSupPr>
                          <m:ctrlPr>
                            <a:rPr lang="en-US" sz="2800" b="0" i="1" smtClean="0">
                              <a:latin typeface="Cambria Math"/>
                            </a:rPr>
                          </m:ctrlPr>
                        </m:sSupPr>
                        <m:e>
                          <m:r>
                            <a:rPr lang="en-US" sz="2800" b="0" i="1" smtClean="0">
                              <a:latin typeface="Cambria Math"/>
                            </a:rPr>
                            <m:t>𝑏</m:t>
                          </m:r>
                        </m:e>
                        <m:sup>
                          <m:r>
                            <a:rPr lang="en-US" sz="2800" b="0" i="1" smtClean="0">
                              <a:latin typeface="Cambria Math"/>
                            </a:rPr>
                            <m:t>2</m:t>
                          </m:r>
                        </m:sup>
                      </m:sSup>
                      <m:sSup>
                        <m:sSupPr>
                          <m:ctrlPr>
                            <a:rPr lang="en-US" sz="2800" b="0" i="1" smtClean="0">
                              <a:latin typeface="Cambria Math"/>
                            </a:rPr>
                          </m:ctrlPr>
                        </m:sSupPr>
                        <m:e>
                          <m:r>
                            <a:rPr lang="en-US" sz="2800" b="0" i="1" smtClean="0">
                              <a:latin typeface="Cambria Math"/>
                            </a:rPr>
                            <m:t>𝑥</m:t>
                          </m:r>
                        </m:e>
                        <m:sup>
                          <m:r>
                            <a:rPr lang="en-US" sz="2800" b="0" i="1" smtClean="0">
                              <a:latin typeface="Cambria Math"/>
                            </a:rPr>
                            <m:t>2</m:t>
                          </m:r>
                        </m:sup>
                      </m:sSup>
                    </m:oMath>
                  </m:oMathPara>
                </a14:m>
                <a:r>
                  <a:rPr lang="en-US" sz="2800" dirty="0" smtClean="0"/>
                  <a:t/>
                </a:r>
                <a:br>
                  <a:rPr lang="en-US" sz="2800" dirty="0" smtClean="0"/>
                </a:br>
                <a:r>
                  <a:rPr lang="en-US" sz="2800" dirty="0"/>
                  <a:t/>
                </a:r>
                <a:br>
                  <a:rPr lang="en-US" sz="2800" dirty="0"/>
                </a:br>
                <a14:m>
                  <m:oMathPara xmlns:m="http://schemas.openxmlformats.org/officeDocument/2006/math">
                    <m:oMathParaPr>
                      <m:jc m:val="centerGroup"/>
                    </m:oMathParaPr>
                    <m:oMath xmlns:m="http://schemas.openxmlformats.org/officeDocument/2006/math">
                      <m:sSup>
                        <m:sSupPr>
                          <m:ctrlPr>
                            <a:rPr lang="en-US" sz="2800" b="0" i="1" smtClean="0">
                              <a:latin typeface="Cambria Math"/>
                            </a:rPr>
                          </m:ctrlPr>
                        </m:sSupPr>
                        <m:e>
                          <m:r>
                            <a:rPr lang="en-US" sz="2800" b="0" i="1" smtClean="0">
                              <a:latin typeface="Cambria Math"/>
                            </a:rPr>
                            <m:t>𝑦</m:t>
                          </m:r>
                        </m:e>
                        <m:sup>
                          <m:r>
                            <a:rPr lang="en-US" sz="2800" b="0" i="1" smtClean="0">
                              <a:latin typeface="Cambria Math"/>
                            </a:rPr>
                            <m:t>𝛼</m:t>
                          </m:r>
                        </m:sup>
                      </m:sSup>
                      <m:r>
                        <a:rPr lang="en-US" sz="2800" b="0" i="1" smtClean="0">
                          <a:latin typeface="Cambria Math"/>
                        </a:rPr>
                        <m:t>=</m:t>
                      </m:r>
                      <m:f>
                        <m:fPr>
                          <m:ctrlPr>
                            <a:rPr lang="en-US" sz="2800" b="0" i="1" smtClean="0">
                              <a:latin typeface="Cambria Math"/>
                            </a:rPr>
                          </m:ctrlPr>
                        </m:fPr>
                        <m:num>
                          <m:sSup>
                            <m:sSupPr>
                              <m:ctrlPr>
                                <a:rPr lang="en-US" sz="2800" b="0" i="1" smtClean="0">
                                  <a:latin typeface="Cambria Math"/>
                                </a:rPr>
                              </m:ctrlPr>
                            </m:sSupPr>
                            <m:e>
                              <m:r>
                                <a:rPr lang="en-US" sz="2800" b="0" i="1" smtClean="0">
                                  <a:latin typeface="Cambria Math"/>
                                </a:rPr>
                                <m:t>𝑥</m:t>
                              </m:r>
                            </m:e>
                            <m:sup>
                              <m:r>
                                <a:rPr lang="en-US" sz="2800" b="0" i="1" smtClean="0">
                                  <a:latin typeface="Cambria Math"/>
                                </a:rPr>
                                <m:t>𝛼</m:t>
                              </m:r>
                            </m:sup>
                          </m:sSup>
                          <m:r>
                            <a:rPr lang="en-US" sz="2800" b="0" i="1" smtClean="0">
                              <a:latin typeface="Cambria Math"/>
                            </a:rPr>
                            <m:t>−</m:t>
                          </m:r>
                          <m:sSup>
                            <m:sSupPr>
                              <m:ctrlPr>
                                <a:rPr lang="en-US" sz="2800" b="0" i="1" smtClean="0">
                                  <a:latin typeface="Cambria Math"/>
                                </a:rPr>
                              </m:ctrlPr>
                            </m:sSupPr>
                            <m:e>
                              <m:r>
                                <a:rPr lang="en-US" sz="2800" b="0" i="1" smtClean="0">
                                  <a:latin typeface="Cambria Math"/>
                                </a:rPr>
                                <m:t>𝑏</m:t>
                              </m:r>
                            </m:e>
                            <m:sup>
                              <m:r>
                                <a:rPr lang="en-US" sz="2800" b="0" i="1" smtClean="0">
                                  <a:latin typeface="Cambria Math"/>
                                </a:rPr>
                                <m:t>𝛼</m:t>
                              </m:r>
                            </m:sup>
                          </m:sSup>
                          <m:sSup>
                            <m:sSupPr>
                              <m:ctrlPr>
                                <a:rPr lang="en-US" sz="2800" b="0" i="1" smtClean="0">
                                  <a:latin typeface="Cambria Math"/>
                                </a:rPr>
                              </m:ctrlPr>
                            </m:sSupPr>
                            <m:e>
                              <m:r>
                                <a:rPr lang="en-US" sz="2800" b="0" i="1" smtClean="0">
                                  <a:latin typeface="Cambria Math"/>
                                </a:rPr>
                                <m:t>𝑥</m:t>
                              </m:r>
                            </m:e>
                            <m:sup>
                              <m:r>
                                <a:rPr lang="en-US" sz="2800" b="0" i="1" smtClean="0">
                                  <a:latin typeface="Cambria Math"/>
                                </a:rPr>
                                <m:t>2</m:t>
                              </m:r>
                            </m:sup>
                          </m:sSup>
                        </m:num>
                        <m:den>
                          <m:r>
                            <m:rPr>
                              <m:sty m:val="p"/>
                            </m:rPr>
                            <a:rPr lang="en-US" sz="2800" b="0" i="0" smtClean="0">
                              <a:latin typeface="Cambria Math"/>
                            </a:rPr>
                            <m:t>Ω</m:t>
                          </m:r>
                          <m:d>
                            <m:dPr>
                              <m:ctrlPr>
                                <a:rPr lang="en-US" sz="2800" b="0" i="1" smtClean="0">
                                  <a:latin typeface="Cambria Math"/>
                                </a:rPr>
                              </m:ctrlPr>
                            </m:dPr>
                            <m:e>
                              <m:r>
                                <a:rPr lang="en-US" sz="2800" b="0" i="1" smtClean="0">
                                  <a:latin typeface="Cambria Math"/>
                                </a:rPr>
                                <m:t>𝑥</m:t>
                              </m:r>
                            </m:e>
                          </m:d>
                        </m:den>
                      </m:f>
                    </m:oMath>
                  </m:oMathPara>
                </a14:m>
                <a:r>
                  <a:rPr lang="en-US" sz="2800" dirty="0" smtClean="0"/>
                  <a:t/>
                </a:r>
                <a:br>
                  <a:rPr lang="en-US" sz="2800" dirty="0" smtClean="0"/>
                </a:br>
                <a:r>
                  <a:rPr lang="en-US" sz="2800" dirty="0"/>
                  <a:t/>
                </a:r>
                <a:br>
                  <a:rPr lang="en-US" sz="2800" dirty="0"/>
                </a:br>
                <a:r>
                  <a:rPr lang="en-US" sz="2800" dirty="0" smtClean="0"/>
                  <a:t>Matching:      </a:t>
                </a:r>
                <a14:m>
                  <m:oMath xmlns:m="http://schemas.openxmlformats.org/officeDocument/2006/math">
                    <m:sSup>
                      <m:sSupPr>
                        <m:ctrlPr>
                          <a:rPr lang="en-US" sz="2800" b="0" i="1" smtClean="0">
                            <a:latin typeface="Cambria Math"/>
                          </a:rPr>
                        </m:ctrlPr>
                      </m:sSupPr>
                      <m:e>
                        <m:r>
                          <a:rPr lang="en-US" sz="2800" b="0" i="1" smtClean="0">
                            <a:latin typeface="Cambria Math"/>
                          </a:rPr>
                          <m:t>𝑏</m:t>
                        </m:r>
                      </m:e>
                      <m:sup>
                        <m:r>
                          <a:rPr lang="en-US" sz="2800" b="0" i="1" smtClean="0">
                            <a:latin typeface="Cambria Math"/>
                          </a:rPr>
                          <m:t>𝛼</m:t>
                        </m:r>
                      </m:sup>
                    </m:sSup>
                    <m:r>
                      <a:rPr lang="en-US" sz="2800" b="0" i="1" smtClean="0">
                        <a:latin typeface="Cambria Math"/>
                      </a:rPr>
                      <m:t>=</m:t>
                    </m:r>
                    <m:f>
                      <m:fPr>
                        <m:ctrlPr>
                          <a:rPr lang="en-US" sz="2800" b="0" i="1" smtClean="0">
                            <a:latin typeface="Cambria Math"/>
                          </a:rPr>
                        </m:ctrlPr>
                      </m:fPr>
                      <m:num>
                        <m:r>
                          <a:rPr lang="en-US" sz="2800" b="0" i="1" smtClean="0">
                            <a:latin typeface="Cambria Math"/>
                          </a:rPr>
                          <m:t>𝐻</m:t>
                        </m:r>
                      </m:num>
                      <m:den>
                        <m:r>
                          <a:rPr lang="en-US" sz="2800" b="0" i="1" smtClean="0">
                            <a:latin typeface="Cambria Math"/>
                          </a:rPr>
                          <m:t>2</m:t>
                        </m:r>
                      </m:den>
                    </m:f>
                    <m:sSup>
                      <m:sSupPr>
                        <m:ctrlPr>
                          <a:rPr lang="en-US" sz="2800" b="0" i="1" smtClean="0">
                            <a:latin typeface="Cambria Math"/>
                          </a:rPr>
                        </m:ctrlPr>
                      </m:sSupPr>
                      <m:e>
                        <m:r>
                          <a:rPr lang="en-US" sz="2800" b="0" i="1" smtClean="0">
                            <a:latin typeface="Cambria Math"/>
                          </a:rPr>
                          <m:t>𝑢</m:t>
                        </m:r>
                      </m:e>
                      <m:sup>
                        <m:r>
                          <a:rPr lang="en-US" sz="2800" b="0" i="1" smtClean="0">
                            <a:latin typeface="Cambria Math"/>
                          </a:rPr>
                          <m:t>𝛼</m:t>
                        </m:r>
                      </m:sup>
                    </m:sSup>
                  </m:oMath>
                </a14:m>
                <a:r>
                  <a:rPr lang="en-US" sz="2800" dirty="0" smtClean="0"/>
                  <a:t> ;     </a:t>
                </a:r>
                <a14:m>
                  <m:oMath xmlns:m="http://schemas.openxmlformats.org/officeDocument/2006/math">
                    <m:r>
                      <a:rPr lang="en-US" sz="2800" b="0" i="0" dirty="0" smtClean="0">
                        <a:latin typeface="Cambria Math"/>
                      </a:rPr>
                      <m:t>        </m:t>
                    </m:r>
                    <m:r>
                      <m:rPr>
                        <m:sty m:val="p"/>
                      </m:rPr>
                      <a:rPr lang="en-US" sz="2800" b="0" i="0" dirty="0" smtClean="0">
                        <a:latin typeface="Cambria Math"/>
                      </a:rPr>
                      <m:t>Ω</m:t>
                    </m:r>
                    <m:d>
                      <m:dPr>
                        <m:ctrlPr>
                          <a:rPr lang="en-US" sz="2800" b="0" i="1" dirty="0" smtClean="0">
                            <a:latin typeface="Cambria Math"/>
                          </a:rPr>
                        </m:ctrlPr>
                      </m:dPr>
                      <m:e>
                        <m:r>
                          <a:rPr lang="en-US" sz="2800" b="0" i="1" dirty="0" smtClean="0">
                            <a:latin typeface="Cambria Math"/>
                          </a:rPr>
                          <m:t>𝑥</m:t>
                        </m:r>
                      </m:e>
                    </m:d>
                    <m:r>
                      <a:rPr lang="en-US" sz="2800" b="0" i="1" dirty="0" smtClean="0">
                        <a:latin typeface="Cambria Math"/>
                      </a:rPr>
                      <m:t>=</m:t>
                    </m:r>
                    <m:r>
                      <a:rPr lang="en-US" sz="2800" b="0" i="1" dirty="0" smtClean="0">
                        <a:latin typeface="Cambria Math"/>
                      </a:rPr>
                      <m:t>𝑎</m:t>
                    </m:r>
                    <m:d>
                      <m:dPr>
                        <m:ctrlPr>
                          <a:rPr lang="en-US" sz="2800" b="0" i="1" dirty="0" smtClean="0">
                            <a:latin typeface="Cambria Math"/>
                          </a:rPr>
                        </m:ctrlPr>
                      </m:dPr>
                      <m:e>
                        <m:r>
                          <a:rPr lang="en-US" sz="2800" b="0" i="1" dirty="0" smtClean="0">
                            <a:latin typeface="Cambria Math"/>
                          </a:rPr>
                          <m:t>𝜏</m:t>
                        </m:r>
                      </m:e>
                    </m:d>
                    <m:r>
                      <a:rPr lang="en-US" sz="2800" b="0" i="0" dirty="0" smtClean="0">
                        <a:latin typeface="Cambria Math"/>
                      </a:rPr>
                      <m:t>=1+</m:t>
                    </m:r>
                    <m:r>
                      <m:rPr>
                        <m:sty m:val="p"/>
                      </m:rPr>
                      <a:rPr lang="en-US" sz="2800" b="0" i="0" dirty="0" smtClean="0">
                        <a:latin typeface="Cambria Math"/>
                      </a:rPr>
                      <m:t>H</m:t>
                    </m:r>
                    <m:r>
                      <a:rPr lang="en-US" sz="2800" b="0" i="1" dirty="0" smtClean="0">
                        <a:latin typeface="Cambria Math"/>
                      </a:rPr>
                      <m:t>𝜏</m:t>
                    </m:r>
                  </m:oMath>
                </a14:m>
                <a:endParaRPr lang="en-US" sz="2800" dirty="0"/>
              </a:p>
            </p:txBody>
          </p:sp>
        </mc:Choice>
        <mc:Fallback>
          <p:sp>
            <p:nvSpPr>
              <p:cNvPr id="2" name="Title 1"/>
              <p:cNvSpPr>
                <a:spLocks noGrp="1" noRot="1" noChangeAspect="1" noMove="1" noResize="1" noEditPoints="1" noAdjustHandles="1" noChangeArrowheads="1" noChangeShapeType="1" noTextEdit="1"/>
              </p:cNvSpPr>
              <p:nvPr>
                <p:ph type="ctrTitle"/>
              </p:nvPr>
            </p:nvSpPr>
            <p:spPr>
              <a:xfrm>
                <a:off x="76200" y="815975"/>
                <a:ext cx="8991600" cy="5051425"/>
              </a:xfrm>
              <a:blipFill rotWithShape="1">
                <a:blip r:embed="rId2"/>
                <a:stretch>
                  <a:fillRect l="-1424" t="-9409" b="-10012"/>
                </a:stretch>
              </a:blipFill>
            </p:spPr>
            <p:txBody>
              <a:bodyPr/>
              <a:lstStyle/>
              <a:p>
                <a:r>
                  <a:rPr lang="en-US">
                    <a:noFill/>
                  </a:rPr>
                  <a:t> </a:t>
                </a:r>
              </a:p>
            </p:txBody>
          </p:sp>
        </mc:Fallback>
      </mc:AlternateContent>
      <p:sp>
        <p:nvSpPr>
          <p:cNvPr id="3" name="Date Placeholder 2"/>
          <p:cNvSpPr>
            <a:spLocks noGrp="1"/>
          </p:cNvSpPr>
          <p:nvPr>
            <p:ph type="dt" sz="half" idx="10"/>
          </p:nvPr>
        </p:nvSpPr>
        <p:spPr/>
        <p:txBody>
          <a:bodyPr/>
          <a:lstStyle/>
          <a:p>
            <a:r>
              <a:rPr lang="en-US" smtClean="0"/>
              <a:t>18-19/04/2013</a:t>
            </a:r>
            <a:endParaRPr lang="en-US"/>
          </a:p>
        </p:txBody>
      </p:sp>
      <p:sp>
        <p:nvSpPr>
          <p:cNvPr id="5" name="Footer Placeholder 4"/>
          <p:cNvSpPr>
            <a:spLocks noGrp="1"/>
          </p:cNvSpPr>
          <p:nvPr>
            <p:ph type="ftr" sz="quarter" idx="11"/>
          </p:nvPr>
        </p:nvSpPr>
        <p:spPr/>
        <p:txBody>
          <a:bodyPr/>
          <a:lstStyle/>
          <a:p>
            <a:r>
              <a:rPr lang="en-US" smtClean="0"/>
              <a:t>7-th Gulf Coast Gravity Meeting     University of Missisipi, Oxford</a:t>
            </a:r>
            <a:endParaRPr lang="en-US"/>
          </a:p>
        </p:txBody>
      </p:sp>
      <p:sp>
        <p:nvSpPr>
          <p:cNvPr id="7" name="Slide Number Placeholder 6"/>
          <p:cNvSpPr>
            <a:spLocks noGrp="1"/>
          </p:cNvSpPr>
          <p:nvPr>
            <p:ph type="sldNum" sz="quarter" idx="12"/>
          </p:nvPr>
        </p:nvSpPr>
        <p:spPr/>
        <p:txBody>
          <a:bodyPr/>
          <a:lstStyle/>
          <a:p>
            <a:fld id="{BE265F99-3B38-41D6-BF42-DF8A4110C4EE}" type="slidenum">
              <a:rPr lang="en-US" smtClean="0"/>
              <a:t>4</a:t>
            </a:fld>
            <a:endParaRPr lang="en-US"/>
          </a:p>
        </p:txBody>
      </p:sp>
    </p:spTree>
    <p:extLst>
      <p:ext uri="{BB962C8B-B14F-4D97-AF65-F5344CB8AC3E}">
        <p14:creationId xmlns:p14="http://schemas.microsoft.com/office/powerpoint/2010/main" val="2113116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ctrTitle"/>
              </p:nvPr>
            </p:nvSpPr>
            <p:spPr>
              <a:xfrm>
                <a:off x="76200" y="304800"/>
                <a:ext cx="8991600" cy="5051425"/>
              </a:xfrm>
            </p:spPr>
            <p:txBody>
              <a:bodyPr>
                <a:noAutofit/>
              </a:bodyPr>
              <a:lstStyle/>
              <a:p>
                <a:pPr algn="l"/>
                <a:r>
                  <a:rPr lang="en-US" sz="2800" dirty="0" smtClean="0"/>
                  <a:t>Local inertial metric:   </a:t>
                </a:r>
                <a14:m>
                  <m:oMath xmlns:m="http://schemas.openxmlformats.org/officeDocument/2006/math">
                    <m:r>
                      <a:rPr lang="en-US" sz="2800" b="0" i="1" smtClean="0">
                        <a:latin typeface="Cambria Math"/>
                      </a:rPr>
                      <m:t>𝑑</m:t>
                    </m:r>
                    <m:sSup>
                      <m:sSupPr>
                        <m:ctrlPr>
                          <a:rPr lang="en-US" sz="2800" b="0" i="1" smtClean="0">
                            <a:latin typeface="Cambria Math"/>
                          </a:rPr>
                        </m:ctrlPr>
                      </m:sSupPr>
                      <m:e>
                        <m:r>
                          <a:rPr lang="en-US" sz="2800" b="0" i="1" smtClean="0">
                            <a:latin typeface="Cambria Math"/>
                          </a:rPr>
                          <m:t>𝑠</m:t>
                        </m:r>
                      </m:e>
                      <m:sup>
                        <m:r>
                          <a:rPr lang="en-US" sz="2800" b="0" i="1" smtClean="0">
                            <a:latin typeface="Cambria Math"/>
                          </a:rPr>
                          <m:t>2</m:t>
                        </m:r>
                      </m:sup>
                    </m:sSup>
                    <m:r>
                      <a:rPr lang="en-US" sz="2800" b="0" i="1" smtClean="0">
                        <a:latin typeface="Cambria Math"/>
                      </a:rPr>
                      <m:t>=−</m:t>
                    </m:r>
                    <m:r>
                      <a:rPr lang="en-US" sz="2800" b="0" i="1" smtClean="0">
                        <a:latin typeface="Cambria Math"/>
                      </a:rPr>
                      <m:t>𝑑</m:t>
                    </m:r>
                    <m:sSup>
                      <m:sSupPr>
                        <m:ctrlPr>
                          <a:rPr lang="en-US" sz="2800" b="0" i="1" smtClean="0">
                            <a:latin typeface="Cambria Math"/>
                          </a:rPr>
                        </m:ctrlPr>
                      </m:sSupPr>
                      <m:e>
                        <m:r>
                          <a:rPr lang="en-US" sz="2800" b="0" i="1" smtClean="0">
                            <a:latin typeface="Cambria Math"/>
                          </a:rPr>
                          <m:t>𝜏</m:t>
                        </m:r>
                      </m:e>
                      <m:sup>
                        <m:r>
                          <a:rPr lang="en-US" sz="2800" b="0" i="1" smtClean="0">
                            <a:latin typeface="Cambria Math"/>
                          </a:rPr>
                          <m:t>2</m:t>
                        </m:r>
                      </m:sup>
                    </m:sSup>
                    <m:r>
                      <a:rPr lang="en-US" sz="2800" b="0" i="1" smtClean="0">
                        <a:latin typeface="Cambria Math"/>
                      </a:rPr>
                      <m:t>+</m:t>
                    </m:r>
                    <m:sSub>
                      <m:sSubPr>
                        <m:ctrlPr>
                          <a:rPr lang="en-US" sz="2800" b="0" i="1" smtClean="0">
                            <a:latin typeface="Cambria Math"/>
                          </a:rPr>
                        </m:ctrlPr>
                      </m:sSubPr>
                      <m:e>
                        <m:r>
                          <a:rPr lang="en-US" sz="2800" b="0" i="1" smtClean="0">
                            <a:latin typeface="Cambria Math"/>
                          </a:rPr>
                          <m:t>𝛿</m:t>
                        </m:r>
                      </m:e>
                      <m:sub>
                        <m:r>
                          <a:rPr lang="en-US" sz="2800" b="0" i="1" smtClean="0">
                            <a:latin typeface="Cambria Math"/>
                          </a:rPr>
                          <m:t>𝑖𝑗</m:t>
                        </m:r>
                      </m:sub>
                    </m:sSub>
                    <m:r>
                      <a:rPr lang="en-US" sz="2800" b="0" i="1" smtClean="0">
                        <a:latin typeface="Cambria Math"/>
                      </a:rPr>
                      <m:t>𝑑</m:t>
                    </m:r>
                    <m:sSup>
                      <m:sSupPr>
                        <m:ctrlPr>
                          <a:rPr lang="en-US" sz="2800" b="0" i="1" smtClean="0">
                            <a:latin typeface="Cambria Math"/>
                          </a:rPr>
                        </m:ctrlPr>
                      </m:sSupPr>
                      <m:e>
                        <m:r>
                          <a:rPr lang="en-US" sz="2800" b="0" i="1" smtClean="0">
                            <a:latin typeface="Cambria Math"/>
                          </a:rPr>
                          <m:t>𝑥</m:t>
                        </m:r>
                      </m:e>
                      <m:sup>
                        <m:r>
                          <a:rPr lang="en-US" sz="2800" b="0" i="1" smtClean="0">
                            <a:latin typeface="Cambria Math"/>
                          </a:rPr>
                          <m:t>𝑖</m:t>
                        </m:r>
                      </m:sup>
                    </m:sSup>
                    <m:r>
                      <a:rPr lang="en-US" sz="2800" b="0" i="1" smtClean="0">
                        <a:latin typeface="Cambria Math"/>
                      </a:rPr>
                      <m:t>𝑑</m:t>
                    </m:r>
                    <m:sSup>
                      <m:sSupPr>
                        <m:ctrlPr>
                          <a:rPr lang="en-US" sz="2800" b="0" i="1" smtClean="0">
                            <a:latin typeface="Cambria Math"/>
                          </a:rPr>
                        </m:ctrlPr>
                      </m:sSupPr>
                      <m:e>
                        <m:r>
                          <a:rPr lang="en-US" sz="2800" b="0" i="1" smtClean="0">
                            <a:latin typeface="Cambria Math"/>
                          </a:rPr>
                          <m:t>𝑥</m:t>
                        </m:r>
                      </m:e>
                      <m:sup>
                        <m:r>
                          <a:rPr lang="en-US" sz="2800" b="0" i="1" smtClean="0">
                            <a:latin typeface="Cambria Math"/>
                          </a:rPr>
                          <m:t>𝑗</m:t>
                        </m:r>
                      </m:sup>
                    </m:sSup>
                  </m:oMath>
                </a14:m>
                <a:r>
                  <a:rPr lang="en-US" sz="2800" b="0" dirty="0" smtClean="0"/>
                  <a:t/>
                </a:r>
                <a:br>
                  <a:rPr lang="en-US" sz="2800" b="0" dirty="0" smtClean="0"/>
                </a:br>
                <a:r>
                  <a:rPr lang="en-US" sz="2800" b="0" dirty="0" smtClean="0"/>
                  <a:t/>
                </a:r>
                <a:br>
                  <a:rPr lang="en-US" sz="2800" b="0" dirty="0" smtClean="0"/>
                </a:br>
                <a:r>
                  <a:rPr lang="en-US" sz="2800" dirty="0" smtClean="0"/>
                  <a:t>Local inertial frame: </a:t>
                </a:r>
                <a14:m>
                  <m:oMath xmlns:m="http://schemas.openxmlformats.org/officeDocument/2006/math">
                    <m:r>
                      <a:rPr lang="en-US" sz="2800" b="0" i="1" smtClean="0">
                        <a:latin typeface="Cambria Math"/>
                      </a:rPr>
                      <m:t>𝜏</m:t>
                    </m:r>
                    <m:r>
                      <a:rPr lang="en-US" sz="2800" b="0" i="1" smtClean="0">
                        <a:latin typeface="Cambria Math"/>
                      </a:rPr>
                      <m:t> −</m:t>
                    </m:r>
                    <m:r>
                      <m:rPr>
                        <m:sty m:val="p"/>
                      </m:rPr>
                      <a:rPr lang="en-US" sz="2800" b="0" i="0" smtClean="0">
                        <a:latin typeface="Cambria Math"/>
                      </a:rPr>
                      <m:t>proper</m:t>
                    </m:r>
                    <m:r>
                      <a:rPr lang="en-US" sz="2800" b="0" i="0" smtClean="0">
                        <a:latin typeface="Cambria Math"/>
                      </a:rPr>
                      <m:t> </m:t>
                    </m:r>
                    <m:r>
                      <m:rPr>
                        <m:sty m:val="p"/>
                      </m:rPr>
                      <a:rPr lang="en-US" sz="2800" b="0" i="0" smtClean="0">
                        <a:latin typeface="Cambria Math"/>
                      </a:rPr>
                      <m:t>time</m:t>
                    </m:r>
                    <m:r>
                      <a:rPr lang="en-US" sz="2800" b="0" i="0" smtClean="0">
                        <a:latin typeface="Cambria Math"/>
                      </a:rPr>
                      <m:t> </m:t>
                    </m:r>
                    <m:r>
                      <m:rPr>
                        <m:sty m:val="p"/>
                      </m:rPr>
                      <a:rPr lang="en-US" sz="2800" b="0" i="0" smtClean="0">
                        <a:latin typeface="Cambria Math"/>
                      </a:rPr>
                      <m:t>of</m:t>
                    </m:r>
                    <m:r>
                      <a:rPr lang="en-US" sz="2800" b="0" i="0" smtClean="0">
                        <a:latin typeface="Cambria Math"/>
                      </a:rPr>
                      <m:t> </m:t>
                    </m:r>
                    <m:r>
                      <m:rPr>
                        <m:sty m:val="p"/>
                      </m:rPr>
                      <a:rPr lang="en-US" sz="2800" b="0" i="0" smtClean="0">
                        <a:latin typeface="Cambria Math"/>
                      </a:rPr>
                      <m:t>static</m:t>
                    </m:r>
                    <m:r>
                      <a:rPr lang="en-US" sz="2800" b="0" i="0" smtClean="0">
                        <a:latin typeface="Cambria Math"/>
                      </a:rPr>
                      <m:t> </m:t>
                    </m:r>
                    <m:r>
                      <m:rPr>
                        <m:sty m:val="p"/>
                      </m:rPr>
                      <a:rPr lang="en-US" sz="2800" b="0" i="0" smtClean="0">
                        <a:latin typeface="Cambria Math"/>
                      </a:rPr>
                      <m:t>observers</m:t>
                    </m:r>
                  </m:oMath>
                </a14:m>
                <a:r>
                  <a:rPr lang="en-US" sz="2800" b="0" i="0" dirty="0" smtClean="0">
                    <a:latin typeface="Cambria Math"/>
                  </a:rPr>
                  <a:t/>
                </a:r>
                <a:br>
                  <a:rPr lang="en-US" sz="2800" b="0" i="0" dirty="0" smtClean="0">
                    <a:latin typeface="Cambria Math"/>
                  </a:rPr>
                </a:br>
                <a14:m>
                  <m:oMathPara xmlns:m="http://schemas.openxmlformats.org/officeDocument/2006/math">
                    <m:oMathParaPr>
                      <m:jc m:val="centerGroup"/>
                    </m:oMathParaPr>
                    <m:oMath xmlns:m="http://schemas.openxmlformats.org/officeDocument/2006/math">
                      <m:sSup>
                        <m:sSupPr>
                          <m:ctrlPr>
                            <a:rPr lang="en-US" sz="2800" b="0" i="0" smtClean="0">
                              <a:latin typeface="Cambria Math"/>
                            </a:rPr>
                          </m:ctrlPr>
                        </m:sSupPr>
                        <m:e>
                          <m:r>
                            <a:rPr lang="en-US" sz="2800" b="0" i="1" smtClean="0">
                              <a:latin typeface="Cambria Math"/>
                            </a:rPr>
                            <m:t>𝑥</m:t>
                          </m:r>
                        </m:e>
                        <m:sup>
                          <m:r>
                            <m:rPr>
                              <m:sty m:val="p"/>
                            </m:rPr>
                            <a:rPr lang="en-US" sz="2800" b="0" i="0" smtClean="0">
                              <a:latin typeface="Cambria Math"/>
                            </a:rPr>
                            <m:t>i</m:t>
                          </m:r>
                        </m:sup>
                      </m:sSup>
                      <m:r>
                        <a:rPr lang="en-US" sz="2800" b="0" i="0" smtClean="0">
                          <a:latin typeface="Cambria Math"/>
                        </a:rPr>
                        <m:t> −</m:t>
                      </m:r>
                      <m:r>
                        <m:rPr>
                          <m:sty m:val="p"/>
                        </m:rPr>
                        <a:rPr lang="en-US" sz="2800" b="0" i="0" smtClean="0">
                          <a:latin typeface="Cambria Math"/>
                        </a:rPr>
                        <m:t>normal</m:t>
                      </m:r>
                      <m:r>
                        <a:rPr lang="en-US" sz="2800" b="0" i="0" smtClean="0">
                          <a:latin typeface="Cambria Math"/>
                        </a:rPr>
                        <m:t> </m:t>
                      </m:r>
                      <m:r>
                        <m:rPr>
                          <m:sty m:val="p"/>
                        </m:rPr>
                        <a:rPr lang="en-US" sz="2800" b="0" i="0" smtClean="0">
                          <a:latin typeface="Cambria Math"/>
                        </a:rPr>
                        <m:t>Gaussian</m:t>
                      </m:r>
                      <m:r>
                        <a:rPr lang="en-US" sz="2800" b="0" i="0" smtClean="0">
                          <a:latin typeface="Cambria Math"/>
                        </a:rPr>
                        <m:t> </m:t>
                      </m:r>
                      <m:r>
                        <m:rPr>
                          <m:sty m:val="p"/>
                        </m:rPr>
                        <a:rPr lang="en-US" sz="2800" b="0" i="0" smtClean="0">
                          <a:latin typeface="Cambria Math"/>
                        </a:rPr>
                        <m:t>coordinates</m:t>
                      </m:r>
                      <m:r>
                        <a:rPr lang="en-US" sz="2800" b="0" i="0" smtClean="0">
                          <a:latin typeface="Cambria Math"/>
                        </a:rPr>
                        <m:t> </m:t>
                      </m:r>
                    </m:oMath>
                  </m:oMathPara>
                </a14:m>
                <a:r>
                  <a:rPr lang="en-US" sz="2800" b="0" i="0" dirty="0" smtClean="0">
                    <a:latin typeface="Cambria Math"/>
                  </a:rPr>
                  <a:t/>
                </a:r>
                <a:br>
                  <a:rPr lang="en-US" sz="2800" b="0" i="0" dirty="0" smtClean="0">
                    <a:latin typeface="Cambria Math"/>
                  </a:rPr>
                </a:br>
                <a:r>
                  <a:rPr lang="en-US" sz="2800" b="0" i="0" dirty="0" smtClean="0">
                    <a:latin typeface="Cambria Math"/>
                  </a:rPr>
                  <a:t/>
                </a:r>
                <a:br>
                  <a:rPr lang="en-US" sz="2800" b="0" i="0" dirty="0" smtClean="0">
                    <a:latin typeface="Cambria Math"/>
                  </a:rPr>
                </a:br>
                <a:r>
                  <a:rPr lang="en-US" sz="2800" dirty="0">
                    <a:latin typeface="Cambria Math"/>
                  </a:rPr>
                  <a:t>S</a:t>
                </a:r>
                <a:r>
                  <a:rPr lang="en-US" sz="2800" dirty="0" smtClean="0">
                    <a:latin typeface="Cambria Math"/>
                  </a:rPr>
                  <a:t>tatic observers with fixed </a:t>
                </a:r>
                <a14:m>
                  <m:oMath xmlns:m="http://schemas.openxmlformats.org/officeDocument/2006/math">
                    <m:sSup>
                      <m:sSupPr>
                        <m:ctrlPr>
                          <a:rPr lang="en-US" sz="2800" b="0" i="1" smtClean="0">
                            <a:latin typeface="Cambria Math"/>
                          </a:rPr>
                        </m:ctrlPr>
                      </m:sSupPr>
                      <m:e>
                        <m:r>
                          <a:rPr lang="en-US" sz="2800" b="0" i="1" smtClean="0">
                            <a:latin typeface="Cambria Math"/>
                          </a:rPr>
                          <m:t>𝑥</m:t>
                        </m:r>
                      </m:e>
                      <m:sup>
                        <m:r>
                          <a:rPr lang="en-US" sz="2800" b="0" i="1" smtClean="0">
                            <a:latin typeface="Cambria Math"/>
                          </a:rPr>
                          <m:t>𝑖</m:t>
                        </m:r>
                      </m:sup>
                    </m:sSup>
                    <m:r>
                      <a:rPr lang="en-US" sz="2800" b="0" i="1" smtClean="0">
                        <a:latin typeface="Cambria Math"/>
                      </a:rPr>
                      <m:t> </m:t>
                    </m:r>
                  </m:oMath>
                </a14:m>
                <a:r>
                  <a:rPr lang="en-US" sz="2800" dirty="0" smtClean="0">
                    <a:latin typeface="Cambria Math"/>
                  </a:rPr>
                  <a:t>move with respect to the Hubble observers which have fixed </a:t>
                </a:r>
                <a14:m>
                  <m:oMath xmlns:m="http://schemas.openxmlformats.org/officeDocument/2006/math">
                    <m:sSup>
                      <m:sSupPr>
                        <m:ctrlPr>
                          <a:rPr lang="en-US" sz="2800" b="0" i="0" smtClean="0">
                            <a:latin typeface="Cambria Math"/>
                          </a:rPr>
                        </m:ctrlPr>
                      </m:sSupPr>
                      <m:e>
                        <m:r>
                          <a:rPr lang="en-US" sz="2800" b="0" i="1" smtClean="0">
                            <a:latin typeface="Cambria Math"/>
                          </a:rPr>
                          <m:t>𝑦</m:t>
                        </m:r>
                      </m:e>
                      <m:sup>
                        <m:r>
                          <m:rPr>
                            <m:sty m:val="p"/>
                          </m:rPr>
                          <a:rPr lang="en-US" sz="2800" b="0" i="0" smtClean="0">
                            <a:latin typeface="Cambria Math"/>
                          </a:rPr>
                          <m:t>i</m:t>
                        </m:r>
                      </m:sup>
                    </m:sSup>
                    <m:r>
                      <a:rPr lang="en-US" sz="2800" b="0" i="0" smtClean="0">
                        <a:latin typeface="Cambria Math"/>
                      </a:rPr>
                      <m:t>, </m:t>
                    </m:r>
                  </m:oMath>
                </a14:m>
                <a:r>
                  <a:rPr lang="en-US" sz="2800" dirty="0" smtClean="0"/>
                  <a:t> </a:t>
                </a:r>
                <a:r>
                  <a:rPr lang="en-US" sz="2800" dirty="0" smtClean="0">
                    <a:latin typeface="+mn-lt"/>
                  </a:rPr>
                  <a:t>and vice versa</a:t>
                </a:r>
                <a:r>
                  <a:rPr lang="en-US" sz="2800" dirty="0" smtClean="0"/>
                  <a:t/>
                </a:r>
                <a:br>
                  <a:rPr lang="en-US" sz="2800" dirty="0" smtClean="0"/>
                </a:br>
                <a:endParaRPr lang="en-US" sz="2800" dirty="0"/>
              </a:p>
            </p:txBody>
          </p:sp>
        </mc:Choice>
        <mc:Fallback>
          <p:sp>
            <p:nvSpPr>
              <p:cNvPr id="2" name="Title 1"/>
              <p:cNvSpPr>
                <a:spLocks noGrp="1" noRot="1" noChangeAspect="1" noMove="1" noResize="1" noEditPoints="1" noAdjustHandles="1" noChangeArrowheads="1" noChangeShapeType="1" noTextEdit="1"/>
              </p:cNvSpPr>
              <p:nvPr>
                <p:ph type="ctrTitle"/>
              </p:nvPr>
            </p:nvSpPr>
            <p:spPr>
              <a:xfrm>
                <a:off x="76200" y="304800"/>
                <a:ext cx="8991600" cy="5051425"/>
              </a:xfrm>
              <a:blipFill rotWithShape="1">
                <a:blip r:embed="rId2"/>
                <a:stretch>
                  <a:fillRect l="-1424"/>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TextBox 2"/>
              <p:cNvSpPr txBox="1"/>
              <p:nvPr/>
            </p:nvSpPr>
            <p:spPr>
              <a:xfrm>
                <a:off x="228600" y="4339665"/>
                <a:ext cx="8610600" cy="787331"/>
              </a:xfrm>
              <a:prstGeom prst="rect">
                <a:avLst/>
              </a:prstGeom>
              <a:noFill/>
            </p:spPr>
            <p:txBody>
              <a:bodyPr wrap="square" rtlCol="0">
                <a:spAutoFit/>
              </a:bodyPr>
              <a:lstStyle/>
              <a:p>
                <a14:m>
                  <m:oMath xmlns:m="http://schemas.openxmlformats.org/officeDocument/2006/math">
                    <m:sSup>
                      <m:sSupPr>
                        <m:ctrlPr>
                          <a:rPr lang="en-US" sz="2800" b="0" i="1" smtClean="0">
                            <a:latin typeface="Cambria Math"/>
                          </a:rPr>
                        </m:ctrlPr>
                      </m:sSupPr>
                      <m:e>
                        <m:r>
                          <a:rPr lang="en-US" sz="2800" b="0" i="1" smtClean="0">
                            <a:latin typeface="Cambria Math"/>
                          </a:rPr>
                          <m:t>𝑥</m:t>
                        </m:r>
                      </m:e>
                      <m:sup>
                        <m:r>
                          <a:rPr lang="en-US" sz="2800" b="0" i="1" smtClean="0">
                            <a:latin typeface="Cambria Math"/>
                          </a:rPr>
                          <m:t>𝑖</m:t>
                        </m:r>
                      </m:sup>
                    </m:sSup>
                    <m:r>
                      <a:rPr lang="en-US" sz="2800" b="0" i="1" smtClean="0">
                        <a:latin typeface="Cambria Math"/>
                      </a:rPr>
                      <m:t>=</m:t>
                    </m:r>
                    <m:r>
                      <a:rPr lang="en-US" sz="2800" b="0" i="1" smtClean="0">
                        <a:latin typeface="Cambria Math"/>
                      </a:rPr>
                      <m:t>𝑎</m:t>
                    </m:r>
                    <m:d>
                      <m:dPr>
                        <m:ctrlPr>
                          <a:rPr lang="en-US" sz="2800" b="0" i="1" smtClean="0">
                            <a:latin typeface="Cambria Math"/>
                          </a:rPr>
                        </m:ctrlPr>
                      </m:dPr>
                      <m:e>
                        <m:r>
                          <a:rPr lang="en-US" sz="2800" b="0" i="1" smtClean="0">
                            <a:latin typeface="Cambria Math"/>
                          </a:rPr>
                          <m:t>𝜏</m:t>
                        </m:r>
                      </m:e>
                    </m:d>
                    <m:sSup>
                      <m:sSupPr>
                        <m:ctrlPr>
                          <a:rPr lang="en-US" sz="2800" b="0" i="1" smtClean="0">
                            <a:latin typeface="Cambria Math"/>
                          </a:rPr>
                        </m:ctrlPr>
                      </m:sSupPr>
                      <m:e>
                        <m:r>
                          <a:rPr lang="en-US" sz="2800" b="0" i="1" smtClean="0">
                            <a:latin typeface="Cambria Math"/>
                          </a:rPr>
                          <m:t>𝑦</m:t>
                        </m:r>
                      </m:e>
                      <m:sup>
                        <m:r>
                          <a:rPr lang="en-US" sz="2800" b="0" i="1" smtClean="0">
                            <a:latin typeface="Cambria Math"/>
                          </a:rPr>
                          <m:t>𝑖</m:t>
                        </m:r>
                      </m:sup>
                    </m:sSup>
                  </m:oMath>
                </a14:m>
                <a:r>
                  <a:rPr lang="en-US" sz="2800" dirty="0" smtClean="0"/>
                  <a:t>              </a:t>
                </a:r>
                <a14:m>
                  <m:oMath xmlns:m="http://schemas.openxmlformats.org/officeDocument/2006/math">
                    <m:f>
                      <m:fPr>
                        <m:ctrlPr>
                          <a:rPr lang="en-US" sz="2800" i="1" dirty="0" smtClean="0">
                            <a:latin typeface="Cambria Math"/>
                          </a:rPr>
                        </m:ctrlPr>
                      </m:fPr>
                      <m:num>
                        <m:r>
                          <a:rPr lang="en-US" sz="2800" i="1" dirty="0" smtClean="0">
                            <a:latin typeface="Cambria Math"/>
                          </a:rPr>
                          <m:t>𝑑</m:t>
                        </m:r>
                        <m:sSup>
                          <m:sSupPr>
                            <m:ctrlPr>
                              <a:rPr lang="en-US" sz="2800" b="0" i="1" dirty="0" smtClean="0">
                                <a:latin typeface="Cambria Math"/>
                              </a:rPr>
                            </m:ctrlPr>
                          </m:sSupPr>
                          <m:e>
                            <m:r>
                              <a:rPr lang="en-US" sz="2800" b="0" i="1" dirty="0" smtClean="0">
                                <a:latin typeface="Cambria Math"/>
                              </a:rPr>
                              <m:t>𝑥</m:t>
                            </m:r>
                          </m:e>
                          <m:sup>
                            <m:r>
                              <a:rPr lang="en-US" sz="2800" b="0" i="1" dirty="0" smtClean="0">
                                <a:latin typeface="Cambria Math"/>
                              </a:rPr>
                              <m:t>𝑖</m:t>
                            </m:r>
                          </m:sup>
                        </m:sSup>
                      </m:num>
                      <m:den>
                        <m:r>
                          <a:rPr lang="en-US" sz="2800" i="1" dirty="0" smtClean="0">
                            <a:latin typeface="Cambria Math"/>
                          </a:rPr>
                          <m:t>𝑑</m:t>
                        </m:r>
                        <m:r>
                          <a:rPr lang="en-US" sz="2800" b="0" i="1" dirty="0" smtClean="0">
                            <a:latin typeface="Cambria Math"/>
                          </a:rPr>
                          <m:t>𝜏</m:t>
                        </m:r>
                      </m:den>
                    </m:f>
                    <m:r>
                      <a:rPr lang="en-US" sz="2800" b="0" i="1" dirty="0" smtClean="0">
                        <a:latin typeface="Cambria Math"/>
                      </a:rPr>
                      <m:t>=</m:t>
                    </m:r>
                    <m:r>
                      <a:rPr lang="en-US" sz="2800" b="0" i="1" dirty="0" smtClean="0">
                        <a:latin typeface="Cambria Math"/>
                      </a:rPr>
                      <m:t>𝐻</m:t>
                    </m:r>
                    <m:sSup>
                      <m:sSupPr>
                        <m:ctrlPr>
                          <a:rPr lang="en-US" sz="2800" b="0" i="1" dirty="0" smtClean="0">
                            <a:latin typeface="Cambria Math"/>
                          </a:rPr>
                        </m:ctrlPr>
                      </m:sSupPr>
                      <m:e>
                        <m:r>
                          <a:rPr lang="en-US" sz="2800" b="0" i="1" dirty="0" smtClean="0">
                            <a:latin typeface="Cambria Math"/>
                          </a:rPr>
                          <m:t>𝑦</m:t>
                        </m:r>
                      </m:e>
                      <m:sup>
                        <m:r>
                          <a:rPr lang="en-US" sz="2800" b="0" i="1" dirty="0" smtClean="0">
                            <a:latin typeface="Cambria Math"/>
                          </a:rPr>
                          <m:t>𝑖</m:t>
                        </m:r>
                      </m:sup>
                    </m:sSup>
                  </m:oMath>
                </a14:m>
                <a:r>
                  <a:rPr lang="en-US" sz="2800" dirty="0" smtClean="0"/>
                  <a:t>                  Hubble law</a:t>
                </a:r>
                <a:endParaRPr lang="en-US" sz="2800" dirty="0"/>
              </a:p>
            </p:txBody>
          </p:sp>
        </mc:Choice>
        <mc:Fallback>
          <p:sp>
            <p:nvSpPr>
              <p:cNvPr id="3" name="TextBox 2"/>
              <p:cNvSpPr txBox="1">
                <a:spLocks noRot="1" noChangeAspect="1" noMove="1" noResize="1" noEditPoints="1" noAdjustHandles="1" noChangeArrowheads="1" noChangeShapeType="1" noTextEdit="1"/>
              </p:cNvSpPr>
              <p:nvPr/>
            </p:nvSpPr>
            <p:spPr>
              <a:xfrm>
                <a:off x="228600" y="4339665"/>
                <a:ext cx="8610600" cy="787331"/>
              </a:xfrm>
              <a:prstGeom prst="rect">
                <a:avLst/>
              </a:prstGeom>
              <a:blipFill rotWithShape="1">
                <a:blip r:embed="rId3"/>
                <a:stretch>
                  <a:fillRect b="-10078"/>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TextBox 4"/>
              <p:cNvSpPr txBox="1"/>
              <p:nvPr/>
            </p:nvSpPr>
            <p:spPr>
              <a:xfrm>
                <a:off x="228600" y="5410200"/>
                <a:ext cx="8467896" cy="954107"/>
              </a:xfrm>
              <a:prstGeom prst="rect">
                <a:avLst/>
              </a:prstGeom>
              <a:noFill/>
            </p:spPr>
            <p:txBody>
              <a:bodyPr wrap="none" rtlCol="0">
                <a:spAutoFit/>
              </a:bodyPr>
              <a:lstStyle/>
              <a:p>
                <a:pPr/>
                <a14:m>
                  <m:oMathPara xmlns:m="http://schemas.openxmlformats.org/officeDocument/2006/math">
                    <m:oMathParaPr>
                      <m:jc m:val="right"/>
                    </m:oMathParaPr>
                    <m:oMath xmlns:m="http://schemas.openxmlformats.org/officeDocument/2006/math">
                      <m:r>
                        <a:rPr lang="en-US" sz="2800" b="0" i="1" smtClean="0">
                          <a:latin typeface="Cambria Math"/>
                        </a:rPr>
                        <m:t>𝜏</m:t>
                      </m:r>
                      <m:r>
                        <a:rPr lang="en-US" sz="2800" b="0" i="1" smtClean="0">
                          <a:latin typeface="Cambria Math"/>
                        </a:rPr>
                        <m:t>=</m:t>
                      </m:r>
                      <m:r>
                        <a:rPr lang="en-US" sz="2800" b="0" i="1" smtClean="0">
                          <a:latin typeface="Cambria Math"/>
                        </a:rPr>
                        <m:t>𝑡</m:t>
                      </m:r>
                      <m:r>
                        <a:rPr lang="en-US" sz="2800" b="0" i="1" smtClean="0">
                          <a:latin typeface="Cambria Math"/>
                        </a:rPr>
                        <m:t>+</m:t>
                      </m:r>
                      <m:r>
                        <a:rPr lang="en-US" sz="2800" b="0" i="1" smtClean="0">
                          <a:latin typeface="Cambria Math"/>
                        </a:rPr>
                        <m:t>𝑂</m:t>
                      </m:r>
                      <m:d>
                        <m:dPr>
                          <m:ctrlPr>
                            <a:rPr lang="en-US" sz="2800" b="0" i="1" smtClean="0">
                              <a:latin typeface="Cambria Math"/>
                            </a:rPr>
                          </m:ctrlPr>
                        </m:dPr>
                        <m:e>
                          <m:sSup>
                            <m:sSupPr>
                              <m:ctrlPr>
                                <a:rPr lang="en-US" sz="2800" b="0" i="1" smtClean="0">
                                  <a:latin typeface="Cambria Math"/>
                                </a:rPr>
                              </m:ctrlPr>
                            </m:sSupPr>
                            <m:e>
                              <m:r>
                                <a:rPr lang="en-US" sz="2800" b="0" i="1" smtClean="0">
                                  <a:latin typeface="Cambria Math"/>
                                </a:rPr>
                                <m:t>𝐻</m:t>
                              </m:r>
                            </m:e>
                            <m:sup>
                              <m:r>
                                <a:rPr lang="en-US" sz="2800" b="0" i="1" smtClean="0">
                                  <a:latin typeface="Cambria Math"/>
                                </a:rPr>
                                <m:t>2</m:t>
                              </m:r>
                            </m:sup>
                          </m:sSup>
                        </m:e>
                      </m:d>
                      <m:r>
                        <a:rPr lang="en-US" sz="2800" b="0" i="1" smtClean="0">
                          <a:latin typeface="Cambria Math"/>
                        </a:rPr>
                        <m:t>       </m:t>
                      </m:r>
                      <m:r>
                        <a:rPr lang="en-US" sz="2800" b="0" i="0" smtClean="0">
                          <a:latin typeface="Cambria Math"/>
                        </a:rPr>
                        <m:t>     </m:t>
                      </m:r>
                      <m:r>
                        <m:rPr>
                          <m:sty m:val="p"/>
                        </m:rPr>
                        <a:rPr lang="en-US" sz="2800" b="0" i="0" smtClean="0">
                          <a:latin typeface="Cambria Math"/>
                        </a:rPr>
                        <m:t>proper</m:t>
                      </m:r>
                      <m:r>
                        <a:rPr lang="en-US" sz="2800" b="0" i="0" smtClean="0">
                          <a:latin typeface="Cambria Math"/>
                        </a:rPr>
                        <m:t> </m:t>
                      </m:r>
                      <m:r>
                        <m:rPr>
                          <m:sty m:val="p"/>
                        </m:rPr>
                        <a:rPr lang="en-US" sz="2800" b="0" i="0" smtClean="0">
                          <a:latin typeface="Cambria Math"/>
                        </a:rPr>
                        <m:t>time</m:t>
                      </m:r>
                      <m:r>
                        <a:rPr lang="en-US" sz="2800" b="0" i="0" smtClean="0">
                          <a:latin typeface="Cambria Math"/>
                        </a:rPr>
                        <m:t> </m:t>
                      </m:r>
                      <m:r>
                        <a:rPr lang="en-US" sz="2800" b="0" i="1" smtClean="0">
                          <a:latin typeface="Cambria Math"/>
                        </a:rPr>
                        <m:t>𝜏</m:t>
                      </m:r>
                      <m:r>
                        <a:rPr lang="en-US" sz="2800" b="0" i="1" smtClean="0">
                          <a:latin typeface="Cambria Math"/>
                        </a:rPr>
                        <m:t> </m:t>
                      </m:r>
                      <m:r>
                        <m:rPr>
                          <m:sty m:val="p"/>
                        </m:rPr>
                        <a:rPr lang="en-US" sz="2800" b="0" i="0" smtClean="0">
                          <a:latin typeface="Cambria Math"/>
                        </a:rPr>
                        <m:t>of</m:t>
                      </m:r>
                      <m:r>
                        <a:rPr lang="en-US" sz="2800" b="0" i="0" smtClean="0">
                          <a:latin typeface="Cambria Math"/>
                        </a:rPr>
                        <m:t> </m:t>
                      </m:r>
                      <m:r>
                        <m:rPr>
                          <m:sty m:val="p"/>
                        </m:rPr>
                        <a:rPr lang="en-US" sz="2800" b="0" i="0" smtClean="0">
                          <a:latin typeface="Cambria Math"/>
                        </a:rPr>
                        <m:t>static</m:t>
                      </m:r>
                      <m:r>
                        <a:rPr lang="en-US" sz="2800" b="0" i="0" smtClean="0">
                          <a:latin typeface="Cambria Math"/>
                        </a:rPr>
                        <m:t> </m:t>
                      </m:r>
                      <m:r>
                        <m:rPr>
                          <m:sty m:val="p"/>
                        </m:rPr>
                        <a:rPr lang="en-US" sz="2800" b="0" i="0" smtClean="0">
                          <a:latin typeface="Cambria Math"/>
                        </a:rPr>
                        <m:t>observers</m:t>
                      </m:r>
                      <m:r>
                        <a:rPr lang="en-US" sz="2800" b="0" i="0" smtClean="0">
                          <a:latin typeface="Cambria Math"/>
                        </a:rPr>
                        <m:t> </m:t>
                      </m:r>
                    </m:oMath>
                  </m:oMathPara>
                </a14:m>
                <a:endParaRPr lang="en-US" sz="2800" b="0" dirty="0" smtClean="0">
                  <a:latin typeface="Cambria Math"/>
                </a:endParaRPr>
              </a:p>
              <a:p>
                <a:pPr algn="r"/>
                <a:r>
                  <a:rPr lang="en-US" sz="2800" dirty="0"/>
                  <a:t> </a:t>
                </a:r>
                <a:r>
                  <a:rPr lang="en-US" sz="2800" dirty="0" smtClean="0"/>
                  <a:t> </a:t>
                </a:r>
                <a14:m>
                  <m:oMath xmlns:m="http://schemas.openxmlformats.org/officeDocument/2006/math">
                    <m:r>
                      <m:rPr>
                        <m:sty m:val="p"/>
                      </m:rPr>
                      <a:rPr lang="en-US" sz="2800" b="0" i="0" smtClean="0">
                        <a:latin typeface="Cambria Math"/>
                      </a:rPr>
                      <m:t>coincides</m:t>
                    </m:r>
                    <m:r>
                      <a:rPr lang="en-US" sz="2800" b="0" i="0" smtClean="0">
                        <a:latin typeface="Cambria Math"/>
                      </a:rPr>
                      <m:t> </m:t>
                    </m:r>
                    <m:r>
                      <m:rPr>
                        <m:sty m:val="p"/>
                      </m:rPr>
                      <a:rPr lang="en-US" sz="2800" b="0" i="0" smtClean="0">
                        <a:latin typeface="Cambria Math"/>
                      </a:rPr>
                      <m:t>with</m:t>
                    </m:r>
                    <m:r>
                      <a:rPr lang="en-US" sz="2800" b="0" i="0" smtClean="0">
                        <a:latin typeface="Cambria Math"/>
                      </a:rPr>
                      <m:t> </m:t>
                    </m:r>
                    <m:r>
                      <m:rPr>
                        <m:sty m:val="p"/>
                      </m:rPr>
                      <a:rPr lang="en-US" sz="2800" b="0" i="0" smtClean="0">
                        <a:latin typeface="Cambria Math"/>
                      </a:rPr>
                      <m:t>the</m:t>
                    </m:r>
                    <m:r>
                      <a:rPr lang="en-US" sz="2800" b="0" i="0" smtClean="0">
                        <a:latin typeface="Cambria Math"/>
                      </a:rPr>
                      <m:t> </m:t>
                    </m:r>
                    <m:r>
                      <m:rPr>
                        <m:sty m:val="p"/>
                      </m:rPr>
                      <a:rPr lang="en-US" sz="2800" b="0" i="0" smtClean="0">
                        <a:latin typeface="Cambria Math"/>
                      </a:rPr>
                      <m:t>cosmic</m:t>
                    </m:r>
                    <m:r>
                      <a:rPr lang="en-US" sz="2800" b="0" i="0" smtClean="0">
                        <a:latin typeface="Cambria Math"/>
                      </a:rPr>
                      <m:t> </m:t>
                    </m:r>
                    <m:r>
                      <m:rPr>
                        <m:sty m:val="p"/>
                      </m:rPr>
                      <a:rPr lang="en-US" sz="2800" b="0" i="0" smtClean="0">
                        <a:latin typeface="Cambria Math"/>
                      </a:rPr>
                      <m:t>time</m:t>
                    </m:r>
                  </m:oMath>
                </a14:m>
                <a:r>
                  <a:rPr lang="en-US" sz="2800" dirty="0" smtClean="0"/>
                  <a:t>  </a:t>
                </a:r>
                <a:r>
                  <a:rPr lang="en-US" sz="2800" i="1" dirty="0" smtClean="0"/>
                  <a:t>t</a:t>
                </a:r>
                <a:endParaRPr lang="en-US" sz="2800" i="1" dirty="0"/>
              </a:p>
            </p:txBody>
          </p:sp>
        </mc:Choice>
        <mc:Fallback>
          <p:sp>
            <p:nvSpPr>
              <p:cNvPr id="5" name="TextBox 4"/>
              <p:cNvSpPr txBox="1">
                <a:spLocks noRot="1" noChangeAspect="1" noMove="1" noResize="1" noEditPoints="1" noAdjustHandles="1" noChangeArrowheads="1" noChangeShapeType="1" noTextEdit="1"/>
              </p:cNvSpPr>
              <p:nvPr/>
            </p:nvSpPr>
            <p:spPr>
              <a:xfrm>
                <a:off x="228600" y="5410200"/>
                <a:ext cx="8467896" cy="954107"/>
              </a:xfrm>
              <a:prstGeom prst="rect">
                <a:avLst/>
              </a:prstGeom>
              <a:blipFill rotWithShape="1">
                <a:blip r:embed="rId4"/>
                <a:stretch>
                  <a:fillRect r="-1440" b="-17308"/>
                </a:stretch>
              </a:blipFill>
            </p:spPr>
            <p:txBody>
              <a:bodyPr/>
              <a:lstStyle/>
              <a:p>
                <a:r>
                  <a:rPr lang="en-US">
                    <a:noFill/>
                  </a:rPr>
                  <a:t> </a:t>
                </a:r>
              </a:p>
            </p:txBody>
          </p:sp>
        </mc:Fallback>
      </mc:AlternateContent>
      <p:sp>
        <p:nvSpPr>
          <p:cNvPr id="7" name="Date Placeholder 6"/>
          <p:cNvSpPr>
            <a:spLocks noGrp="1"/>
          </p:cNvSpPr>
          <p:nvPr>
            <p:ph type="dt" sz="half" idx="10"/>
          </p:nvPr>
        </p:nvSpPr>
        <p:spPr/>
        <p:txBody>
          <a:bodyPr/>
          <a:lstStyle/>
          <a:p>
            <a:r>
              <a:rPr lang="en-US" smtClean="0"/>
              <a:t>18-19/04/2013</a:t>
            </a:r>
            <a:endParaRPr lang="en-US"/>
          </a:p>
        </p:txBody>
      </p:sp>
      <p:sp>
        <p:nvSpPr>
          <p:cNvPr id="8" name="Footer Placeholder 7"/>
          <p:cNvSpPr>
            <a:spLocks noGrp="1"/>
          </p:cNvSpPr>
          <p:nvPr>
            <p:ph type="ftr" sz="quarter" idx="11"/>
          </p:nvPr>
        </p:nvSpPr>
        <p:spPr/>
        <p:txBody>
          <a:bodyPr/>
          <a:lstStyle/>
          <a:p>
            <a:r>
              <a:rPr lang="en-US" smtClean="0"/>
              <a:t>7-th Gulf Coast Gravity Meeting     University of Missisipi, Oxford</a:t>
            </a:r>
            <a:endParaRPr lang="en-US"/>
          </a:p>
        </p:txBody>
      </p:sp>
      <p:sp>
        <p:nvSpPr>
          <p:cNvPr id="9" name="Slide Number Placeholder 8"/>
          <p:cNvSpPr>
            <a:spLocks noGrp="1"/>
          </p:cNvSpPr>
          <p:nvPr>
            <p:ph type="sldNum" sz="quarter" idx="12"/>
          </p:nvPr>
        </p:nvSpPr>
        <p:spPr/>
        <p:txBody>
          <a:bodyPr/>
          <a:lstStyle/>
          <a:p>
            <a:fld id="{BE265F99-3B38-41D6-BF42-DF8A4110C4EE}" type="slidenum">
              <a:rPr lang="en-US" smtClean="0"/>
              <a:t>5</a:t>
            </a:fld>
            <a:endParaRPr lang="en-US"/>
          </a:p>
        </p:txBody>
      </p:sp>
    </p:spTree>
    <p:extLst>
      <p:ext uri="{BB962C8B-B14F-4D97-AF65-F5344CB8AC3E}">
        <p14:creationId xmlns:p14="http://schemas.microsoft.com/office/powerpoint/2010/main" val="4740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ctrTitle"/>
              </p:nvPr>
            </p:nvSpPr>
            <p:spPr>
              <a:xfrm>
                <a:off x="76200" y="685800"/>
                <a:ext cx="8991600" cy="5051425"/>
              </a:xfrm>
            </p:spPr>
            <p:txBody>
              <a:bodyPr>
                <a:noAutofit/>
              </a:bodyPr>
              <a:lstStyle/>
              <a:p>
                <a:pPr algn="l"/>
                <a:r>
                  <a:rPr lang="en-US" sz="2600" dirty="0" smtClean="0"/>
                  <a:t>Focus on motion of photons  (light). </a:t>
                </a:r>
                <a:br>
                  <a:rPr lang="en-US" sz="2600" dirty="0" smtClean="0"/>
                </a:br>
                <a:r>
                  <a:rPr lang="en-US" sz="2600" dirty="0" smtClean="0"/>
                  <a:t>Equations of motion of light in global coordinates:  </a:t>
                </a:r>
                <a14:m>
                  <m:oMath xmlns:m="http://schemas.openxmlformats.org/officeDocument/2006/math">
                    <m:f>
                      <m:fPr>
                        <m:ctrlPr>
                          <a:rPr lang="en-US" sz="2600" i="1" smtClean="0">
                            <a:latin typeface="Cambria Math"/>
                          </a:rPr>
                        </m:ctrlPr>
                      </m:fPr>
                      <m:num>
                        <m:sSup>
                          <m:sSupPr>
                            <m:ctrlPr>
                              <a:rPr lang="en-US" sz="2600" b="0" i="1" smtClean="0">
                                <a:latin typeface="Cambria Math"/>
                              </a:rPr>
                            </m:ctrlPr>
                          </m:sSupPr>
                          <m:e>
                            <m:r>
                              <a:rPr lang="en-US" sz="2600" b="0" i="1" smtClean="0">
                                <a:latin typeface="Cambria Math"/>
                              </a:rPr>
                              <m:t>𝑑</m:t>
                            </m:r>
                          </m:e>
                          <m:sup>
                            <m:r>
                              <a:rPr lang="en-US" sz="2600" b="0" i="1" smtClean="0">
                                <a:latin typeface="Cambria Math"/>
                              </a:rPr>
                              <m:t>2</m:t>
                            </m:r>
                          </m:sup>
                        </m:sSup>
                        <m:sSup>
                          <m:sSupPr>
                            <m:ctrlPr>
                              <a:rPr lang="en-US" sz="2600" b="0" i="1" smtClean="0">
                                <a:latin typeface="Cambria Math"/>
                              </a:rPr>
                            </m:ctrlPr>
                          </m:sSupPr>
                          <m:e>
                            <m:r>
                              <a:rPr lang="en-US" sz="2600" b="0" i="1" smtClean="0">
                                <a:latin typeface="Cambria Math"/>
                              </a:rPr>
                              <m:t>𝑦</m:t>
                            </m:r>
                          </m:e>
                          <m:sup>
                            <m:r>
                              <a:rPr lang="en-US" sz="2600" b="0" i="1" smtClean="0">
                                <a:latin typeface="Cambria Math"/>
                              </a:rPr>
                              <m:t>𝛼</m:t>
                            </m:r>
                          </m:sup>
                        </m:sSup>
                      </m:num>
                      <m:den>
                        <m:r>
                          <a:rPr lang="en-US" sz="2600" b="0" i="1" smtClean="0">
                            <a:latin typeface="Cambria Math"/>
                          </a:rPr>
                          <m:t>𝑑</m:t>
                        </m:r>
                        <m:sSup>
                          <m:sSupPr>
                            <m:ctrlPr>
                              <a:rPr lang="en-US" sz="2600" b="0" i="1" smtClean="0">
                                <a:latin typeface="Cambria Math"/>
                              </a:rPr>
                            </m:ctrlPr>
                          </m:sSupPr>
                          <m:e>
                            <m:r>
                              <a:rPr lang="en-US" sz="2600" b="0" i="1" smtClean="0">
                                <a:latin typeface="Cambria Math"/>
                              </a:rPr>
                              <m:t>𝜂</m:t>
                            </m:r>
                          </m:e>
                          <m:sup>
                            <m:r>
                              <a:rPr lang="en-US" sz="2600" b="0" i="1" smtClean="0">
                                <a:latin typeface="Cambria Math"/>
                              </a:rPr>
                              <m:t>2</m:t>
                            </m:r>
                          </m:sup>
                        </m:sSup>
                      </m:den>
                    </m:f>
                    <m:r>
                      <a:rPr lang="en-US" sz="2600" b="0" i="1" smtClean="0">
                        <a:latin typeface="Cambria Math"/>
                      </a:rPr>
                      <m:t>=0</m:t>
                    </m:r>
                  </m:oMath>
                </a14:m>
                <a:r>
                  <a:rPr lang="en-US" sz="2600" dirty="0" smtClean="0"/>
                  <a:t/>
                </a:r>
                <a:br>
                  <a:rPr lang="en-US" sz="2600" dirty="0" smtClean="0"/>
                </a:br>
                <a:r>
                  <a:rPr lang="en-US" sz="2600" dirty="0"/>
                  <a:t/>
                </a:r>
                <a:br>
                  <a:rPr lang="en-US" sz="2600" dirty="0"/>
                </a:br>
                <a:r>
                  <a:rPr lang="en-US" sz="2600" dirty="0" smtClean="0"/>
                  <a:t>We expect in local (</a:t>
                </a:r>
                <a:r>
                  <a:rPr lang="en-US" sz="2600" dirty="0"/>
                  <a:t>G</a:t>
                </a:r>
                <a:r>
                  <a:rPr lang="en-US" sz="2600" dirty="0" smtClean="0"/>
                  <a:t>aussian) coordinates: </a:t>
                </a:r>
                <a14:m>
                  <m:oMath xmlns:m="http://schemas.openxmlformats.org/officeDocument/2006/math">
                    <m:r>
                      <a:rPr lang="en-US" sz="2600" b="0" i="0" smtClean="0">
                        <a:latin typeface="Cambria Math"/>
                      </a:rPr>
                      <m:t>               </m:t>
                    </m:r>
                    <m:f>
                      <m:fPr>
                        <m:ctrlPr>
                          <a:rPr lang="en-US" sz="2600" i="1" smtClean="0">
                            <a:latin typeface="Cambria Math"/>
                          </a:rPr>
                        </m:ctrlPr>
                      </m:fPr>
                      <m:num>
                        <m:sSup>
                          <m:sSupPr>
                            <m:ctrlPr>
                              <a:rPr lang="en-US" sz="2600" b="0" i="1" smtClean="0">
                                <a:latin typeface="Cambria Math"/>
                              </a:rPr>
                            </m:ctrlPr>
                          </m:sSupPr>
                          <m:e>
                            <m:r>
                              <a:rPr lang="en-US" sz="2600" b="0" i="1" smtClean="0">
                                <a:latin typeface="Cambria Math"/>
                              </a:rPr>
                              <m:t>𝑑</m:t>
                            </m:r>
                          </m:e>
                          <m:sup>
                            <m:r>
                              <a:rPr lang="en-US" sz="2600" b="0" i="1" smtClean="0">
                                <a:latin typeface="Cambria Math"/>
                              </a:rPr>
                              <m:t>2</m:t>
                            </m:r>
                          </m:sup>
                        </m:sSup>
                        <m:sSup>
                          <m:sSupPr>
                            <m:ctrlPr>
                              <a:rPr lang="en-US" sz="2600" b="0" i="1" smtClean="0">
                                <a:latin typeface="Cambria Math"/>
                              </a:rPr>
                            </m:ctrlPr>
                          </m:sSupPr>
                          <m:e>
                            <m:r>
                              <a:rPr lang="en-US" sz="2600" b="0" i="1" smtClean="0">
                                <a:latin typeface="Cambria Math"/>
                              </a:rPr>
                              <m:t>𝑥</m:t>
                            </m:r>
                          </m:e>
                          <m:sup>
                            <m:r>
                              <a:rPr lang="en-US" sz="2600" b="0" i="1" smtClean="0">
                                <a:latin typeface="Cambria Math"/>
                              </a:rPr>
                              <m:t>𝛼</m:t>
                            </m:r>
                          </m:sup>
                        </m:sSup>
                      </m:num>
                      <m:den>
                        <m:r>
                          <a:rPr lang="en-US" sz="2600" b="0" i="1" smtClean="0">
                            <a:latin typeface="Cambria Math"/>
                          </a:rPr>
                          <m:t>𝑑</m:t>
                        </m:r>
                        <m:sSup>
                          <m:sSupPr>
                            <m:ctrlPr>
                              <a:rPr lang="en-US" sz="2600" b="0" i="1" smtClean="0">
                                <a:latin typeface="Cambria Math"/>
                              </a:rPr>
                            </m:ctrlPr>
                          </m:sSupPr>
                          <m:e>
                            <m:r>
                              <a:rPr lang="en-US" sz="2600" b="0" i="1" smtClean="0">
                                <a:latin typeface="Cambria Math"/>
                              </a:rPr>
                              <m:t>𝜏</m:t>
                            </m:r>
                          </m:e>
                          <m:sup>
                            <m:r>
                              <a:rPr lang="en-US" sz="2600" b="0" i="1" smtClean="0">
                                <a:latin typeface="Cambria Math"/>
                              </a:rPr>
                              <m:t>2</m:t>
                            </m:r>
                          </m:sup>
                        </m:sSup>
                      </m:den>
                    </m:f>
                    <m:r>
                      <a:rPr lang="en-US" sz="2600" b="0" i="1" smtClean="0">
                        <a:latin typeface="Cambria Math"/>
                      </a:rPr>
                      <m:t>=0</m:t>
                    </m:r>
                  </m:oMath>
                </a14:m>
                <a:r>
                  <a:rPr lang="en-US" sz="2600" dirty="0" smtClean="0"/>
                  <a:t/>
                </a:r>
                <a:br>
                  <a:rPr lang="en-US" sz="2600" dirty="0" smtClean="0"/>
                </a:br>
                <a:r>
                  <a:rPr lang="en-US" sz="2600" dirty="0" smtClean="0"/>
                  <a:t/>
                </a:r>
                <a:br>
                  <a:rPr lang="en-US" sz="2600" dirty="0" smtClean="0"/>
                </a:br>
                <a:r>
                  <a:rPr lang="en-US" sz="2600" dirty="0" smtClean="0"/>
                  <a:t>Coordinate transformation:    </a:t>
                </a:r>
                <a14:m>
                  <m:oMath xmlns:m="http://schemas.openxmlformats.org/officeDocument/2006/math">
                    <m:r>
                      <a:rPr lang="en-US" sz="2600" b="0" i="1" smtClean="0">
                        <a:latin typeface="Cambria Math"/>
                      </a:rPr>
                      <m:t>𝜏</m:t>
                    </m:r>
                    <m:r>
                      <a:rPr lang="en-US" sz="2600" b="0" i="1" smtClean="0">
                        <a:latin typeface="Cambria Math"/>
                      </a:rPr>
                      <m:t>=</m:t>
                    </m:r>
                    <m:r>
                      <a:rPr lang="en-US" sz="2600" b="0" i="1" smtClean="0">
                        <a:latin typeface="Cambria Math"/>
                      </a:rPr>
                      <m:t>𝑎</m:t>
                    </m:r>
                    <m:d>
                      <m:dPr>
                        <m:ctrlPr>
                          <a:rPr lang="en-US" sz="2600" b="0" i="1" smtClean="0">
                            <a:latin typeface="Cambria Math"/>
                          </a:rPr>
                        </m:ctrlPr>
                      </m:dPr>
                      <m:e>
                        <m:r>
                          <a:rPr lang="en-US" sz="2600" b="0" i="1" smtClean="0">
                            <a:latin typeface="Cambria Math"/>
                          </a:rPr>
                          <m:t>𝜂</m:t>
                        </m:r>
                      </m:e>
                    </m:d>
                    <m:r>
                      <a:rPr lang="en-US" sz="2600" b="0" i="1" smtClean="0">
                        <a:latin typeface="Cambria Math"/>
                      </a:rPr>
                      <m:t>𝜂</m:t>
                    </m:r>
                    <m:r>
                      <a:rPr lang="en-US" sz="2600" b="0" i="1" smtClean="0">
                        <a:latin typeface="Cambria Math"/>
                      </a:rPr>
                      <m:t>            </m:t>
                    </m:r>
                    <m:sSup>
                      <m:sSupPr>
                        <m:ctrlPr>
                          <a:rPr lang="en-US" sz="2600" b="0" i="1" smtClean="0">
                            <a:latin typeface="Cambria Math"/>
                          </a:rPr>
                        </m:ctrlPr>
                      </m:sSupPr>
                      <m:e>
                        <m:r>
                          <a:rPr lang="en-US" sz="2600" b="0" i="1" smtClean="0">
                            <a:latin typeface="Cambria Math"/>
                          </a:rPr>
                          <m:t>𝑥</m:t>
                        </m:r>
                      </m:e>
                      <m:sup>
                        <m:r>
                          <a:rPr lang="en-US" sz="2600" b="0" i="1" smtClean="0">
                            <a:latin typeface="Cambria Math"/>
                          </a:rPr>
                          <m:t>𝑖</m:t>
                        </m:r>
                      </m:sup>
                    </m:sSup>
                    <m:r>
                      <a:rPr lang="en-US" sz="2600" b="0" i="1" smtClean="0">
                        <a:latin typeface="Cambria Math"/>
                      </a:rPr>
                      <m:t>=</m:t>
                    </m:r>
                    <m:r>
                      <a:rPr lang="en-US" sz="2600" b="0" i="1" smtClean="0">
                        <a:latin typeface="Cambria Math"/>
                      </a:rPr>
                      <m:t>𝑎</m:t>
                    </m:r>
                    <m:d>
                      <m:dPr>
                        <m:ctrlPr>
                          <a:rPr lang="en-US" sz="2600" b="0" i="1" smtClean="0">
                            <a:latin typeface="Cambria Math"/>
                          </a:rPr>
                        </m:ctrlPr>
                      </m:dPr>
                      <m:e>
                        <m:r>
                          <a:rPr lang="en-US" sz="2600" b="0" i="1" smtClean="0">
                            <a:latin typeface="Cambria Math"/>
                          </a:rPr>
                          <m:t>𝜂</m:t>
                        </m:r>
                      </m:e>
                    </m:d>
                    <m:sSup>
                      <m:sSupPr>
                        <m:ctrlPr>
                          <a:rPr lang="en-US" sz="2600" b="0" i="1" smtClean="0">
                            <a:latin typeface="Cambria Math"/>
                          </a:rPr>
                        </m:ctrlPr>
                      </m:sSupPr>
                      <m:e>
                        <m:r>
                          <a:rPr lang="en-US" sz="2600" b="0" i="1" smtClean="0">
                            <a:latin typeface="Cambria Math"/>
                          </a:rPr>
                          <m:t>𝑦</m:t>
                        </m:r>
                      </m:e>
                      <m:sup>
                        <m:r>
                          <a:rPr lang="en-US" sz="2600" b="0" i="1" smtClean="0">
                            <a:latin typeface="Cambria Math"/>
                          </a:rPr>
                          <m:t>𝑖</m:t>
                        </m:r>
                      </m:sup>
                    </m:sSup>
                    <m:r>
                      <a:rPr lang="en-US" sz="2600" b="0" i="1" smtClean="0">
                        <a:latin typeface="Cambria Math"/>
                      </a:rPr>
                      <m:t> </m:t>
                    </m:r>
                  </m:oMath>
                </a14:m>
                <a:r>
                  <a:rPr lang="en-US" sz="2600" dirty="0" smtClean="0"/>
                  <a:t/>
                </a:r>
                <a:br>
                  <a:rPr lang="en-US" sz="2600" dirty="0" smtClean="0"/>
                </a:br>
                <a:r>
                  <a:rPr lang="en-US" sz="2600" dirty="0"/>
                  <a:t/>
                </a:r>
                <a:br>
                  <a:rPr lang="en-US" sz="2600" dirty="0"/>
                </a:br>
                <a:r>
                  <a:rPr lang="en-US" sz="2600" dirty="0" smtClean="0"/>
                  <a:t>However, operationally </a:t>
                </a:r>
                <a14:m>
                  <m:oMath xmlns:m="http://schemas.openxmlformats.org/officeDocument/2006/math">
                    <m:r>
                      <a:rPr lang="en-US" sz="2600" b="0" i="0" smtClean="0">
                        <a:latin typeface="Cambria Math"/>
                      </a:rPr>
                      <m:t>  </m:t>
                    </m:r>
                    <m:r>
                      <a:rPr lang="en-US" sz="2600" b="0" i="1" smtClean="0">
                        <a:latin typeface="Cambria Math"/>
                      </a:rPr>
                      <m:t>𝜏</m:t>
                    </m:r>
                    <m:r>
                      <a:rPr lang="en-US" sz="2600" b="0" i="1" smtClean="0">
                        <a:latin typeface="Cambria Math"/>
                      </a:rPr>
                      <m:t>=</m:t>
                    </m:r>
                    <m:r>
                      <a:rPr lang="en-US" sz="2600" b="0" i="1" smtClean="0">
                        <a:latin typeface="Cambria Math"/>
                      </a:rPr>
                      <m:t>𝑡</m:t>
                    </m:r>
                  </m:oMath>
                </a14:m>
                <a:r>
                  <a:rPr lang="en-US" sz="2600" dirty="0" smtClean="0"/>
                  <a:t>.  Hence,  we  conclude</a:t>
                </a:r>
                <a:br>
                  <a:rPr lang="en-US" sz="2600" dirty="0" smtClean="0"/>
                </a:br>
                <a14:m>
                  <m:oMathPara xmlns:m="http://schemas.openxmlformats.org/officeDocument/2006/math">
                    <m:oMathParaPr>
                      <m:jc m:val="centerGroup"/>
                    </m:oMathParaPr>
                    <m:oMath xmlns:m="http://schemas.openxmlformats.org/officeDocument/2006/math">
                      <m:r>
                        <a:rPr lang="en-US" sz="2600" b="0" i="0" smtClean="0">
                          <a:latin typeface="Cambria Math"/>
                        </a:rPr>
                        <m:t>       </m:t>
                      </m:r>
                      <m:r>
                        <a:rPr lang="en-US" sz="2600" b="0" i="1" smtClean="0">
                          <a:latin typeface="Cambria Math"/>
                        </a:rPr>
                        <m:t>𝑡</m:t>
                      </m:r>
                      <m:r>
                        <a:rPr lang="en-US" sz="2600" b="0" i="1" smtClean="0">
                          <a:latin typeface="Cambria Math"/>
                        </a:rPr>
                        <m:t>=</m:t>
                      </m:r>
                      <m:r>
                        <a:rPr lang="en-US" sz="2600" b="0" i="1" smtClean="0">
                          <a:latin typeface="Cambria Math"/>
                        </a:rPr>
                        <m:t>𝑎</m:t>
                      </m:r>
                      <m:d>
                        <m:dPr>
                          <m:ctrlPr>
                            <a:rPr lang="en-US" sz="2600" b="0" i="1" smtClean="0">
                              <a:latin typeface="Cambria Math"/>
                            </a:rPr>
                          </m:ctrlPr>
                        </m:dPr>
                        <m:e>
                          <m:r>
                            <a:rPr lang="en-US" sz="2600" b="0" i="1" smtClean="0">
                              <a:latin typeface="Cambria Math"/>
                            </a:rPr>
                            <m:t>𝜂</m:t>
                          </m:r>
                        </m:e>
                      </m:d>
                      <m:r>
                        <a:rPr lang="en-US" sz="2600" b="0" i="1" smtClean="0">
                          <a:latin typeface="Cambria Math"/>
                        </a:rPr>
                        <m:t>𝜂</m:t>
                      </m:r>
                      <m:r>
                        <a:rPr lang="en-US" sz="2600" b="0" i="1" smtClean="0">
                          <a:latin typeface="Cambria Math"/>
                        </a:rPr>
                        <m:t>=</m:t>
                      </m:r>
                      <m:r>
                        <a:rPr lang="en-US" sz="2600" b="0" i="1" smtClean="0">
                          <a:latin typeface="Cambria Math"/>
                        </a:rPr>
                        <m:t>𝜂</m:t>
                      </m:r>
                      <m:r>
                        <a:rPr lang="en-US" sz="2600" b="0" i="1" smtClean="0">
                          <a:latin typeface="Cambria Math"/>
                        </a:rPr>
                        <m:t>+</m:t>
                      </m:r>
                      <m:r>
                        <a:rPr lang="en-US" sz="2600" b="0" i="1" smtClean="0">
                          <a:latin typeface="Cambria Math"/>
                        </a:rPr>
                        <m:t>𝐻</m:t>
                      </m:r>
                      <m:sSup>
                        <m:sSupPr>
                          <m:ctrlPr>
                            <a:rPr lang="en-US" sz="2600" b="0" i="1" smtClean="0">
                              <a:latin typeface="Cambria Math"/>
                            </a:rPr>
                          </m:ctrlPr>
                        </m:sSupPr>
                        <m:e>
                          <m:r>
                            <a:rPr lang="en-US" sz="2600" b="0" i="1" smtClean="0">
                              <a:latin typeface="Cambria Math"/>
                            </a:rPr>
                            <m:t>𝜂</m:t>
                          </m:r>
                        </m:e>
                        <m:sup>
                          <m:r>
                            <a:rPr lang="en-US" sz="2600" b="0" i="1" smtClean="0">
                              <a:latin typeface="Cambria Math"/>
                            </a:rPr>
                            <m:t>2</m:t>
                          </m:r>
                        </m:sup>
                      </m:sSup>
                      <m:r>
                        <a:rPr lang="en-US" sz="2600" b="0" i="1" smtClean="0">
                          <a:latin typeface="Cambria Math"/>
                        </a:rPr>
                        <m:t>+</m:t>
                      </m:r>
                      <m:r>
                        <a:rPr lang="en-US" sz="2600" b="0" i="1" smtClean="0">
                          <a:latin typeface="Cambria Math"/>
                        </a:rPr>
                        <m:t>𝑂</m:t>
                      </m:r>
                      <m:r>
                        <a:rPr lang="en-US" sz="2600" b="0" i="1" smtClean="0">
                          <a:latin typeface="Cambria Math"/>
                        </a:rPr>
                        <m:t>(</m:t>
                      </m:r>
                      <m:sSup>
                        <m:sSupPr>
                          <m:ctrlPr>
                            <a:rPr lang="en-US" sz="2600" b="0" i="1" smtClean="0">
                              <a:latin typeface="Cambria Math"/>
                            </a:rPr>
                          </m:ctrlPr>
                        </m:sSupPr>
                        <m:e>
                          <m:r>
                            <a:rPr lang="en-US" sz="2600" b="0" i="1" smtClean="0">
                              <a:latin typeface="Cambria Math"/>
                            </a:rPr>
                            <m:t>𝐻</m:t>
                          </m:r>
                        </m:e>
                        <m:sup>
                          <m:r>
                            <a:rPr lang="en-US" sz="2600" b="0" i="1" smtClean="0">
                              <a:latin typeface="Cambria Math"/>
                            </a:rPr>
                            <m:t>2</m:t>
                          </m:r>
                        </m:sup>
                      </m:sSup>
                      <m:r>
                        <a:rPr lang="en-US" sz="2600" b="0" i="1" smtClean="0">
                          <a:latin typeface="Cambria Math"/>
                        </a:rPr>
                        <m:t>)</m:t>
                      </m:r>
                    </m:oMath>
                  </m:oMathPara>
                </a14:m>
                <a:r>
                  <a:rPr lang="en-US" sz="2600" dirty="0" smtClean="0"/>
                  <a:t/>
                </a:r>
                <a:br>
                  <a:rPr lang="en-US" sz="2600" dirty="0" smtClean="0"/>
                </a:br>
                <a:r>
                  <a:rPr lang="en-US" sz="2600" dirty="0"/>
                  <a:t/>
                </a:r>
                <a:br>
                  <a:rPr lang="en-US" sz="2600" dirty="0"/>
                </a:br>
                <a:r>
                  <a:rPr lang="en-US" sz="2600" dirty="0" smtClean="0"/>
                  <a:t>But the cosmic and conformal times are related by </a:t>
                </a:r>
                <a:br>
                  <a:rPr lang="en-US" sz="2600" dirty="0" smtClean="0"/>
                </a:br>
                <a14:m>
                  <m:oMathPara xmlns:m="http://schemas.openxmlformats.org/officeDocument/2006/math">
                    <m:oMathParaPr>
                      <m:jc m:val="centerGroup"/>
                    </m:oMathParaPr>
                    <m:oMath xmlns:m="http://schemas.openxmlformats.org/officeDocument/2006/math">
                      <m:r>
                        <a:rPr lang="en-US" sz="2600" b="0" i="1" smtClean="0">
                          <a:latin typeface="Cambria Math"/>
                        </a:rPr>
                        <m:t>𝑡</m:t>
                      </m:r>
                      <m:r>
                        <a:rPr lang="en-US" sz="2600" b="0" i="1" smtClean="0">
                          <a:latin typeface="Cambria Math"/>
                        </a:rPr>
                        <m:t>=∫</m:t>
                      </m:r>
                      <m:r>
                        <a:rPr lang="en-US" sz="2600" b="0" i="1" smtClean="0">
                          <a:latin typeface="Cambria Math"/>
                        </a:rPr>
                        <m:t>𝑎</m:t>
                      </m:r>
                      <m:d>
                        <m:dPr>
                          <m:ctrlPr>
                            <a:rPr lang="en-US" sz="2600" b="0" i="1" smtClean="0">
                              <a:latin typeface="Cambria Math"/>
                            </a:rPr>
                          </m:ctrlPr>
                        </m:dPr>
                        <m:e>
                          <m:r>
                            <a:rPr lang="en-US" sz="2600" b="0" i="1" smtClean="0">
                              <a:latin typeface="Cambria Math"/>
                            </a:rPr>
                            <m:t>𝜂</m:t>
                          </m:r>
                        </m:e>
                      </m:d>
                      <m:r>
                        <a:rPr lang="en-US" sz="2600" b="0" i="1" smtClean="0">
                          <a:latin typeface="Cambria Math"/>
                        </a:rPr>
                        <m:t>𝑑</m:t>
                      </m:r>
                      <m:r>
                        <a:rPr lang="en-US" sz="2600" b="0" i="1" smtClean="0">
                          <a:latin typeface="Cambria Math"/>
                        </a:rPr>
                        <m:t>𝜂</m:t>
                      </m:r>
                      <m:r>
                        <a:rPr lang="en-US" sz="2600" b="0" i="1" smtClean="0">
                          <a:latin typeface="Cambria Math"/>
                        </a:rPr>
                        <m:t>=</m:t>
                      </m:r>
                      <m:r>
                        <a:rPr lang="en-US" sz="2600" b="0" i="1" smtClean="0">
                          <a:latin typeface="Cambria Math"/>
                        </a:rPr>
                        <m:t>𝜂</m:t>
                      </m:r>
                      <m:r>
                        <a:rPr lang="en-US" sz="2600" b="0" i="1" smtClean="0">
                          <a:latin typeface="Cambria Math"/>
                        </a:rPr>
                        <m:t>+</m:t>
                      </m:r>
                      <m:f>
                        <m:fPr>
                          <m:ctrlPr>
                            <a:rPr lang="en-US" sz="2600" b="0" i="1" smtClean="0">
                              <a:latin typeface="Cambria Math"/>
                            </a:rPr>
                          </m:ctrlPr>
                        </m:fPr>
                        <m:num>
                          <m:r>
                            <a:rPr lang="en-US" sz="2600" b="0" i="1" smtClean="0">
                              <a:latin typeface="Cambria Math"/>
                            </a:rPr>
                            <m:t>𝐻</m:t>
                          </m:r>
                        </m:num>
                        <m:den>
                          <m:r>
                            <a:rPr lang="en-US" sz="2600" b="0" i="1" smtClean="0">
                              <a:latin typeface="Cambria Math"/>
                            </a:rPr>
                            <m:t>2</m:t>
                          </m:r>
                        </m:den>
                      </m:f>
                      <m:sSup>
                        <m:sSupPr>
                          <m:ctrlPr>
                            <a:rPr lang="en-US" sz="2600" b="0" i="1" smtClean="0">
                              <a:latin typeface="Cambria Math"/>
                            </a:rPr>
                          </m:ctrlPr>
                        </m:sSupPr>
                        <m:e>
                          <m:r>
                            <a:rPr lang="en-US" sz="2600" b="0" i="1" smtClean="0">
                              <a:latin typeface="Cambria Math"/>
                            </a:rPr>
                            <m:t>𝜂</m:t>
                          </m:r>
                        </m:e>
                        <m:sup>
                          <m:r>
                            <a:rPr lang="en-US" sz="2600" b="0" i="1" smtClean="0">
                              <a:latin typeface="Cambria Math"/>
                            </a:rPr>
                            <m:t>2</m:t>
                          </m:r>
                        </m:sup>
                      </m:sSup>
                      <m:r>
                        <a:rPr lang="en-US" sz="2600" b="0" i="1" smtClean="0">
                          <a:latin typeface="Cambria Math"/>
                        </a:rPr>
                        <m:t>+</m:t>
                      </m:r>
                      <m:r>
                        <a:rPr lang="en-US" sz="2600" b="0" i="1" smtClean="0">
                          <a:latin typeface="Cambria Math"/>
                        </a:rPr>
                        <m:t>𝑂</m:t>
                      </m:r>
                      <m:r>
                        <a:rPr lang="en-US" sz="2600" b="0" i="1" smtClean="0">
                          <a:latin typeface="Cambria Math"/>
                        </a:rPr>
                        <m:t>(</m:t>
                      </m:r>
                      <m:sSup>
                        <m:sSupPr>
                          <m:ctrlPr>
                            <a:rPr lang="en-US" sz="2600" b="0" i="1" smtClean="0">
                              <a:latin typeface="Cambria Math"/>
                            </a:rPr>
                          </m:ctrlPr>
                        </m:sSupPr>
                        <m:e>
                          <m:r>
                            <a:rPr lang="en-US" sz="2600" b="0" i="1" smtClean="0">
                              <a:latin typeface="Cambria Math"/>
                            </a:rPr>
                            <m:t>𝐻</m:t>
                          </m:r>
                        </m:e>
                        <m:sup>
                          <m:r>
                            <a:rPr lang="en-US" sz="2600" b="0" i="1" smtClean="0">
                              <a:latin typeface="Cambria Math"/>
                            </a:rPr>
                            <m:t>2</m:t>
                          </m:r>
                        </m:sup>
                      </m:sSup>
                      <m:r>
                        <a:rPr lang="en-US" sz="2600" b="0" i="1" smtClean="0">
                          <a:latin typeface="Cambria Math"/>
                        </a:rPr>
                        <m:t>)</m:t>
                      </m:r>
                    </m:oMath>
                  </m:oMathPara>
                </a14:m>
                <a:r>
                  <a:rPr lang="en-US" sz="2600" dirty="0" smtClean="0"/>
                  <a:t/>
                </a:r>
                <a:br>
                  <a:rPr lang="en-US" sz="2600" dirty="0" smtClean="0"/>
                </a:br>
                <a:r>
                  <a:rPr lang="en-US" sz="2600" dirty="0" smtClean="0"/>
                  <a:t>Contradiction!   Something  is wrong with our postulates. </a:t>
                </a:r>
                <a:endParaRPr lang="en-US" sz="2600" dirty="0"/>
              </a:p>
            </p:txBody>
          </p:sp>
        </mc:Choice>
        <mc:Fallback>
          <p:sp>
            <p:nvSpPr>
              <p:cNvPr id="2" name="Title 1"/>
              <p:cNvSpPr>
                <a:spLocks noGrp="1" noRot="1" noChangeAspect="1" noMove="1" noResize="1" noEditPoints="1" noAdjustHandles="1" noChangeArrowheads="1" noChangeShapeType="1" noTextEdit="1"/>
              </p:cNvSpPr>
              <p:nvPr>
                <p:ph type="ctrTitle"/>
              </p:nvPr>
            </p:nvSpPr>
            <p:spPr>
              <a:xfrm>
                <a:off x="76200" y="685800"/>
                <a:ext cx="8991600" cy="5051425"/>
              </a:xfrm>
              <a:blipFill rotWithShape="1">
                <a:blip r:embed="rId2"/>
                <a:stretch>
                  <a:fillRect l="-1220" t="-11353" b="-13406"/>
                </a:stretch>
              </a:blipFill>
            </p:spPr>
            <p:txBody>
              <a:bodyPr/>
              <a:lstStyle/>
              <a:p>
                <a:r>
                  <a:rPr lang="en-US">
                    <a:noFill/>
                  </a:rPr>
                  <a:t> </a:t>
                </a:r>
              </a:p>
            </p:txBody>
          </p:sp>
        </mc:Fallback>
      </mc:AlternateContent>
      <p:sp>
        <p:nvSpPr>
          <p:cNvPr id="7" name="Date Placeholder 6"/>
          <p:cNvSpPr>
            <a:spLocks noGrp="1"/>
          </p:cNvSpPr>
          <p:nvPr>
            <p:ph type="dt" sz="half" idx="10"/>
          </p:nvPr>
        </p:nvSpPr>
        <p:spPr/>
        <p:txBody>
          <a:bodyPr/>
          <a:lstStyle/>
          <a:p>
            <a:r>
              <a:rPr lang="en-US" smtClean="0"/>
              <a:t>18-19/04/2013</a:t>
            </a:r>
            <a:endParaRPr lang="en-US"/>
          </a:p>
        </p:txBody>
      </p:sp>
      <p:sp>
        <p:nvSpPr>
          <p:cNvPr id="8" name="Footer Placeholder 7"/>
          <p:cNvSpPr>
            <a:spLocks noGrp="1"/>
          </p:cNvSpPr>
          <p:nvPr>
            <p:ph type="ftr" sz="quarter" idx="11"/>
          </p:nvPr>
        </p:nvSpPr>
        <p:spPr/>
        <p:txBody>
          <a:bodyPr/>
          <a:lstStyle/>
          <a:p>
            <a:r>
              <a:rPr lang="en-US" smtClean="0"/>
              <a:t>7-th Gulf Coast Gravity Meeting     University of Missisipi, Oxford</a:t>
            </a:r>
            <a:endParaRPr lang="en-US"/>
          </a:p>
        </p:txBody>
      </p:sp>
      <p:sp>
        <p:nvSpPr>
          <p:cNvPr id="9" name="Slide Number Placeholder 8"/>
          <p:cNvSpPr>
            <a:spLocks noGrp="1"/>
          </p:cNvSpPr>
          <p:nvPr>
            <p:ph type="sldNum" sz="quarter" idx="12"/>
          </p:nvPr>
        </p:nvSpPr>
        <p:spPr/>
        <p:txBody>
          <a:bodyPr/>
          <a:lstStyle/>
          <a:p>
            <a:fld id="{BE265F99-3B38-41D6-BF42-DF8A4110C4EE}" type="slidenum">
              <a:rPr lang="en-US" smtClean="0"/>
              <a:t>6</a:t>
            </a:fld>
            <a:endParaRPr lang="en-US"/>
          </a:p>
        </p:txBody>
      </p:sp>
    </p:spTree>
    <p:extLst>
      <p:ext uri="{BB962C8B-B14F-4D97-AF65-F5344CB8AC3E}">
        <p14:creationId xmlns:p14="http://schemas.microsoft.com/office/powerpoint/2010/main" val="4223890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ctrTitle"/>
              </p:nvPr>
            </p:nvSpPr>
            <p:spPr>
              <a:xfrm>
                <a:off x="0" y="1196975"/>
                <a:ext cx="9144000" cy="5051425"/>
              </a:xfrm>
            </p:spPr>
            <p:txBody>
              <a:bodyPr>
                <a:noAutofit/>
              </a:bodyPr>
              <a:lstStyle/>
              <a:p>
                <a:pPr algn="l"/>
                <a:r>
                  <a:rPr lang="en-US" sz="2600" dirty="0" smtClean="0"/>
                  <a:t>We cannot postulate that the affine parameter on light geodesic is the proper time of static observers. It must differ from </a:t>
                </a:r>
                <a14:m>
                  <m:oMath xmlns:m="http://schemas.openxmlformats.org/officeDocument/2006/math">
                    <m:r>
                      <a:rPr lang="en-US" sz="2600" b="0" i="1" smtClean="0">
                        <a:latin typeface="Cambria Math"/>
                      </a:rPr>
                      <m:t>𝜏</m:t>
                    </m:r>
                  </m:oMath>
                </a14:m>
                <a:r>
                  <a:rPr lang="en-US" sz="2600" dirty="0" smtClean="0"/>
                  <a:t/>
                </a:r>
                <a:br>
                  <a:rPr lang="en-US" sz="2600" dirty="0" smtClean="0"/>
                </a:br>
                <a:r>
                  <a:rPr lang="en-US" sz="2600" dirty="0" smtClean="0"/>
                  <a:t/>
                </a:r>
                <a:br>
                  <a:rPr lang="en-US" sz="2600" dirty="0" smtClean="0"/>
                </a:br>
                <a:r>
                  <a:rPr lang="en-US" sz="2600" dirty="0" smtClean="0"/>
                  <a:t>Conformal transformation:    </a:t>
                </a:r>
                <a14:m>
                  <m:oMath xmlns:m="http://schemas.openxmlformats.org/officeDocument/2006/math">
                    <m:r>
                      <a:rPr lang="en-US" sz="2600" i="1" dirty="0" smtClean="0">
                        <a:latin typeface="Cambria Math"/>
                      </a:rPr>
                      <m:t>𝜆</m:t>
                    </m:r>
                    <m:r>
                      <a:rPr lang="en-US" sz="2600" b="0" i="1" smtClean="0">
                        <a:latin typeface="Cambria Math"/>
                      </a:rPr>
                      <m:t>=</m:t>
                    </m:r>
                    <m:r>
                      <a:rPr lang="en-US" sz="2600" b="0" i="1" smtClean="0">
                        <a:latin typeface="Cambria Math"/>
                      </a:rPr>
                      <m:t>𝑎</m:t>
                    </m:r>
                    <m:d>
                      <m:dPr>
                        <m:ctrlPr>
                          <a:rPr lang="en-US" sz="2600" b="0" i="1" smtClean="0">
                            <a:latin typeface="Cambria Math"/>
                          </a:rPr>
                        </m:ctrlPr>
                      </m:dPr>
                      <m:e>
                        <m:r>
                          <a:rPr lang="en-US" sz="2600" b="0" i="1" smtClean="0">
                            <a:latin typeface="Cambria Math"/>
                          </a:rPr>
                          <m:t>𝜂</m:t>
                        </m:r>
                      </m:e>
                    </m:d>
                    <m:r>
                      <a:rPr lang="en-US" sz="2600" b="0" i="1" smtClean="0">
                        <a:latin typeface="Cambria Math"/>
                      </a:rPr>
                      <m:t>𝜂</m:t>
                    </m:r>
                    <m:r>
                      <a:rPr lang="en-US" sz="2600" b="0" i="1" smtClean="0">
                        <a:latin typeface="Cambria Math"/>
                      </a:rPr>
                      <m:t>            </m:t>
                    </m:r>
                    <m:sSup>
                      <m:sSupPr>
                        <m:ctrlPr>
                          <a:rPr lang="en-US" sz="2600" b="0" i="1" smtClean="0">
                            <a:latin typeface="Cambria Math"/>
                          </a:rPr>
                        </m:ctrlPr>
                      </m:sSupPr>
                      <m:e>
                        <m:r>
                          <a:rPr lang="en-US" sz="2600" b="0" i="1" smtClean="0">
                            <a:latin typeface="Cambria Math"/>
                          </a:rPr>
                          <m:t>𝑥</m:t>
                        </m:r>
                      </m:e>
                      <m:sup>
                        <m:r>
                          <a:rPr lang="en-US" sz="2600" b="0" i="1" smtClean="0">
                            <a:latin typeface="Cambria Math"/>
                          </a:rPr>
                          <m:t>𝑖</m:t>
                        </m:r>
                      </m:sup>
                    </m:sSup>
                    <m:r>
                      <a:rPr lang="en-US" sz="2600" b="0" i="1" smtClean="0">
                        <a:latin typeface="Cambria Math"/>
                      </a:rPr>
                      <m:t>=</m:t>
                    </m:r>
                    <m:r>
                      <a:rPr lang="en-US" sz="2600" b="0" i="1" smtClean="0">
                        <a:latin typeface="Cambria Math"/>
                      </a:rPr>
                      <m:t>𝑎</m:t>
                    </m:r>
                    <m:d>
                      <m:dPr>
                        <m:ctrlPr>
                          <a:rPr lang="en-US" sz="2600" b="0" i="1" smtClean="0">
                            <a:latin typeface="Cambria Math"/>
                          </a:rPr>
                        </m:ctrlPr>
                      </m:dPr>
                      <m:e>
                        <m:r>
                          <a:rPr lang="en-US" sz="2600" b="0" i="1" smtClean="0">
                            <a:latin typeface="Cambria Math"/>
                          </a:rPr>
                          <m:t>𝜂</m:t>
                        </m:r>
                      </m:e>
                    </m:d>
                    <m:sSup>
                      <m:sSupPr>
                        <m:ctrlPr>
                          <a:rPr lang="en-US" sz="2600" b="0" i="1" smtClean="0">
                            <a:latin typeface="Cambria Math"/>
                          </a:rPr>
                        </m:ctrlPr>
                      </m:sSupPr>
                      <m:e>
                        <m:r>
                          <a:rPr lang="en-US" sz="2600" b="0" i="1" smtClean="0">
                            <a:latin typeface="Cambria Math"/>
                          </a:rPr>
                          <m:t>𝑦</m:t>
                        </m:r>
                      </m:e>
                      <m:sup>
                        <m:r>
                          <a:rPr lang="en-US" sz="2600" b="0" i="1" smtClean="0">
                            <a:latin typeface="Cambria Math"/>
                          </a:rPr>
                          <m:t>𝑖</m:t>
                        </m:r>
                      </m:sup>
                    </m:sSup>
                    <m:r>
                      <a:rPr lang="en-US" sz="2600" b="0" i="1" smtClean="0">
                        <a:latin typeface="Cambria Math"/>
                      </a:rPr>
                      <m:t> </m:t>
                    </m:r>
                  </m:oMath>
                </a14:m>
                <a:r>
                  <a:rPr lang="en-US" sz="2600" dirty="0" smtClean="0"/>
                  <a:t/>
                </a:r>
                <a:br>
                  <a:rPr lang="en-US" sz="2600" dirty="0" smtClean="0"/>
                </a:br>
                <a:r>
                  <a:rPr lang="en-US" sz="2600" dirty="0"/>
                  <a:t/>
                </a:r>
                <a:br>
                  <a:rPr lang="en-US" sz="2600" dirty="0"/>
                </a:br>
                <a14:m>
                  <m:oMathPara xmlns:m="http://schemas.openxmlformats.org/officeDocument/2006/math">
                    <m:oMathParaPr>
                      <m:jc m:val="left"/>
                    </m:oMathParaPr>
                    <m:oMath xmlns:m="http://schemas.openxmlformats.org/officeDocument/2006/math">
                      <m:r>
                        <a:rPr lang="en-US" sz="2600" b="0" i="1" smtClean="0">
                          <a:latin typeface="Cambria Math"/>
                        </a:rPr>
                        <m:t>𝜆</m:t>
                      </m:r>
                      <m:r>
                        <a:rPr lang="en-US" sz="2600" b="0" i="1" smtClean="0">
                          <a:latin typeface="Cambria Math"/>
                        </a:rPr>
                        <m:t>=</m:t>
                      </m:r>
                      <m:r>
                        <a:rPr lang="en-US" sz="2600" b="0" i="1" smtClean="0">
                          <a:latin typeface="Cambria Math"/>
                        </a:rPr>
                        <m:t>𝑎</m:t>
                      </m:r>
                      <m:d>
                        <m:dPr>
                          <m:ctrlPr>
                            <a:rPr lang="en-US" sz="2600" b="0" i="1" smtClean="0">
                              <a:latin typeface="Cambria Math"/>
                            </a:rPr>
                          </m:ctrlPr>
                        </m:dPr>
                        <m:e>
                          <m:r>
                            <a:rPr lang="en-US" sz="2600" b="0" i="1" smtClean="0">
                              <a:latin typeface="Cambria Math"/>
                            </a:rPr>
                            <m:t>𝜂</m:t>
                          </m:r>
                        </m:e>
                      </m:d>
                      <m:r>
                        <a:rPr lang="en-US" sz="2600" b="0" i="1" smtClean="0">
                          <a:latin typeface="Cambria Math"/>
                        </a:rPr>
                        <m:t>𝜂</m:t>
                      </m:r>
                      <m:r>
                        <a:rPr lang="en-US" sz="2600" b="0" i="1" smtClean="0">
                          <a:latin typeface="Cambria Math"/>
                        </a:rPr>
                        <m:t>=</m:t>
                      </m:r>
                      <m:r>
                        <a:rPr lang="en-US" sz="2600" b="0" i="1" smtClean="0">
                          <a:latin typeface="Cambria Math"/>
                        </a:rPr>
                        <m:t>𝜂</m:t>
                      </m:r>
                      <m:r>
                        <a:rPr lang="en-US" sz="2600" b="0" i="1" smtClean="0">
                          <a:latin typeface="Cambria Math"/>
                        </a:rPr>
                        <m:t>+</m:t>
                      </m:r>
                      <m:r>
                        <a:rPr lang="en-US" sz="2600" b="0" i="1" smtClean="0">
                          <a:latin typeface="Cambria Math"/>
                        </a:rPr>
                        <m:t>𝐻</m:t>
                      </m:r>
                      <m:sSup>
                        <m:sSupPr>
                          <m:ctrlPr>
                            <a:rPr lang="en-US" sz="2600" b="0" i="1" smtClean="0">
                              <a:latin typeface="Cambria Math"/>
                            </a:rPr>
                          </m:ctrlPr>
                        </m:sSupPr>
                        <m:e>
                          <m:r>
                            <a:rPr lang="en-US" sz="2600" b="0" i="1" smtClean="0">
                              <a:latin typeface="Cambria Math"/>
                            </a:rPr>
                            <m:t>𝜂</m:t>
                          </m:r>
                        </m:e>
                        <m:sup>
                          <m:r>
                            <a:rPr lang="en-US" sz="2600" b="0" i="1" smtClean="0">
                              <a:latin typeface="Cambria Math"/>
                            </a:rPr>
                            <m:t>2</m:t>
                          </m:r>
                        </m:sup>
                      </m:sSup>
                      <m:r>
                        <a:rPr lang="en-US" sz="2600" b="0" i="1" smtClean="0">
                          <a:latin typeface="Cambria Math"/>
                        </a:rPr>
                        <m:t>+</m:t>
                      </m:r>
                      <m:r>
                        <a:rPr lang="en-US" sz="2600" b="0" i="1" smtClean="0">
                          <a:latin typeface="Cambria Math"/>
                        </a:rPr>
                        <m:t>𝑂</m:t>
                      </m:r>
                      <m:r>
                        <a:rPr lang="en-US" sz="2600" b="0" i="1" smtClean="0">
                          <a:latin typeface="Cambria Math"/>
                        </a:rPr>
                        <m:t>(</m:t>
                      </m:r>
                      <m:sSup>
                        <m:sSupPr>
                          <m:ctrlPr>
                            <a:rPr lang="en-US" sz="2600" b="0" i="1" smtClean="0">
                              <a:latin typeface="Cambria Math"/>
                            </a:rPr>
                          </m:ctrlPr>
                        </m:sSupPr>
                        <m:e>
                          <m:r>
                            <a:rPr lang="en-US" sz="2600" b="0" i="1" smtClean="0">
                              <a:latin typeface="Cambria Math"/>
                            </a:rPr>
                            <m:t>𝐻</m:t>
                          </m:r>
                        </m:e>
                        <m:sup>
                          <m:r>
                            <a:rPr lang="en-US" sz="2600" b="0" i="1" smtClean="0">
                              <a:latin typeface="Cambria Math"/>
                            </a:rPr>
                            <m:t>2</m:t>
                          </m:r>
                        </m:sup>
                      </m:sSup>
                      <m:r>
                        <a:rPr lang="en-US" sz="2600" b="0" i="1" smtClean="0">
                          <a:latin typeface="Cambria Math"/>
                        </a:rPr>
                        <m:t>)</m:t>
                      </m:r>
                    </m:oMath>
                    <m:oMath xmlns:m="http://schemas.openxmlformats.org/officeDocument/2006/math">
                      <m:r>
                        <a:rPr lang="en-US" sz="2600" b="0" i="1" smtClean="0">
                          <a:latin typeface="Cambria Math"/>
                        </a:rPr>
                        <m:t>𝑡</m:t>
                      </m:r>
                      <m:r>
                        <a:rPr lang="en-US" sz="2600" b="0" i="1" smtClean="0">
                          <a:latin typeface="Cambria Math"/>
                        </a:rPr>
                        <m:t>=∫</m:t>
                      </m:r>
                      <m:r>
                        <a:rPr lang="en-US" sz="2600" b="0" i="1" smtClean="0">
                          <a:latin typeface="Cambria Math"/>
                        </a:rPr>
                        <m:t>𝑎</m:t>
                      </m:r>
                      <m:d>
                        <m:dPr>
                          <m:ctrlPr>
                            <a:rPr lang="en-US" sz="2600" b="0" i="1" smtClean="0">
                              <a:latin typeface="Cambria Math"/>
                            </a:rPr>
                          </m:ctrlPr>
                        </m:dPr>
                        <m:e>
                          <m:r>
                            <a:rPr lang="en-US" sz="2600" b="0" i="1" smtClean="0">
                              <a:latin typeface="Cambria Math"/>
                            </a:rPr>
                            <m:t>𝜂</m:t>
                          </m:r>
                        </m:e>
                      </m:d>
                      <m:r>
                        <a:rPr lang="en-US" sz="2600" b="0" i="1" smtClean="0">
                          <a:latin typeface="Cambria Math"/>
                        </a:rPr>
                        <m:t>𝑑</m:t>
                      </m:r>
                      <m:r>
                        <a:rPr lang="en-US" sz="2600" b="0" i="1" smtClean="0">
                          <a:latin typeface="Cambria Math"/>
                        </a:rPr>
                        <m:t>𝜂</m:t>
                      </m:r>
                      <m:r>
                        <a:rPr lang="en-US" sz="2600" b="0" i="1" smtClean="0">
                          <a:latin typeface="Cambria Math"/>
                        </a:rPr>
                        <m:t>=</m:t>
                      </m:r>
                      <m:r>
                        <a:rPr lang="en-US" sz="2600" b="0" i="1" smtClean="0">
                          <a:latin typeface="Cambria Math"/>
                        </a:rPr>
                        <m:t>𝜂</m:t>
                      </m:r>
                      <m:r>
                        <a:rPr lang="en-US" sz="2600" b="0" i="1" smtClean="0">
                          <a:latin typeface="Cambria Math"/>
                        </a:rPr>
                        <m:t>+</m:t>
                      </m:r>
                      <m:f>
                        <m:fPr>
                          <m:ctrlPr>
                            <a:rPr lang="en-US" sz="2600" b="0" i="1" smtClean="0">
                              <a:latin typeface="Cambria Math"/>
                            </a:rPr>
                          </m:ctrlPr>
                        </m:fPr>
                        <m:num>
                          <m:r>
                            <a:rPr lang="en-US" sz="2600" b="0" i="1" smtClean="0">
                              <a:latin typeface="Cambria Math"/>
                            </a:rPr>
                            <m:t>𝐻</m:t>
                          </m:r>
                        </m:num>
                        <m:den>
                          <m:r>
                            <a:rPr lang="en-US" sz="2600" b="0" i="1" smtClean="0">
                              <a:latin typeface="Cambria Math"/>
                            </a:rPr>
                            <m:t>2</m:t>
                          </m:r>
                        </m:den>
                      </m:f>
                      <m:sSup>
                        <m:sSupPr>
                          <m:ctrlPr>
                            <a:rPr lang="en-US" sz="2600" b="0" i="1" smtClean="0">
                              <a:latin typeface="Cambria Math"/>
                            </a:rPr>
                          </m:ctrlPr>
                        </m:sSupPr>
                        <m:e>
                          <m:r>
                            <a:rPr lang="en-US" sz="2600" b="0" i="1" smtClean="0">
                              <a:latin typeface="Cambria Math"/>
                            </a:rPr>
                            <m:t>𝜂</m:t>
                          </m:r>
                        </m:e>
                        <m:sup>
                          <m:r>
                            <a:rPr lang="en-US" sz="2600" b="0" i="1" smtClean="0">
                              <a:latin typeface="Cambria Math"/>
                            </a:rPr>
                            <m:t>2</m:t>
                          </m:r>
                        </m:sup>
                      </m:sSup>
                      <m:r>
                        <a:rPr lang="en-US" sz="2600" b="0" i="1" smtClean="0">
                          <a:latin typeface="Cambria Math"/>
                        </a:rPr>
                        <m:t>+</m:t>
                      </m:r>
                      <m:r>
                        <a:rPr lang="en-US" sz="2600" b="0" i="1" smtClean="0">
                          <a:latin typeface="Cambria Math"/>
                        </a:rPr>
                        <m:t>𝑂</m:t>
                      </m:r>
                      <m:r>
                        <a:rPr lang="en-US" sz="2600" b="0" i="1" smtClean="0">
                          <a:latin typeface="Cambria Math"/>
                        </a:rPr>
                        <m:t>(</m:t>
                      </m:r>
                      <m:sSup>
                        <m:sSupPr>
                          <m:ctrlPr>
                            <a:rPr lang="en-US" sz="2600" b="0" i="1" smtClean="0">
                              <a:latin typeface="Cambria Math"/>
                            </a:rPr>
                          </m:ctrlPr>
                        </m:sSupPr>
                        <m:e>
                          <m:r>
                            <a:rPr lang="en-US" sz="2600" b="0" i="1" smtClean="0">
                              <a:latin typeface="Cambria Math"/>
                            </a:rPr>
                            <m:t>𝐻</m:t>
                          </m:r>
                        </m:e>
                        <m:sup>
                          <m:r>
                            <a:rPr lang="en-US" sz="2600" b="0" i="1" smtClean="0">
                              <a:latin typeface="Cambria Math"/>
                            </a:rPr>
                            <m:t>2</m:t>
                          </m:r>
                        </m:sup>
                      </m:sSup>
                      <m:r>
                        <a:rPr lang="en-US" sz="2600" b="0" i="1" smtClean="0">
                          <a:latin typeface="Cambria Math"/>
                        </a:rPr>
                        <m:t>)</m:t>
                      </m:r>
                    </m:oMath>
                  </m:oMathPara>
                </a14:m>
                <a:r>
                  <a:rPr lang="en-US" sz="2600" dirty="0" smtClean="0"/>
                  <a:t/>
                </a:r>
                <a:br>
                  <a:rPr lang="en-US" sz="2600" dirty="0" smtClean="0"/>
                </a:br>
                <a:r>
                  <a:rPr lang="en-US" sz="2600" dirty="0" smtClean="0"/>
                  <a:t/>
                </a:r>
                <a:br>
                  <a:rPr lang="en-US" sz="2600" dirty="0" smtClean="0"/>
                </a:br>
                <a:r>
                  <a:rPr lang="en-US" sz="2600" dirty="0" smtClean="0"/>
                  <a:t>No contradiction!   But the price to pay is that the local inertial metric differs from the optical metric on light cone (Synge, </a:t>
                </a:r>
                <a:r>
                  <a:rPr lang="en-US" sz="2600" dirty="0" err="1"/>
                  <a:t>P</a:t>
                </a:r>
                <a:r>
                  <a:rPr lang="en-US" sz="2600" dirty="0" err="1" smtClean="0"/>
                  <a:t>erlick</a:t>
                </a:r>
                <a:r>
                  <a:rPr lang="en-US" sz="2600" dirty="0" smtClean="0"/>
                  <a:t>)</a:t>
                </a:r>
                <a:br>
                  <a:rPr lang="en-US" sz="2600" dirty="0" smtClean="0"/>
                </a:br>
                <a:r>
                  <a:rPr lang="en-US" sz="2600" dirty="0"/>
                  <a:t/>
                </a:r>
                <a:br>
                  <a:rPr lang="en-US" sz="2600" dirty="0"/>
                </a:br>
                <a14:m>
                  <m:oMath xmlns:m="http://schemas.openxmlformats.org/officeDocument/2006/math">
                    <m:r>
                      <a:rPr lang="en-US" sz="2500" b="0" i="1" smtClean="0">
                        <a:latin typeface="Cambria Math"/>
                      </a:rPr>
                      <m:t>𝑑</m:t>
                    </m:r>
                    <m:sSup>
                      <m:sSupPr>
                        <m:ctrlPr>
                          <a:rPr lang="en-US" sz="2500" b="0" i="1" smtClean="0">
                            <a:latin typeface="Cambria Math"/>
                          </a:rPr>
                        </m:ctrlPr>
                      </m:sSupPr>
                      <m:e>
                        <m:r>
                          <a:rPr lang="en-US" sz="2500" b="0" i="1" smtClean="0">
                            <a:latin typeface="Cambria Math"/>
                          </a:rPr>
                          <m:t>𝑠</m:t>
                        </m:r>
                      </m:e>
                      <m:sup>
                        <m:r>
                          <a:rPr lang="en-US" sz="2500" b="0" i="1" smtClean="0">
                            <a:latin typeface="Cambria Math"/>
                          </a:rPr>
                          <m:t>2</m:t>
                        </m:r>
                      </m:sup>
                    </m:sSup>
                    <m:r>
                      <a:rPr lang="en-US" sz="2500" b="0" i="1" smtClean="0">
                        <a:latin typeface="Cambria Math"/>
                      </a:rPr>
                      <m:t>=−</m:t>
                    </m:r>
                    <m:r>
                      <a:rPr lang="en-US" sz="2500" b="0" i="1" smtClean="0">
                        <a:latin typeface="Cambria Math"/>
                      </a:rPr>
                      <m:t>𝑑</m:t>
                    </m:r>
                    <m:sSup>
                      <m:sSupPr>
                        <m:ctrlPr>
                          <a:rPr lang="en-US" sz="2500" b="0" i="1" smtClean="0">
                            <a:latin typeface="Cambria Math"/>
                          </a:rPr>
                        </m:ctrlPr>
                      </m:sSupPr>
                      <m:e>
                        <m:r>
                          <a:rPr lang="en-US" sz="2500" b="0" i="1" smtClean="0">
                            <a:latin typeface="Cambria Math"/>
                          </a:rPr>
                          <m:t>𝜆</m:t>
                        </m:r>
                      </m:e>
                      <m:sup>
                        <m:r>
                          <a:rPr lang="en-US" sz="2500" b="0" i="1" smtClean="0">
                            <a:latin typeface="Cambria Math"/>
                          </a:rPr>
                          <m:t>2</m:t>
                        </m:r>
                      </m:sup>
                    </m:sSup>
                    <m:r>
                      <a:rPr lang="en-US" sz="2500" b="0" i="1" smtClean="0">
                        <a:latin typeface="Cambria Math"/>
                      </a:rPr>
                      <m:t>+</m:t>
                    </m:r>
                    <m:sSub>
                      <m:sSubPr>
                        <m:ctrlPr>
                          <a:rPr lang="en-US" sz="2500" b="0" i="1" smtClean="0">
                            <a:latin typeface="Cambria Math"/>
                          </a:rPr>
                        </m:ctrlPr>
                      </m:sSubPr>
                      <m:e>
                        <m:r>
                          <a:rPr lang="en-US" sz="2500" b="0" i="1" smtClean="0">
                            <a:latin typeface="Cambria Math"/>
                          </a:rPr>
                          <m:t>𝛿</m:t>
                        </m:r>
                      </m:e>
                      <m:sub>
                        <m:r>
                          <a:rPr lang="en-US" sz="2500" b="0" i="1" smtClean="0">
                            <a:latin typeface="Cambria Math"/>
                          </a:rPr>
                          <m:t>𝑖𝑗</m:t>
                        </m:r>
                      </m:sub>
                    </m:sSub>
                    <m:r>
                      <a:rPr lang="en-US" sz="2500" b="0" i="1" smtClean="0">
                        <a:latin typeface="Cambria Math"/>
                      </a:rPr>
                      <m:t>𝑑</m:t>
                    </m:r>
                    <m:sSup>
                      <m:sSupPr>
                        <m:ctrlPr>
                          <a:rPr lang="en-US" sz="2500" b="0" i="1" smtClean="0">
                            <a:latin typeface="Cambria Math"/>
                          </a:rPr>
                        </m:ctrlPr>
                      </m:sSupPr>
                      <m:e>
                        <m:r>
                          <a:rPr lang="en-US" sz="2500" b="0" i="1" smtClean="0">
                            <a:latin typeface="Cambria Math"/>
                          </a:rPr>
                          <m:t>𝑥</m:t>
                        </m:r>
                      </m:e>
                      <m:sup>
                        <m:r>
                          <a:rPr lang="en-US" sz="2500" b="0" i="1" smtClean="0">
                            <a:latin typeface="Cambria Math"/>
                          </a:rPr>
                          <m:t>𝑖</m:t>
                        </m:r>
                      </m:sup>
                    </m:sSup>
                    <m:r>
                      <a:rPr lang="en-US" sz="2500" b="0" i="1" smtClean="0">
                        <a:latin typeface="Cambria Math"/>
                      </a:rPr>
                      <m:t>𝑑</m:t>
                    </m:r>
                    <m:sSup>
                      <m:sSupPr>
                        <m:ctrlPr>
                          <a:rPr lang="en-US" sz="2500" b="0" i="1" smtClean="0">
                            <a:latin typeface="Cambria Math"/>
                          </a:rPr>
                        </m:ctrlPr>
                      </m:sSupPr>
                      <m:e>
                        <m:r>
                          <a:rPr lang="en-US" sz="2500" b="0" i="1" smtClean="0">
                            <a:latin typeface="Cambria Math"/>
                          </a:rPr>
                          <m:t>𝑥</m:t>
                        </m:r>
                      </m:e>
                      <m:sup>
                        <m:r>
                          <a:rPr lang="en-US" sz="2500" b="0" i="1" smtClean="0">
                            <a:latin typeface="Cambria Math"/>
                          </a:rPr>
                          <m:t>𝑗</m:t>
                        </m:r>
                      </m:sup>
                    </m:sSup>
                  </m:oMath>
                </a14:m>
                <a:r>
                  <a:rPr lang="en-US" sz="2500" b="0" dirty="0" smtClean="0"/>
                  <a:t> </a:t>
                </a:r>
                <a14:m>
                  <m:oMath xmlns:m="http://schemas.openxmlformats.org/officeDocument/2006/math">
                    <m:r>
                      <a:rPr lang="en-US" sz="2500" b="0" i="0" smtClean="0">
                        <a:latin typeface="Cambria Math"/>
                      </a:rPr>
                      <m:t>             </m:t>
                    </m:r>
                    <m:r>
                      <a:rPr lang="en-US" sz="2500" b="0" i="1" smtClean="0">
                        <a:latin typeface="Cambria Math"/>
                      </a:rPr>
                      <m:t>      </m:t>
                    </m:r>
                    <m:r>
                      <a:rPr lang="en-US" sz="2500" b="0" i="1" smtClean="0">
                        <a:latin typeface="Cambria Math"/>
                      </a:rPr>
                      <m:t>𝑑</m:t>
                    </m:r>
                    <m:sSup>
                      <m:sSupPr>
                        <m:ctrlPr>
                          <a:rPr lang="en-US" sz="2500" b="0" i="1" smtClean="0">
                            <a:latin typeface="Cambria Math"/>
                          </a:rPr>
                        </m:ctrlPr>
                      </m:sSupPr>
                      <m:e>
                        <m:r>
                          <a:rPr lang="en-US" sz="2500" b="0" i="1" smtClean="0">
                            <a:latin typeface="Cambria Math"/>
                          </a:rPr>
                          <m:t>𝑠</m:t>
                        </m:r>
                      </m:e>
                      <m:sup>
                        <m:r>
                          <a:rPr lang="en-US" sz="2500" b="0" i="1" smtClean="0">
                            <a:latin typeface="Cambria Math"/>
                          </a:rPr>
                          <m:t>2</m:t>
                        </m:r>
                      </m:sup>
                    </m:sSup>
                    <m:r>
                      <a:rPr lang="en-US" sz="2500" b="0" i="1" smtClean="0">
                        <a:latin typeface="Cambria Math"/>
                      </a:rPr>
                      <m:t>=−</m:t>
                    </m:r>
                    <m:sSup>
                      <m:sSupPr>
                        <m:ctrlPr>
                          <a:rPr lang="en-US" sz="2500" b="0" i="1" smtClean="0">
                            <a:latin typeface="Cambria Math"/>
                          </a:rPr>
                        </m:ctrlPr>
                      </m:sSupPr>
                      <m:e>
                        <m:r>
                          <a:rPr lang="en-US" sz="2500" b="0" i="1" smtClean="0">
                            <a:latin typeface="Cambria Math"/>
                          </a:rPr>
                          <m:t>𝑎</m:t>
                        </m:r>
                      </m:e>
                      <m:sup>
                        <m:r>
                          <a:rPr lang="en-US" sz="2500" b="0" i="1" smtClean="0">
                            <a:latin typeface="Cambria Math"/>
                          </a:rPr>
                          <m:t>2</m:t>
                        </m:r>
                      </m:sup>
                    </m:sSup>
                    <m:r>
                      <a:rPr lang="en-US" sz="2500" b="0" i="1" smtClean="0">
                        <a:latin typeface="Cambria Math"/>
                      </a:rPr>
                      <m:t>(</m:t>
                    </m:r>
                    <m:r>
                      <a:rPr lang="en-US" sz="2500" b="0" i="1" smtClean="0">
                        <a:latin typeface="Cambria Math"/>
                      </a:rPr>
                      <m:t>𝜏</m:t>
                    </m:r>
                    <m:r>
                      <a:rPr lang="en-US" sz="2500" b="0" i="1" smtClean="0">
                        <a:latin typeface="Cambria Math"/>
                      </a:rPr>
                      <m:t>)</m:t>
                    </m:r>
                    <m:r>
                      <a:rPr lang="en-US" sz="2500" b="0" i="1" smtClean="0">
                        <a:latin typeface="Cambria Math"/>
                      </a:rPr>
                      <m:t>𝑑</m:t>
                    </m:r>
                    <m:sSup>
                      <m:sSupPr>
                        <m:ctrlPr>
                          <a:rPr lang="en-US" sz="2500" b="0" i="1" smtClean="0">
                            <a:latin typeface="Cambria Math"/>
                          </a:rPr>
                        </m:ctrlPr>
                      </m:sSupPr>
                      <m:e>
                        <m:r>
                          <a:rPr lang="en-US" sz="2500" b="0" i="1" smtClean="0">
                            <a:latin typeface="Cambria Math"/>
                          </a:rPr>
                          <m:t>𝜏</m:t>
                        </m:r>
                      </m:e>
                      <m:sup>
                        <m:r>
                          <a:rPr lang="en-US" sz="2500" b="0" i="1" smtClean="0">
                            <a:latin typeface="Cambria Math"/>
                          </a:rPr>
                          <m:t>2</m:t>
                        </m:r>
                      </m:sup>
                    </m:sSup>
                    <m:r>
                      <a:rPr lang="en-US" sz="2500" b="0" i="1" smtClean="0">
                        <a:latin typeface="Cambria Math"/>
                      </a:rPr>
                      <m:t>+</m:t>
                    </m:r>
                    <m:sSub>
                      <m:sSubPr>
                        <m:ctrlPr>
                          <a:rPr lang="en-US" sz="2500" b="0" i="1" smtClean="0">
                            <a:latin typeface="Cambria Math"/>
                          </a:rPr>
                        </m:ctrlPr>
                      </m:sSubPr>
                      <m:e>
                        <m:r>
                          <a:rPr lang="en-US" sz="2500" b="0" i="1" smtClean="0">
                            <a:latin typeface="Cambria Math"/>
                          </a:rPr>
                          <m:t>𝛿</m:t>
                        </m:r>
                      </m:e>
                      <m:sub>
                        <m:r>
                          <a:rPr lang="en-US" sz="2500" b="0" i="1" smtClean="0">
                            <a:latin typeface="Cambria Math"/>
                          </a:rPr>
                          <m:t>𝑖𝑗</m:t>
                        </m:r>
                      </m:sub>
                    </m:sSub>
                    <m:r>
                      <a:rPr lang="en-US" sz="2500" b="0" i="1" smtClean="0">
                        <a:latin typeface="Cambria Math"/>
                      </a:rPr>
                      <m:t>𝑑</m:t>
                    </m:r>
                    <m:sSup>
                      <m:sSupPr>
                        <m:ctrlPr>
                          <a:rPr lang="en-US" sz="2500" b="0" i="1" smtClean="0">
                            <a:latin typeface="Cambria Math"/>
                          </a:rPr>
                        </m:ctrlPr>
                      </m:sSupPr>
                      <m:e>
                        <m:r>
                          <a:rPr lang="en-US" sz="2500" b="0" i="1" smtClean="0">
                            <a:latin typeface="Cambria Math"/>
                          </a:rPr>
                          <m:t>𝑥</m:t>
                        </m:r>
                      </m:e>
                      <m:sup>
                        <m:r>
                          <a:rPr lang="en-US" sz="2500" b="0" i="1" smtClean="0">
                            <a:latin typeface="Cambria Math"/>
                          </a:rPr>
                          <m:t>𝑖</m:t>
                        </m:r>
                      </m:sup>
                    </m:sSup>
                    <m:r>
                      <a:rPr lang="en-US" sz="2500" b="0" i="1" smtClean="0">
                        <a:latin typeface="Cambria Math"/>
                      </a:rPr>
                      <m:t>𝑑</m:t>
                    </m:r>
                    <m:sSup>
                      <m:sSupPr>
                        <m:ctrlPr>
                          <a:rPr lang="en-US" sz="2500" b="0" i="1" smtClean="0">
                            <a:latin typeface="Cambria Math"/>
                          </a:rPr>
                        </m:ctrlPr>
                      </m:sSupPr>
                      <m:e>
                        <m:r>
                          <a:rPr lang="en-US" sz="2500" b="0" i="1" smtClean="0">
                            <a:latin typeface="Cambria Math"/>
                          </a:rPr>
                          <m:t>𝑥</m:t>
                        </m:r>
                      </m:e>
                      <m:sup>
                        <m:r>
                          <a:rPr lang="en-US" sz="2500" b="0" i="1" smtClean="0">
                            <a:latin typeface="Cambria Math"/>
                          </a:rPr>
                          <m:t>𝑗</m:t>
                        </m:r>
                      </m:sup>
                    </m:sSup>
                  </m:oMath>
                </a14:m>
                <a:r>
                  <a:rPr lang="en-US" sz="2500" b="0" dirty="0" smtClean="0"/>
                  <a:t/>
                </a:r>
                <a:br>
                  <a:rPr lang="en-US" sz="2500" b="0" dirty="0" smtClean="0"/>
                </a:br>
                <a:r>
                  <a:rPr lang="en-US" sz="2500" dirty="0"/>
                  <a:t>	</a:t>
                </a:r>
                <a:br>
                  <a:rPr lang="en-US" sz="2500" dirty="0"/>
                </a:br>
                <a14:m>
                  <m:oMath xmlns:m="http://schemas.openxmlformats.org/officeDocument/2006/math">
                    <m:f>
                      <m:fPr>
                        <m:ctrlPr>
                          <a:rPr lang="en-US" sz="2400" i="1" smtClean="0">
                            <a:latin typeface="Cambria Math"/>
                          </a:rPr>
                        </m:ctrlPr>
                      </m:fPr>
                      <m:num>
                        <m:sSup>
                          <m:sSupPr>
                            <m:ctrlPr>
                              <a:rPr lang="en-US" sz="2400" b="0" i="1" smtClean="0">
                                <a:latin typeface="Cambria Math"/>
                              </a:rPr>
                            </m:ctrlPr>
                          </m:sSupPr>
                          <m:e>
                            <m:r>
                              <a:rPr lang="en-US" sz="2400" b="0" i="1" smtClean="0">
                                <a:latin typeface="Cambria Math"/>
                              </a:rPr>
                              <m:t>𝑑</m:t>
                            </m:r>
                          </m:e>
                          <m:sup>
                            <m:r>
                              <a:rPr lang="en-US" sz="2400" b="0" i="1" smtClean="0">
                                <a:latin typeface="Cambria Math"/>
                              </a:rPr>
                              <m:t>2</m:t>
                            </m:r>
                          </m:sup>
                        </m:sSup>
                        <m:sSup>
                          <m:sSupPr>
                            <m:ctrlPr>
                              <a:rPr lang="en-US" sz="2400" b="0" i="1" smtClean="0">
                                <a:latin typeface="Cambria Math"/>
                              </a:rPr>
                            </m:ctrlPr>
                          </m:sSupPr>
                          <m:e>
                            <m:r>
                              <a:rPr lang="en-US" sz="2400" b="0" i="1" smtClean="0">
                                <a:latin typeface="Cambria Math"/>
                              </a:rPr>
                              <m:t>𝑥</m:t>
                            </m:r>
                          </m:e>
                          <m:sup>
                            <m:r>
                              <a:rPr lang="en-US" sz="2400" b="0" i="1" smtClean="0">
                                <a:latin typeface="Cambria Math"/>
                              </a:rPr>
                              <m:t>𝛼</m:t>
                            </m:r>
                          </m:sup>
                        </m:sSup>
                      </m:num>
                      <m:den>
                        <m:r>
                          <a:rPr lang="en-US" sz="2400" b="0" i="1" smtClean="0">
                            <a:latin typeface="Cambria Math"/>
                          </a:rPr>
                          <m:t>𝑑</m:t>
                        </m:r>
                        <m:sSup>
                          <m:sSupPr>
                            <m:ctrlPr>
                              <a:rPr lang="en-US" sz="2400" b="0" i="1" smtClean="0">
                                <a:latin typeface="Cambria Math"/>
                              </a:rPr>
                            </m:ctrlPr>
                          </m:sSupPr>
                          <m:e>
                            <m:r>
                              <a:rPr lang="en-US" sz="2400" b="0" i="1" smtClean="0">
                                <a:latin typeface="Cambria Math"/>
                              </a:rPr>
                              <m:t>𝜏</m:t>
                            </m:r>
                          </m:e>
                          <m:sup>
                            <m:r>
                              <a:rPr lang="en-US" sz="2400" b="0" i="1" smtClean="0">
                                <a:latin typeface="Cambria Math"/>
                              </a:rPr>
                              <m:t>2</m:t>
                            </m:r>
                          </m:sup>
                        </m:sSup>
                      </m:den>
                    </m:f>
                    <m:r>
                      <a:rPr lang="en-US" sz="2400" b="0" i="1" smtClean="0">
                        <a:latin typeface="Cambria Math"/>
                      </a:rPr>
                      <m:t>=</m:t>
                    </m:r>
                    <m:r>
                      <a:rPr lang="en-US" sz="2400" b="0" i="1" smtClean="0">
                        <a:latin typeface="Cambria Math"/>
                      </a:rPr>
                      <m:t>𝐻</m:t>
                    </m:r>
                    <m:d>
                      <m:dPr>
                        <m:ctrlPr>
                          <a:rPr lang="en-US" sz="2400" b="0" i="1" smtClean="0">
                            <a:latin typeface="Cambria Math"/>
                          </a:rPr>
                        </m:ctrlPr>
                      </m:dPr>
                      <m:e>
                        <m:f>
                          <m:fPr>
                            <m:ctrlPr>
                              <a:rPr lang="en-US" sz="2400" i="1" smtClean="0">
                                <a:latin typeface="Cambria Math"/>
                              </a:rPr>
                            </m:ctrlPr>
                          </m:fPr>
                          <m:num>
                            <m:r>
                              <a:rPr lang="en-US" sz="2400" b="0" i="1" smtClean="0">
                                <a:latin typeface="Cambria Math"/>
                              </a:rPr>
                              <m:t>𝑑</m:t>
                            </m:r>
                            <m:sSup>
                              <m:sSupPr>
                                <m:ctrlPr>
                                  <a:rPr lang="en-US" sz="2400" b="0" i="1" smtClean="0">
                                    <a:latin typeface="Cambria Math"/>
                                  </a:rPr>
                                </m:ctrlPr>
                              </m:sSupPr>
                              <m:e>
                                <m:r>
                                  <a:rPr lang="en-US" sz="2400" b="0" i="1" smtClean="0">
                                    <a:latin typeface="Cambria Math"/>
                                  </a:rPr>
                                  <m:t>𝑥</m:t>
                                </m:r>
                              </m:e>
                              <m:sup>
                                <m:r>
                                  <a:rPr lang="en-US" sz="2400" b="0" i="1" smtClean="0">
                                    <a:latin typeface="Cambria Math"/>
                                  </a:rPr>
                                  <m:t>𝛼</m:t>
                                </m:r>
                              </m:sup>
                            </m:sSup>
                          </m:num>
                          <m:den>
                            <m:r>
                              <a:rPr lang="en-US" sz="2400" b="0" i="1" smtClean="0">
                                <a:latin typeface="Cambria Math"/>
                              </a:rPr>
                              <m:t>𝑑</m:t>
                            </m:r>
                            <m:r>
                              <a:rPr lang="en-US" sz="2400" b="0" i="1" smtClean="0">
                                <a:latin typeface="Cambria Math"/>
                              </a:rPr>
                              <m:t>𝜏</m:t>
                            </m:r>
                          </m:den>
                        </m:f>
                        <m:r>
                          <a:rPr lang="en-US" sz="2400" b="0" i="1" smtClean="0">
                            <a:latin typeface="Cambria Math"/>
                          </a:rPr>
                          <m:t>−</m:t>
                        </m:r>
                        <m:sSup>
                          <m:sSupPr>
                            <m:ctrlPr>
                              <a:rPr lang="en-US" sz="2400" b="0" i="1" smtClean="0">
                                <a:latin typeface="Cambria Math"/>
                              </a:rPr>
                            </m:ctrlPr>
                          </m:sSupPr>
                          <m:e>
                            <m:r>
                              <a:rPr lang="en-US" sz="2400" b="0" i="1" smtClean="0">
                                <a:latin typeface="Cambria Math"/>
                              </a:rPr>
                              <m:t>𝑢</m:t>
                            </m:r>
                          </m:e>
                          <m:sup>
                            <m:r>
                              <a:rPr lang="en-US" sz="2400" b="0" i="1" smtClean="0">
                                <a:latin typeface="Cambria Math"/>
                              </a:rPr>
                              <m:t>𝛼</m:t>
                            </m:r>
                          </m:sup>
                        </m:sSup>
                        <m:r>
                          <m:rPr>
                            <m:nor/>
                          </m:rPr>
                          <a:rPr lang="en-US" sz="2400" dirty="0" smtClean="0"/>
                          <m:t>  </m:t>
                        </m:r>
                      </m:e>
                    </m:d>
                  </m:oMath>
                </a14:m>
                <a:r>
                  <a:rPr lang="en-US" sz="2400" dirty="0" smtClean="0"/>
                  <a:t>                   local equations of motion for photons</a:t>
                </a:r>
                <a:r>
                  <a:rPr lang="en-US" sz="2400" dirty="0" smtClean="0"/>
                  <a:t/>
                </a:r>
                <a:br>
                  <a:rPr lang="en-US" sz="2400" dirty="0" smtClean="0"/>
                </a:br>
                <a:r>
                  <a:rPr lang="en-US" sz="2400" dirty="0" smtClean="0"/>
                  <a:t/>
                </a:r>
                <a:br>
                  <a:rPr lang="en-US" sz="2400" dirty="0" smtClean="0"/>
                </a:br>
                <a:r>
                  <a:rPr lang="en-US" sz="2500" b="0" dirty="0" smtClean="0"/>
                  <a:t/>
                </a:r>
                <a:br>
                  <a:rPr lang="en-US" sz="2500" b="0" dirty="0" smtClean="0"/>
                </a:br>
                <a:endParaRPr lang="en-US" sz="2500" dirty="0"/>
              </a:p>
            </p:txBody>
          </p:sp>
        </mc:Choice>
        <mc:Fallback>
          <p:sp>
            <p:nvSpPr>
              <p:cNvPr id="2" name="Title 1"/>
              <p:cNvSpPr>
                <a:spLocks noGrp="1" noRot="1" noChangeAspect="1" noMove="1" noResize="1" noEditPoints="1" noAdjustHandles="1" noChangeArrowheads="1" noChangeShapeType="1" noTextEdit="1"/>
              </p:cNvSpPr>
              <p:nvPr>
                <p:ph type="ctrTitle"/>
              </p:nvPr>
            </p:nvSpPr>
            <p:spPr>
              <a:xfrm>
                <a:off x="0" y="1196975"/>
                <a:ext cx="9144000" cy="5051425"/>
              </a:xfrm>
              <a:blipFill rotWithShape="1">
                <a:blip r:embed="rId2"/>
                <a:stretch>
                  <a:fillRect l="-1133" t="-23402" r="-1000" b="-1327"/>
                </a:stretch>
              </a:blipFill>
            </p:spPr>
            <p:txBody>
              <a:bodyPr/>
              <a:lstStyle/>
              <a:p>
                <a:r>
                  <a:rPr lang="en-US">
                    <a:noFill/>
                  </a:rPr>
                  <a:t> </a:t>
                </a:r>
              </a:p>
            </p:txBody>
          </p:sp>
        </mc:Fallback>
      </mc:AlternateContent>
      <p:sp>
        <p:nvSpPr>
          <p:cNvPr id="3" name="Right Arrow 2"/>
          <p:cNvSpPr/>
          <p:nvPr/>
        </p:nvSpPr>
        <p:spPr>
          <a:xfrm>
            <a:off x="5430982" y="2362200"/>
            <a:ext cx="609600" cy="242316"/>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5" name="TextBox 4"/>
              <p:cNvSpPr txBox="1"/>
              <p:nvPr/>
            </p:nvSpPr>
            <p:spPr>
              <a:xfrm>
                <a:off x="6400800" y="2209800"/>
                <a:ext cx="2195345" cy="523220"/>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sz="2800" b="0" i="1" smtClean="0">
                          <a:latin typeface="Cambria Math"/>
                        </a:rPr>
                        <m:t>𝑑</m:t>
                      </m:r>
                      <m:r>
                        <a:rPr lang="en-US" sz="2800" b="0" i="1" smtClean="0">
                          <a:latin typeface="Cambria Math"/>
                        </a:rPr>
                        <m:t>𝜆</m:t>
                      </m:r>
                      <m:r>
                        <a:rPr lang="en-US" sz="2800" b="0" i="1" smtClean="0">
                          <a:latin typeface="Cambria Math"/>
                        </a:rPr>
                        <m:t>=</m:t>
                      </m:r>
                      <m:r>
                        <a:rPr lang="en-US" sz="2800" b="0" i="1" smtClean="0">
                          <a:latin typeface="Cambria Math"/>
                        </a:rPr>
                        <m:t>𝑎</m:t>
                      </m:r>
                      <m:d>
                        <m:dPr>
                          <m:ctrlPr>
                            <a:rPr lang="en-US" sz="2800" b="0" i="1" smtClean="0">
                              <a:latin typeface="Cambria Math"/>
                            </a:rPr>
                          </m:ctrlPr>
                        </m:dPr>
                        <m:e>
                          <m:r>
                            <a:rPr lang="en-US" sz="2800" b="0" i="1" smtClean="0">
                              <a:latin typeface="Cambria Math"/>
                            </a:rPr>
                            <m:t>𝜏</m:t>
                          </m:r>
                        </m:e>
                      </m:d>
                      <m:r>
                        <a:rPr lang="en-US" sz="2800" b="0" i="1" smtClean="0">
                          <a:latin typeface="Cambria Math"/>
                        </a:rPr>
                        <m:t>𝑑</m:t>
                      </m:r>
                      <m:r>
                        <a:rPr lang="en-US" sz="2800" b="0" i="1" smtClean="0">
                          <a:latin typeface="Cambria Math"/>
                        </a:rPr>
                        <m:t>𝜏</m:t>
                      </m:r>
                    </m:oMath>
                  </m:oMathPara>
                </a14:m>
                <a:endParaRPr lang="en-US" sz="2800" dirty="0"/>
              </a:p>
            </p:txBody>
          </p:sp>
        </mc:Choice>
        <mc:Fallback>
          <p:sp>
            <p:nvSpPr>
              <p:cNvPr id="5" name="TextBox 4"/>
              <p:cNvSpPr txBox="1">
                <a:spLocks noRot="1" noChangeAspect="1" noMove="1" noResize="1" noEditPoints="1" noAdjustHandles="1" noChangeArrowheads="1" noChangeShapeType="1" noTextEdit="1"/>
              </p:cNvSpPr>
              <p:nvPr/>
            </p:nvSpPr>
            <p:spPr>
              <a:xfrm>
                <a:off x="6400800" y="2209800"/>
                <a:ext cx="2195345" cy="523220"/>
              </a:xfrm>
              <a:prstGeom prst="rect">
                <a:avLst/>
              </a:prstGeom>
              <a:blipFill rotWithShape="1">
                <a:blip r:embed="rId3"/>
                <a:stretch>
                  <a:fillRect/>
                </a:stretch>
              </a:blipFill>
            </p:spPr>
            <p:txBody>
              <a:bodyPr/>
              <a:lstStyle/>
              <a:p>
                <a:r>
                  <a:rPr lang="en-US">
                    <a:noFill/>
                  </a:rPr>
                  <a:t> </a:t>
                </a:r>
              </a:p>
            </p:txBody>
          </p:sp>
        </mc:Fallback>
      </mc:AlternateContent>
      <p:sp>
        <p:nvSpPr>
          <p:cNvPr id="7" name="Right Arrow 6"/>
          <p:cNvSpPr/>
          <p:nvPr/>
        </p:nvSpPr>
        <p:spPr>
          <a:xfrm>
            <a:off x="3891465" y="4876800"/>
            <a:ext cx="673608" cy="242316"/>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7"/>
          <p:cNvSpPr>
            <a:spLocks noGrp="1"/>
          </p:cNvSpPr>
          <p:nvPr>
            <p:ph type="dt" sz="half" idx="10"/>
          </p:nvPr>
        </p:nvSpPr>
        <p:spPr/>
        <p:txBody>
          <a:bodyPr/>
          <a:lstStyle/>
          <a:p>
            <a:r>
              <a:rPr lang="en-US" smtClean="0"/>
              <a:t>18-19/04/2013</a:t>
            </a:r>
            <a:endParaRPr lang="en-US"/>
          </a:p>
        </p:txBody>
      </p:sp>
      <p:sp>
        <p:nvSpPr>
          <p:cNvPr id="9" name="Footer Placeholder 8"/>
          <p:cNvSpPr>
            <a:spLocks noGrp="1"/>
          </p:cNvSpPr>
          <p:nvPr>
            <p:ph type="ftr" sz="quarter" idx="11"/>
          </p:nvPr>
        </p:nvSpPr>
        <p:spPr/>
        <p:txBody>
          <a:bodyPr/>
          <a:lstStyle/>
          <a:p>
            <a:r>
              <a:rPr lang="en-US" smtClean="0"/>
              <a:t>7-th Gulf Coast Gravity Meeting     University of Missisipi, Oxford</a:t>
            </a:r>
            <a:endParaRPr lang="en-US"/>
          </a:p>
        </p:txBody>
      </p:sp>
      <p:sp>
        <p:nvSpPr>
          <p:cNvPr id="10" name="Slide Number Placeholder 9"/>
          <p:cNvSpPr>
            <a:spLocks noGrp="1"/>
          </p:cNvSpPr>
          <p:nvPr>
            <p:ph type="sldNum" sz="quarter" idx="12"/>
          </p:nvPr>
        </p:nvSpPr>
        <p:spPr/>
        <p:txBody>
          <a:bodyPr/>
          <a:lstStyle/>
          <a:p>
            <a:fld id="{BE265F99-3B38-41D6-BF42-DF8A4110C4EE}" type="slidenum">
              <a:rPr lang="en-US" smtClean="0"/>
              <a:t>7</a:t>
            </a:fld>
            <a:endParaRPr lang="en-US"/>
          </a:p>
        </p:txBody>
      </p:sp>
    </p:spTree>
    <p:extLst>
      <p:ext uri="{BB962C8B-B14F-4D97-AF65-F5344CB8AC3E}">
        <p14:creationId xmlns:p14="http://schemas.microsoft.com/office/powerpoint/2010/main" val="3564931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ctrTitle"/>
              </p:nvPr>
            </p:nvSpPr>
            <p:spPr>
              <a:xfrm>
                <a:off x="0" y="739775"/>
                <a:ext cx="9144000" cy="5051425"/>
              </a:xfrm>
            </p:spPr>
            <p:txBody>
              <a:bodyPr>
                <a:noAutofit/>
              </a:bodyPr>
              <a:lstStyle/>
              <a:p>
                <a:pPr algn="l"/>
                <a:r>
                  <a:rPr lang="en-US" sz="2600" dirty="0" smtClean="0"/>
                  <a:t>Radar and laser ranging:  solving  </a:t>
                </a:r>
                <a14:m>
                  <m:oMath xmlns:m="http://schemas.openxmlformats.org/officeDocument/2006/math">
                    <m:r>
                      <a:rPr lang="en-US" sz="2600" b="0" i="1" smtClean="0">
                        <a:latin typeface="Cambria Math"/>
                      </a:rPr>
                      <m:t>𝑑𝑠</m:t>
                    </m:r>
                    <m:r>
                      <a:rPr lang="en-US" sz="2600" b="0" i="1" smtClean="0">
                        <a:latin typeface="Cambria Math"/>
                      </a:rPr>
                      <m:t>=0</m:t>
                    </m:r>
                  </m:oMath>
                </a14:m>
                <a:r>
                  <a:rPr lang="en-US" sz="2600" b="0" dirty="0" smtClean="0"/>
                  <a:t/>
                </a:r>
                <a:br>
                  <a:rPr lang="en-US" sz="2600" b="0" dirty="0" smtClean="0"/>
                </a:br>
                <a:r>
                  <a:rPr lang="en-US" sz="2600" b="0" dirty="0" smtClean="0"/>
                  <a:t/>
                </a:r>
                <a:br>
                  <a:rPr lang="en-US" sz="2600" b="0" dirty="0" smtClean="0"/>
                </a:br>
                <a:r>
                  <a:rPr lang="en-US" sz="2600" dirty="0" smtClean="0"/>
                  <a:t>Radial geodesics, observer at the origin of the local coordinates</a:t>
                </a:r>
                <a:br>
                  <a:rPr lang="en-US" sz="2600" dirty="0" smtClean="0"/>
                </a:br>
                <a:r>
                  <a:rPr lang="en-US" sz="2600" dirty="0"/>
                  <a:t/>
                </a:r>
                <a:br>
                  <a:rPr lang="en-US" sz="2600" dirty="0"/>
                </a:br>
                <a14:m>
                  <m:oMath xmlns:m="http://schemas.openxmlformats.org/officeDocument/2006/math">
                    <m:r>
                      <a:rPr lang="en-US" sz="2600" b="0" i="1" smtClean="0">
                        <a:latin typeface="Cambria Math"/>
                      </a:rPr>
                      <m:t>𝑑𝑟</m:t>
                    </m:r>
                    <m:r>
                      <a:rPr lang="en-US" sz="2600" b="0" i="1" smtClean="0">
                        <a:latin typeface="Cambria Math"/>
                      </a:rPr>
                      <m:t>=±</m:t>
                    </m:r>
                    <m:r>
                      <a:rPr lang="en-US" sz="2600" b="0" i="1" smtClean="0">
                        <a:latin typeface="Cambria Math"/>
                      </a:rPr>
                      <m:t>𝑎</m:t>
                    </m:r>
                    <m:d>
                      <m:dPr>
                        <m:ctrlPr>
                          <a:rPr lang="en-US" sz="2600" b="0" i="1" smtClean="0">
                            <a:latin typeface="Cambria Math"/>
                          </a:rPr>
                        </m:ctrlPr>
                      </m:dPr>
                      <m:e>
                        <m:r>
                          <a:rPr lang="en-US" sz="2600" b="0" i="1" smtClean="0">
                            <a:latin typeface="Cambria Math"/>
                          </a:rPr>
                          <m:t>±</m:t>
                        </m:r>
                        <m:r>
                          <a:rPr lang="en-US" sz="2600" b="0" i="1" smtClean="0">
                            <a:latin typeface="Cambria Math"/>
                          </a:rPr>
                          <m:t>𝜏</m:t>
                        </m:r>
                      </m:e>
                    </m:d>
                    <m:r>
                      <a:rPr lang="en-US" sz="2600" b="0" i="1" smtClean="0">
                        <a:latin typeface="Cambria Math"/>
                      </a:rPr>
                      <m:t>𝑑</m:t>
                    </m:r>
                    <m:r>
                      <a:rPr lang="en-US" sz="2600" b="0" i="1" smtClean="0">
                        <a:latin typeface="Cambria Math"/>
                      </a:rPr>
                      <m:t>𝜏</m:t>
                    </m:r>
                  </m:oMath>
                </a14:m>
                <a:r>
                  <a:rPr lang="en-US" sz="2400" dirty="0" smtClean="0"/>
                  <a:t>       </a:t>
                </a:r>
                <a14:m>
                  <m:oMath xmlns:m="http://schemas.openxmlformats.org/officeDocument/2006/math">
                    <m:r>
                      <a:rPr lang="en-US" sz="2400" i="1" dirty="0" smtClean="0">
                        <a:latin typeface="Cambria Math"/>
                      </a:rPr>
                      <m:t>+</m:t>
                    </m:r>
                  </m:oMath>
                </a14:m>
                <a:r>
                  <a:rPr lang="en-US" sz="2400" dirty="0" smtClean="0"/>
                  <a:t> outgoing ray,      </a:t>
                </a:r>
                <a14:m>
                  <m:oMath xmlns:m="http://schemas.openxmlformats.org/officeDocument/2006/math">
                    <m:r>
                      <a:rPr lang="en-US" sz="2400" i="1" dirty="0" smtClean="0">
                        <a:latin typeface="Cambria Math"/>
                      </a:rPr>
                      <m:t>−</m:t>
                    </m:r>
                  </m:oMath>
                </a14:m>
                <a:r>
                  <a:rPr lang="en-US" sz="2400" dirty="0" smtClean="0"/>
                  <a:t> incoming ray</a:t>
                </a:r>
                <a:br>
                  <a:rPr lang="en-US" sz="2400" dirty="0" smtClean="0"/>
                </a:br>
                <a:r>
                  <a:rPr lang="en-US" sz="2400" dirty="0"/>
                  <a:t/>
                </a:r>
                <a:br>
                  <a:rPr lang="en-US" sz="2400" dirty="0"/>
                </a:br>
                <a14:m>
                  <m:oMathPara xmlns:m="http://schemas.openxmlformats.org/officeDocument/2006/math">
                    <m:oMathParaPr>
                      <m:jc m:val="left"/>
                    </m:oMathParaPr>
                    <m:oMath xmlns:m="http://schemas.openxmlformats.org/officeDocument/2006/math">
                      <m:r>
                        <a:rPr lang="en-US" sz="2400" b="0" i="1" smtClean="0">
                          <a:latin typeface="Cambria Math"/>
                        </a:rPr>
                        <m:t>𝑟</m:t>
                      </m:r>
                      <m:r>
                        <a:rPr lang="en-US" sz="2400" b="0" i="1" smtClean="0">
                          <a:latin typeface="Cambria Math"/>
                        </a:rPr>
                        <m:t>=</m:t>
                      </m:r>
                      <m:sSub>
                        <m:sSubPr>
                          <m:ctrlPr>
                            <a:rPr lang="en-US" sz="2400" b="0" i="1" smtClean="0">
                              <a:latin typeface="Cambria Math"/>
                            </a:rPr>
                          </m:ctrlPr>
                        </m:sSubPr>
                        <m:e>
                          <m:r>
                            <a:rPr lang="en-US" sz="2400" b="0" i="1" smtClean="0">
                              <a:latin typeface="Cambria Math"/>
                            </a:rPr>
                            <m:t>𝑟</m:t>
                          </m:r>
                        </m:e>
                        <m:sub>
                          <m:r>
                            <a:rPr lang="en-US" sz="2400" b="0" i="1" smtClean="0">
                              <a:latin typeface="Cambria Math"/>
                            </a:rPr>
                            <m:t>0</m:t>
                          </m:r>
                        </m:sub>
                      </m:sSub>
                      <m:r>
                        <a:rPr lang="en-US" sz="2400" b="0" i="1" smtClean="0">
                          <a:latin typeface="Cambria Math"/>
                        </a:rPr>
                        <m:t>±</m:t>
                      </m:r>
                      <m:r>
                        <a:rPr lang="en-US" sz="2400" b="0" i="1" smtClean="0">
                          <a:latin typeface="Cambria Math"/>
                        </a:rPr>
                        <m:t>𝜏</m:t>
                      </m:r>
                      <m:r>
                        <a:rPr lang="en-US" sz="2400" b="0" i="1" smtClean="0">
                          <a:latin typeface="Cambria Math"/>
                        </a:rPr>
                        <m:t>+</m:t>
                      </m:r>
                      <m:f>
                        <m:fPr>
                          <m:ctrlPr>
                            <a:rPr lang="en-US" sz="2400" b="0" i="1" smtClean="0">
                              <a:latin typeface="Cambria Math"/>
                            </a:rPr>
                          </m:ctrlPr>
                        </m:fPr>
                        <m:num>
                          <m:r>
                            <a:rPr lang="en-US" sz="2400" b="0" i="1" smtClean="0">
                              <a:latin typeface="Cambria Math"/>
                            </a:rPr>
                            <m:t>𝐻</m:t>
                          </m:r>
                        </m:num>
                        <m:den>
                          <m:r>
                            <a:rPr lang="en-US" sz="2400" b="0" i="1" smtClean="0">
                              <a:latin typeface="Cambria Math"/>
                            </a:rPr>
                            <m:t>2</m:t>
                          </m:r>
                        </m:den>
                      </m:f>
                      <m:sSup>
                        <m:sSupPr>
                          <m:ctrlPr>
                            <a:rPr lang="en-US" sz="2400" b="0" i="1" smtClean="0">
                              <a:latin typeface="Cambria Math"/>
                            </a:rPr>
                          </m:ctrlPr>
                        </m:sSupPr>
                        <m:e>
                          <m:r>
                            <a:rPr lang="en-US" sz="2400" b="0" i="1" smtClean="0">
                              <a:latin typeface="Cambria Math"/>
                            </a:rPr>
                            <m:t>𝜏</m:t>
                          </m:r>
                        </m:e>
                        <m:sup>
                          <m:r>
                            <a:rPr lang="en-US" sz="2400" b="0" i="1" smtClean="0">
                              <a:latin typeface="Cambria Math"/>
                            </a:rPr>
                            <m:t>2</m:t>
                          </m:r>
                        </m:sup>
                      </m:sSup>
                      <m:r>
                        <a:rPr lang="en-US" sz="2400" b="0" i="1" smtClean="0">
                          <a:latin typeface="Cambria Math"/>
                        </a:rPr>
                        <m:t> </m:t>
                      </m:r>
                    </m:oMath>
                  </m:oMathPara>
                </a14:m>
                <a:r>
                  <a:rPr lang="en-US" sz="2400" dirty="0" smtClean="0"/>
                  <a:t/>
                </a:r>
                <a:br>
                  <a:rPr lang="en-US" sz="2400" dirty="0" smtClean="0"/>
                </a:br>
                <a:r>
                  <a:rPr lang="en-US" sz="2500" b="0" dirty="0" smtClean="0"/>
                  <a:t/>
                </a:r>
                <a:br>
                  <a:rPr lang="en-US" sz="2500" b="0" dirty="0" smtClean="0"/>
                </a:br>
                <a14:m>
                  <m:oMathPara xmlns:m="http://schemas.openxmlformats.org/officeDocument/2006/math">
                    <m:oMathParaPr>
                      <m:jc m:val="left"/>
                    </m:oMathParaPr>
                    <m:oMath xmlns:m="http://schemas.openxmlformats.org/officeDocument/2006/math">
                      <m:r>
                        <a:rPr lang="en-US" sz="2400" b="0" i="1" smtClean="0">
                          <a:latin typeface="Cambria Math"/>
                        </a:rPr>
                        <m:t>𝑟</m:t>
                      </m:r>
                      <m:r>
                        <a:rPr lang="en-US" sz="2400" b="0" i="1" smtClean="0">
                          <a:latin typeface="Cambria Math"/>
                        </a:rPr>
                        <m:t>=</m:t>
                      </m:r>
                      <m:sSub>
                        <m:sSubPr>
                          <m:ctrlPr>
                            <a:rPr lang="en-US" sz="2400" b="0" i="1" smtClean="0">
                              <a:latin typeface="Cambria Math"/>
                            </a:rPr>
                          </m:ctrlPr>
                        </m:sSubPr>
                        <m:e>
                          <m:r>
                            <a:rPr lang="en-US" sz="2400" b="0" i="1" smtClean="0">
                              <a:latin typeface="Cambria Math"/>
                            </a:rPr>
                            <m:t>𝑟</m:t>
                          </m:r>
                        </m:e>
                        <m:sub>
                          <m:r>
                            <a:rPr lang="en-US" sz="2400" b="0" i="1" smtClean="0">
                              <a:latin typeface="Cambria Math"/>
                            </a:rPr>
                            <m:t>0</m:t>
                          </m:r>
                        </m:sub>
                      </m:sSub>
                      <m:r>
                        <a:rPr lang="en-US" sz="2400" b="0" i="1" smtClean="0">
                          <a:latin typeface="Cambria Math"/>
                        </a:rPr>
                        <m:t>±</m:t>
                      </m:r>
                      <m:d>
                        <m:dPr>
                          <m:ctrlPr>
                            <a:rPr lang="en-US" sz="2400" b="0" i="1" smtClean="0">
                              <a:latin typeface="Cambria Math"/>
                            </a:rPr>
                          </m:ctrlPr>
                        </m:dPr>
                        <m:e>
                          <m:r>
                            <a:rPr lang="en-US" sz="2400" b="0" i="1" smtClean="0">
                              <a:latin typeface="Cambria Math"/>
                            </a:rPr>
                            <m:t>𝜏</m:t>
                          </m:r>
                          <m:r>
                            <a:rPr lang="en-US" sz="2400" b="0" i="1" smtClean="0">
                              <a:latin typeface="Cambria Math"/>
                            </a:rPr>
                            <m:t>−</m:t>
                          </m:r>
                          <m:sSub>
                            <m:sSubPr>
                              <m:ctrlPr>
                                <a:rPr lang="en-US" sz="2400" b="0" i="1" smtClean="0">
                                  <a:latin typeface="Cambria Math"/>
                                </a:rPr>
                              </m:ctrlPr>
                            </m:sSubPr>
                            <m:e>
                              <m:r>
                                <a:rPr lang="en-US" sz="2400" b="0" i="1" smtClean="0">
                                  <a:latin typeface="Cambria Math"/>
                                </a:rPr>
                                <m:t>𝜏</m:t>
                              </m:r>
                            </m:e>
                            <m:sub>
                              <m:r>
                                <a:rPr lang="en-US" sz="2400" b="0" i="1" smtClean="0">
                                  <a:latin typeface="Cambria Math"/>
                                </a:rPr>
                                <m:t>0</m:t>
                              </m:r>
                            </m:sub>
                          </m:sSub>
                        </m:e>
                      </m:d>
                      <m:r>
                        <a:rPr lang="en-US" sz="2400" b="0" i="1" smtClean="0">
                          <a:latin typeface="Cambria Math"/>
                        </a:rPr>
                        <m:t>+</m:t>
                      </m:r>
                      <m:f>
                        <m:fPr>
                          <m:ctrlPr>
                            <a:rPr lang="en-US" sz="2400" b="0" i="1" smtClean="0">
                              <a:latin typeface="Cambria Math"/>
                            </a:rPr>
                          </m:ctrlPr>
                        </m:fPr>
                        <m:num>
                          <m:r>
                            <a:rPr lang="en-US" sz="2400" b="0" i="1" smtClean="0">
                              <a:latin typeface="Cambria Math"/>
                            </a:rPr>
                            <m:t>𝐻</m:t>
                          </m:r>
                        </m:num>
                        <m:den>
                          <m:r>
                            <a:rPr lang="en-US" sz="2400" b="0" i="1" smtClean="0">
                              <a:latin typeface="Cambria Math"/>
                            </a:rPr>
                            <m:t>2</m:t>
                          </m:r>
                        </m:den>
                      </m:f>
                      <m:sSup>
                        <m:sSupPr>
                          <m:ctrlPr>
                            <a:rPr lang="en-US" sz="2400" b="0" i="1" smtClean="0">
                              <a:latin typeface="Cambria Math"/>
                            </a:rPr>
                          </m:ctrlPr>
                        </m:sSupPr>
                        <m:e>
                          <m:r>
                            <a:rPr lang="en-US" sz="2400" b="0" i="1" smtClean="0">
                              <a:latin typeface="Cambria Math"/>
                            </a:rPr>
                            <m:t>(</m:t>
                          </m:r>
                          <m:r>
                            <a:rPr lang="en-US" sz="2400" b="0" i="1" smtClean="0">
                              <a:latin typeface="Cambria Math"/>
                            </a:rPr>
                            <m:t>𝜏</m:t>
                          </m:r>
                          <m:r>
                            <a:rPr lang="en-US" sz="2400" b="0" i="1" smtClean="0">
                              <a:latin typeface="Cambria Math"/>
                            </a:rPr>
                            <m:t>−</m:t>
                          </m:r>
                          <m:sSub>
                            <m:sSubPr>
                              <m:ctrlPr>
                                <a:rPr lang="en-US" sz="2400" b="0" i="1" smtClean="0">
                                  <a:latin typeface="Cambria Math"/>
                                </a:rPr>
                              </m:ctrlPr>
                            </m:sSubPr>
                            <m:e>
                              <m:r>
                                <a:rPr lang="en-US" sz="2400" b="0" i="1" smtClean="0">
                                  <a:latin typeface="Cambria Math"/>
                                </a:rPr>
                                <m:t>𝜏</m:t>
                              </m:r>
                            </m:e>
                            <m:sub>
                              <m:r>
                                <a:rPr lang="en-US" sz="2400" b="0" i="1" smtClean="0">
                                  <a:latin typeface="Cambria Math"/>
                                </a:rPr>
                                <m:t>0</m:t>
                              </m:r>
                            </m:sub>
                          </m:sSub>
                          <m:r>
                            <a:rPr lang="en-US" sz="2400" b="0" i="1" smtClean="0">
                              <a:latin typeface="Cambria Math"/>
                            </a:rPr>
                            <m:t>)</m:t>
                          </m:r>
                        </m:e>
                        <m:sup>
                          <m:r>
                            <a:rPr lang="en-US" sz="2400" b="0" i="1" smtClean="0">
                              <a:latin typeface="Cambria Math"/>
                            </a:rPr>
                            <m:t>2</m:t>
                          </m:r>
                        </m:sup>
                      </m:sSup>
                      <m:r>
                        <a:rPr lang="en-US" sz="2400" b="0" i="1" smtClean="0">
                          <a:latin typeface="Cambria Math"/>
                        </a:rPr>
                        <m:t> </m:t>
                      </m:r>
                    </m:oMath>
                  </m:oMathPara>
                </a14:m>
                <a:r>
                  <a:rPr lang="en-US" sz="2800" dirty="0" smtClean="0"/>
                  <a:t/>
                </a:r>
                <a:br>
                  <a:rPr lang="en-US" sz="2800" dirty="0" smtClean="0"/>
                </a:br>
                <a:r>
                  <a:rPr lang="en-US" sz="2800" dirty="0" smtClean="0"/>
                  <a:t/>
                </a:r>
                <a:br>
                  <a:rPr lang="en-US" sz="2800" dirty="0" smtClean="0"/>
                </a:br>
                <a14:m>
                  <m:oMathPara xmlns:m="http://schemas.openxmlformats.org/officeDocument/2006/math">
                    <m:oMathParaPr>
                      <m:jc m:val="left"/>
                    </m:oMathParaPr>
                    <m:oMath xmlns:m="http://schemas.openxmlformats.org/officeDocument/2006/math">
                      <m:sSub>
                        <m:sSubPr>
                          <m:ctrlPr>
                            <a:rPr lang="en-US" sz="2400" b="0" i="1" smtClean="0">
                              <a:latin typeface="Cambria Math"/>
                            </a:rPr>
                          </m:ctrlPr>
                        </m:sSubPr>
                        <m:e>
                          <m:r>
                            <a:rPr lang="en-US" sz="2400" b="0" i="1" smtClean="0">
                              <a:latin typeface="Cambria Math"/>
                            </a:rPr>
                            <m:t>𝑟</m:t>
                          </m:r>
                        </m:e>
                        <m:sub>
                          <m:r>
                            <a:rPr lang="en-US" sz="2400" b="0" i="1" smtClean="0">
                              <a:latin typeface="Cambria Math"/>
                            </a:rPr>
                            <m:t>1</m:t>
                          </m:r>
                        </m:sub>
                      </m:sSub>
                      <m:r>
                        <a:rPr lang="en-US" sz="2400" b="0" i="1" smtClean="0">
                          <a:latin typeface="Cambria Math"/>
                        </a:rPr>
                        <m:t>=</m:t>
                      </m:r>
                      <m:sSub>
                        <m:sSubPr>
                          <m:ctrlPr>
                            <a:rPr lang="en-US" sz="2400" b="0" i="1" smtClean="0">
                              <a:latin typeface="Cambria Math"/>
                            </a:rPr>
                          </m:ctrlPr>
                        </m:sSubPr>
                        <m:e>
                          <m:r>
                            <a:rPr lang="en-US" sz="2400" b="0" i="1" smtClean="0">
                              <a:latin typeface="Cambria Math"/>
                            </a:rPr>
                            <m:t>𝑟</m:t>
                          </m:r>
                        </m:e>
                        <m:sub>
                          <m:r>
                            <a:rPr lang="en-US" sz="2400" b="0" i="1" smtClean="0">
                              <a:latin typeface="Cambria Math"/>
                            </a:rPr>
                            <m:t>0</m:t>
                          </m:r>
                        </m:sub>
                      </m:sSub>
                      <m:r>
                        <a:rPr lang="en-US" sz="2400" b="0" i="1" smtClean="0">
                          <a:latin typeface="Cambria Math"/>
                        </a:rPr>
                        <m:t>±</m:t>
                      </m:r>
                      <m:d>
                        <m:dPr>
                          <m:ctrlPr>
                            <a:rPr lang="en-US" sz="2400" b="0" i="1" smtClean="0">
                              <a:latin typeface="Cambria Math"/>
                            </a:rPr>
                          </m:ctrlPr>
                        </m:dPr>
                        <m:e>
                          <m:sSub>
                            <m:sSubPr>
                              <m:ctrlPr>
                                <a:rPr lang="en-US" sz="2400" b="0" i="1" smtClean="0">
                                  <a:latin typeface="Cambria Math"/>
                                </a:rPr>
                              </m:ctrlPr>
                            </m:sSubPr>
                            <m:e>
                              <m:r>
                                <a:rPr lang="en-US" sz="2400" b="0" i="1" smtClean="0">
                                  <a:latin typeface="Cambria Math"/>
                                </a:rPr>
                                <m:t>𝜏</m:t>
                              </m:r>
                            </m:e>
                            <m:sub>
                              <m:r>
                                <a:rPr lang="en-US" sz="2400" b="0" i="1" smtClean="0">
                                  <a:latin typeface="Cambria Math"/>
                                </a:rPr>
                                <m:t>1</m:t>
                              </m:r>
                            </m:sub>
                          </m:sSub>
                          <m:r>
                            <a:rPr lang="en-US" sz="2400" b="0" i="1" smtClean="0">
                              <a:latin typeface="Cambria Math"/>
                            </a:rPr>
                            <m:t>−</m:t>
                          </m:r>
                          <m:r>
                            <a:rPr lang="en-US" sz="2400" b="0" i="1" smtClean="0">
                              <a:latin typeface="Cambria Math"/>
                            </a:rPr>
                            <m:t>𝜏</m:t>
                          </m:r>
                        </m:e>
                      </m:d>
                      <m:r>
                        <a:rPr lang="en-US" sz="2400" b="0" i="1" smtClean="0">
                          <a:latin typeface="Cambria Math"/>
                        </a:rPr>
                        <m:t>+</m:t>
                      </m:r>
                      <m:f>
                        <m:fPr>
                          <m:ctrlPr>
                            <a:rPr lang="en-US" sz="2400" b="0" i="1" smtClean="0">
                              <a:latin typeface="Cambria Math"/>
                            </a:rPr>
                          </m:ctrlPr>
                        </m:fPr>
                        <m:num>
                          <m:r>
                            <a:rPr lang="en-US" sz="2400" b="0" i="1" smtClean="0">
                              <a:latin typeface="Cambria Math"/>
                            </a:rPr>
                            <m:t>𝐻</m:t>
                          </m:r>
                        </m:num>
                        <m:den>
                          <m:r>
                            <a:rPr lang="en-US" sz="2400" b="0" i="1" smtClean="0">
                              <a:latin typeface="Cambria Math"/>
                            </a:rPr>
                            <m:t>2</m:t>
                          </m:r>
                        </m:den>
                      </m:f>
                      <m:sSup>
                        <m:sSupPr>
                          <m:ctrlPr>
                            <a:rPr lang="en-US" sz="2400" b="0" i="1" smtClean="0">
                              <a:latin typeface="Cambria Math"/>
                            </a:rPr>
                          </m:ctrlPr>
                        </m:sSupPr>
                        <m:e>
                          <m:r>
                            <a:rPr lang="en-US" sz="2400" b="0" i="1" smtClean="0">
                              <a:latin typeface="Cambria Math"/>
                            </a:rPr>
                            <m:t>(</m:t>
                          </m:r>
                          <m:sSub>
                            <m:sSubPr>
                              <m:ctrlPr>
                                <a:rPr lang="en-US" sz="2400" b="0" i="1" smtClean="0">
                                  <a:latin typeface="Cambria Math"/>
                                </a:rPr>
                              </m:ctrlPr>
                            </m:sSubPr>
                            <m:e>
                              <m:r>
                                <a:rPr lang="en-US" sz="2400" b="0" i="1" smtClean="0">
                                  <a:latin typeface="Cambria Math"/>
                                </a:rPr>
                                <m:t>𝜏</m:t>
                              </m:r>
                            </m:e>
                            <m:sub>
                              <m:r>
                                <a:rPr lang="en-US" sz="2400" b="0" i="1" smtClean="0">
                                  <a:latin typeface="Cambria Math"/>
                                </a:rPr>
                                <m:t>1</m:t>
                              </m:r>
                            </m:sub>
                          </m:sSub>
                          <m:r>
                            <a:rPr lang="en-US" sz="2400" b="0" i="1" smtClean="0">
                              <a:latin typeface="Cambria Math"/>
                            </a:rPr>
                            <m:t>−</m:t>
                          </m:r>
                          <m:r>
                            <a:rPr lang="en-US" sz="2400" b="0" i="1" smtClean="0">
                              <a:latin typeface="Cambria Math"/>
                            </a:rPr>
                            <m:t>𝜏</m:t>
                          </m:r>
                          <m:r>
                            <a:rPr lang="en-US" sz="2400" b="0" i="1" smtClean="0">
                              <a:latin typeface="Cambria Math"/>
                            </a:rPr>
                            <m:t>)</m:t>
                          </m:r>
                        </m:e>
                        <m:sup>
                          <m:r>
                            <a:rPr lang="en-US" sz="2400" b="0" i="1" smtClean="0">
                              <a:latin typeface="Cambria Math"/>
                            </a:rPr>
                            <m:t>2</m:t>
                          </m:r>
                        </m:sup>
                      </m:sSup>
                    </m:oMath>
                  </m:oMathPara>
                </a14:m>
                <a:r>
                  <a:rPr lang="en-US" sz="2400" dirty="0" smtClean="0"/>
                  <a:t/>
                </a:r>
                <a:br>
                  <a:rPr lang="en-US" sz="2400" dirty="0" smtClean="0"/>
                </a:br>
                <a:r>
                  <a:rPr lang="en-US" sz="2400" dirty="0"/>
                  <a:t/>
                </a:r>
                <a:br>
                  <a:rPr lang="en-US" sz="2400" dirty="0"/>
                </a:br>
                <a14:m>
                  <m:oMath xmlns:m="http://schemas.openxmlformats.org/officeDocument/2006/math">
                    <m:r>
                      <a:rPr lang="en-US" sz="2400" b="0" i="1" smtClean="0">
                        <a:latin typeface="Cambria Math"/>
                      </a:rPr>
                      <m:t>ℓ=</m:t>
                    </m:r>
                    <m:f>
                      <m:fPr>
                        <m:ctrlPr>
                          <a:rPr lang="en-US" sz="2400" b="0" i="1" smtClean="0">
                            <a:latin typeface="Cambria Math"/>
                          </a:rPr>
                        </m:ctrlPr>
                      </m:fPr>
                      <m:num>
                        <m:r>
                          <a:rPr lang="en-US" sz="2400" b="0" i="1" smtClean="0">
                            <a:latin typeface="Cambria Math"/>
                          </a:rPr>
                          <m:t>1</m:t>
                        </m:r>
                      </m:num>
                      <m:den>
                        <m:r>
                          <a:rPr lang="en-US" sz="2400" b="0" i="1" smtClean="0">
                            <a:latin typeface="Cambria Math"/>
                          </a:rPr>
                          <m:t>2</m:t>
                        </m:r>
                      </m:den>
                    </m:f>
                    <m:d>
                      <m:dPr>
                        <m:ctrlPr>
                          <a:rPr lang="en-US" sz="2400" b="0" i="1" smtClean="0">
                            <a:latin typeface="Cambria Math"/>
                          </a:rPr>
                        </m:ctrlPr>
                      </m:dPr>
                      <m:e>
                        <m:sSub>
                          <m:sSubPr>
                            <m:ctrlPr>
                              <a:rPr lang="en-US" sz="2400" b="0" i="1" smtClean="0">
                                <a:latin typeface="Cambria Math"/>
                              </a:rPr>
                            </m:ctrlPr>
                          </m:sSubPr>
                          <m:e>
                            <m:r>
                              <a:rPr lang="en-US" sz="2400" b="0" i="1" smtClean="0">
                                <a:latin typeface="Cambria Math"/>
                              </a:rPr>
                              <m:t>𝜏</m:t>
                            </m:r>
                          </m:e>
                          <m:sub>
                            <m:r>
                              <a:rPr lang="en-US" sz="2400" b="0" i="1" smtClean="0">
                                <a:latin typeface="Cambria Math"/>
                              </a:rPr>
                              <m:t>1</m:t>
                            </m:r>
                          </m:sub>
                        </m:sSub>
                        <m:r>
                          <a:rPr lang="en-US" sz="2400" b="0" i="1" smtClean="0">
                            <a:latin typeface="Cambria Math"/>
                          </a:rPr>
                          <m:t>−</m:t>
                        </m:r>
                        <m:sSub>
                          <m:sSubPr>
                            <m:ctrlPr>
                              <a:rPr lang="en-US" sz="2400" b="0" i="1" smtClean="0">
                                <a:latin typeface="Cambria Math"/>
                              </a:rPr>
                            </m:ctrlPr>
                          </m:sSubPr>
                          <m:e>
                            <m:r>
                              <a:rPr lang="en-US" sz="2400" b="0" i="1" smtClean="0">
                                <a:latin typeface="Cambria Math"/>
                              </a:rPr>
                              <m:t>𝜏</m:t>
                            </m:r>
                          </m:e>
                          <m:sub>
                            <m:r>
                              <a:rPr lang="en-US" sz="2400" b="0" i="1" smtClean="0">
                                <a:latin typeface="Cambria Math"/>
                              </a:rPr>
                              <m:t>0</m:t>
                            </m:r>
                          </m:sub>
                        </m:sSub>
                      </m:e>
                    </m:d>
                    <m:r>
                      <a:rPr lang="en-US" sz="2400" b="0" i="1" smtClean="0">
                        <a:latin typeface="Cambria Math"/>
                      </a:rPr>
                      <m:t>       </m:t>
                    </m:r>
                  </m:oMath>
                </a14:m>
                <a:r>
                  <a:rPr lang="en-US" sz="2400" dirty="0" smtClean="0"/>
                  <a:t>       For central observer</a:t>
                </a:r>
                <a14:m>
                  <m:oMath xmlns:m="http://schemas.openxmlformats.org/officeDocument/2006/math">
                    <m:r>
                      <a:rPr lang="en-US" sz="2400" b="0" i="0" smtClean="0">
                        <a:latin typeface="Cambria Math"/>
                      </a:rPr>
                      <m:t>:  </m:t>
                    </m:r>
                    <m:r>
                      <a:rPr lang="en-US" sz="2400" b="0" i="1" smtClean="0">
                        <a:latin typeface="Cambria Math"/>
                      </a:rPr>
                      <m:t>ℓ=</m:t>
                    </m:r>
                    <m:r>
                      <a:rPr lang="en-US" sz="2400" b="0" i="1" smtClean="0">
                        <a:latin typeface="Cambria Math"/>
                      </a:rPr>
                      <m:t>𝑟</m:t>
                    </m:r>
                  </m:oMath>
                </a14:m>
                <a:r>
                  <a:rPr lang="en-US" sz="2400" dirty="0" smtClean="0"/>
                  <a:t>   ;</a:t>
                </a:r>
                <a:endParaRPr lang="en-US" sz="2400" dirty="0"/>
              </a:p>
            </p:txBody>
          </p:sp>
        </mc:Choice>
        <mc:Fallback>
          <p:sp>
            <p:nvSpPr>
              <p:cNvPr id="2" name="Title 1"/>
              <p:cNvSpPr>
                <a:spLocks noGrp="1" noRot="1" noChangeAspect="1" noMove="1" noResize="1" noEditPoints="1" noAdjustHandles="1" noChangeArrowheads="1" noChangeShapeType="1" noTextEdit="1"/>
              </p:cNvSpPr>
              <p:nvPr>
                <p:ph type="ctrTitle"/>
              </p:nvPr>
            </p:nvSpPr>
            <p:spPr>
              <a:xfrm>
                <a:off x="0" y="739775"/>
                <a:ext cx="9144000" cy="5051425"/>
              </a:xfrm>
              <a:blipFill rotWithShape="1">
                <a:blip r:embed="rId2"/>
                <a:stretch>
                  <a:fillRect l="-1133" t="-11942" b="-12304"/>
                </a:stretch>
              </a:blipFill>
            </p:spPr>
            <p:txBody>
              <a:bodyPr/>
              <a:lstStyle/>
              <a:p>
                <a:r>
                  <a:rPr lang="en-US">
                    <a:noFill/>
                  </a:rPr>
                  <a:t> </a:t>
                </a:r>
              </a:p>
            </p:txBody>
          </p:sp>
        </mc:Fallback>
      </mc:AlternateContent>
      <p:cxnSp>
        <p:nvCxnSpPr>
          <p:cNvPr id="9" name="Straight Connector 8"/>
          <p:cNvCxnSpPr/>
          <p:nvPr/>
        </p:nvCxnSpPr>
        <p:spPr>
          <a:xfrm>
            <a:off x="5334000" y="3200400"/>
            <a:ext cx="0" cy="20574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5334000" y="4229100"/>
            <a:ext cx="1295400" cy="1028700"/>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5334000" y="3200400"/>
            <a:ext cx="1295400" cy="1028700"/>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7" name="TextBox 16"/>
              <p:cNvSpPr txBox="1"/>
              <p:nvPr/>
            </p:nvSpPr>
            <p:spPr>
              <a:xfrm>
                <a:off x="4869445" y="5073134"/>
                <a:ext cx="450700" cy="36933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US" b="0" i="1" smtClean="0">
                              <a:latin typeface="Cambria Math"/>
                            </a:rPr>
                          </m:ctrlPr>
                        </m:sSubPr>
                        <m:e>
                          <m:r>
                            <a:rPr lang="en-US" b="0" i="1" smtClean="0">
                              <a:latin typeface="Cambria Math"/>
                            </a:rPr>
                            <m:t>𝜏</m:t>
                          </m:r>
                        </m:e>
                        <m:sub>
                          <m:r>
                            <a:rPr lang="en-US" b="0" i="1" smtClean="0">
                              <a:latin typeface="Cambria Math"/>
                            </a:rPr>
                            <m:t>0</m:t>
                          </m:r>
                        </m:sub>
                      </m:sSub>
                    </m:oMath>
                  </m:oMathPara>
                </a14:m>
                <a:endParaRPr lang="en-US" dirty="0"/>
              </a:p>
            </p:txBody>
          </p:sp>
        </mc:Choice>
        <mc:Fallback>
          <p:sp>
            <p:nvSpPr>
              <p:cNvPr id="17" name="TextBox 16"/>
              <p:cNvSpPr txBox="1">
                <a:spLocks noRot="1" noChangeAspect="1" noMove="1" noResize="1" noEditPoints="1" noAdjustHandles="1" noChangeArrowheads="1" noChangeShapeType="1" noTextEdit="1"/>
              </p:cNvSpPr>
              <p:nvPr/>
            </p:nvSpPr>
            <p:spPr>
              <a:xfrm>
                <a:off x="4869445" y="5073134"/>
                <a:ext cx="450700" cy="369332"/>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8" name="TextBox 17"/>
              <p:cNvSpPr txBox="1"/>
              <p:nvPr/>
            </p:nvSpPr>
            <p:spPr>
              <a:xfrm>
                <a:off x="6635900" y="4038600"/>
                <a:ext cx="792589" cy="36933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a:rPr>
                        <m:t>(</m:t>
                      </m:r>
                      <m:r>
                        <a:rPr lang="en-US" b="0" i="1" smtClean="0">
                          <a:latin typeface="Cambria Math"/>
                        </a:rPr>
                        <m:t>𝜏</m:t>
                      </m:r>
                      <m:r>
                        <a:rPr lang="en-US" b="0" i="1" smtClean="0">
                          <a:latin typeface="Cambria Math"/>
                        </a:rPr>
                        <m:t> ,</m:t>
                      </m:r>
                      <m:r>
                        <a:rPr lang="en-US" b="0" i="1" smtClean="0">
                          <a:latin typeface="Cambria Math"/>
                        </a:rPr>
                        <m:t>𝑟</m:t>
                      </m:r>
                      <m:r>
                        <a:rPr lang="en-US" b="0" i="1" smtClean="0">
                          <a:latin typeface="Cambria Math"/>
                        </a:rPr>
                        <m:t>)</m:t>
                      </m:r>
                    </m:oMath>
                  </m:oMathPara>
                </a14:m>
                <a:endParaRPr lang="en-US" dirty="0"/>
              </a:p>
            </p:txBody>
          </p:sp>
        </mc:Choice>
        <mc:Fallback>
          <p:sp>
            <p:nvSpPr>
              <p:cNvPr id="18" name="TextBox 17"/>
              <p:cNvSpPr txBox="1">
                <a:spLocks noRot="1" noChangeAspect="1" noMove="1" noResize="1" noEditPoints="1" noAdjustHandles="1" noChangeArrowheads="1" noChangeShapeType="1" noTextEdit="1"/>
              </p:cNvSpPr>
              <p:nvPr/>
            </p:nvSpPr>
            <p:spPr>
              <a:xfrm>
                <a:off x="6635900" y="4038600"/>
                <a:ext cx="792589" cy="369332"/>
              </a:xfrm>
              <a:prstGeom prst="rect">
                <a:avLst/>
              </a:prstGeom>
              <a:blipFill rotWithShape="1">
                <a:blip r:embed="rId4"/>
                <a:stretch>
                  <a:fillRect b="-1166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9" name="TextBox 18"/>
              <p:cNvSpPr txBox="1"/>
              <p:nvPr/>
            </p:nvSpPr>
            <p:spPr>
              <a:xfrm>
                <a:off x="4869445" y="2831068"/>
                <a:ext cx="445378" cy="36933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US" b="0" i="1" smtClean="0">
                              <a:latin typeface="Cambria Math"/>
                            </a:rPr>
                          </m:ctrlPr>
                        </m:sSubPr>
                        <m:e>
                          <m:r>
                            <a:rPr lang="en-US" b="0" i="1" smtClean="0">
                              <a:latin typeface="Cambria Math"/>
                            </a:rPr>
                            <m:t>𝜏</m:t>
                          </m:r>
                        </m:e>
                        <m:sub>
                          <m:r>
                            <a:rPr lang="en-US" b="0" i="1" smtClean="0">
                              <a:latin typeface="Cambria Math"/>
                            </a:rPr>
                            <m:t>1</m:t>
                          </m:r>
                        </m:sub>
                      </m:sSub>
                    </m:oMath>
                  </m:oMathPara>
                </a14:m>
                <a:endParaRPr lang="en-US" dirty="0"/>
              </a:p>
            </p:txBody>
          </p:sp>
        </mc:Choice>
        <mc:Fallback>
          <p:sp>
            <p:nvSpPr>
              <p:cNvPr id="19" name="TextBox 18"/>
              <p:cNvSpPr txBox="1">
                <a:spLocks noRot="1" noChangeAspect="1" noMove="1" noResize="1" noEditPoints="1" noAdjustHandles="1" noChangeArrowheads="1" noChangeShapeType="1" noTextEdit="1"/>
              </p:cNvSpPr>
              <p:nvPr/>
            </p:nvSpPr>
            <p:spPr>
              <a:xfrm>
                <a:off x="4869445" y="2831068"/>
                <a:ext cx="445378" cy="369332"/>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0" name="TextBox 19"/>
              <p:cNvSpPr txBox="1"/>
              <p:nvPr/>
            </p:nvSpPr>
            <p:spPr>
              <a:xfrm>
                <a:off x="4742093" y="4054825"/>
                <a:ext cx="447495" cy="36933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lang="en-US" b="0" i="1" smtClean="0">
                              <a:latin typeface="Cambria Math"/>
                            </a:rPr>
                          </m:ctrlPr>
                        </m:sSupPr>
                        <m:e>
                          <m:r>
                            <a:rPr lang="en-US" b="0" i="1" smtClean="0">
                              <a:latin typeface="Cambria Math"/>
                            </a:rPr>
                            <m:t>𝜏</m:t>
                          </m:r>
                        </m:e>
                        <m:sup>
                          <m:r>
                            <a:rPr lang="en-US" b="0" i="1" smtClean="0">
                              <a:latin typeface="Cambria Math"/>
                            </a:rPr>
                            <m:t>∗</m:t>
                          </m:r>
                        </m:sup>
                      </m:sSup>
                    </m:oMath>
                  </m:oMathPara>
                </a14:m>
                <a:endParaRPr lang="en-US" dirty="0"/>
              </a:p>
            </p:txBody>
          </p:sp>
        </mc:Choice>
        <mc:Fallback>
          <p:sp>
            <p:nvSpPr>
              <p:cNvPr id="20" name="TextBox 19"/>
              <p:cNvSpPr txBox="1">
                <a:spLocks noRot="1" noChangeAspect="1" noMove="1" noResize="1" noEditPoints="1" noAdjustHandles="1" noChangeArrowheads="1" noChangeShapeType="1" noTextEdit="1"/>
              </p:cNvSpPr>
              <p:nvPr/>
            </p:nvSpPr>
            <p:spPr>
              <a:xfrm>
                <a:off x="4742093" y="4054825"/>
                <a:ext cx="447495" cy="369332"/>
              </a:xfrm>
              <a:prstGeom prst="rect">
                <a:avLst/>
              </a:prstGeom>
              <a:blipFill rotWithShape="1">
                <a:blip r:embed="rId6"/>
                <a:stretch>
                  <a:fillRect/>
                </a:stretch>
              </a:blipFill>
            </p:spPr>
            <p:txBody>
              <a:bodyPr/>
              <a:lstStyle/>
              <a:p>
                <a:r>
                  <a:rPr lang="en-US">
                    <a:noFill/>
                  </a:rPr>
                  <a:t> </a:t>
                </a:r>
              </a:p>
            </p:txBody>
          </p:sp>
        </mc:Fallback>
      </mc:AlternateContent>
      <p:cxnSp>
        <p:nvCxnSpPr>
          <p:cNvPr id="22" name="Straight Connector 21"/>
          <p:cNvCxnSpPr/>
          <p:nvPr/>
        </p:nvCxnSpPr>
        <p:spPr>
          <a:xfrm>
            <a:off x="5334000" y="4223266"/>
            <a:ext cx="129540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3" name="TextBox 22"/>
              <p:cNvSpPr txBox="1"/>
              <p:nvPr/>
            </p:nvSpPr>
            <p:spPr>
              <a:xfrm>
                <a:off x="6879715" y="5619432"/>
                <a:ext cx="2035685" cy="781368"/>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lang="en-US" sz="2400" b="0" i="1" smtClean="0">
                              <a:latin typeface="Cambria Math"/>
                            </a:rPr>
                          </m:ctrlPr>
                        </m:sSupPr>
                        <m:e>
                          <m:r>
                            <a:rPr lang="en-US" sz="2400" b="0" i="1" smtClean="0">
                              <a:latin typeface="Cambria Math"/>
                            </a:rPr>
                            <m:t>𝜏</m:t>
                          </m:r>
                        </m:e>
                        <m:sup>
                          <m:r>
                            <a:rPr lang="en-US" sz="2400" b="0" i="1" smtClean="0">
                              <a:latin typeface="Cambria Math"/>
                            </a:rPr>
                            <m:t>∗</m:t>
                          </m:r>
                        </m:sup>
                      </m:sSup>
                      <m:r>
                        <a:rPr lang="en-US" sz="2400" b="0" i="1" smtClean="0">
                          <a:latin typeface="Cambria Math"/>
                        </a:rPr>
                        <m:t>=</m:t>
                      </m:r>
                      <m:r>
                        <a:rPr lang="en-US" sz="2400" b="0" i="1" smtClean="0">
                          <a:latin typeface="Cambria Math"/>
                        </a:rPr>
                        <m:t>𝜏</m:t>
                      </m:r>
                      <m:r>
                        <a:rPr lang="en-US" sz="2400" b="0" i="1" smtClean="0">
                          <a:latin typeface="Cambria Math"/>
                        </a:rPr>
                        <m:t>+</m:t>
                      </m:r>
                      <m:f>
                        <m:fPr>
                          <m:ctrlPr>
                            <a:rPr lang="en-US" sz="2400" b="0" i="1" smtClean="0">
                              <a:latin typeface="Cambria Math"/>
                            </a:rPr>
                          </m:ctrlPr>
                        </m:fPr>
                        <m:num>
                          <m:r>
                            <a:rPr lang="en-US" sz="2400" b="0" i="1" smtClean="0">
                              <a:latin typeface="Cambria Math"/>
                            </a:rPr>
                            <m:t>𝐻</m:t>
                          </m:r>
                        </m:num>
                        <m:den>
                          <m:r>
                            <a:rPr lang="en-US" sz="2400" b="0" i="1" smtClean="0">
                              <a:latin typeface="Cambria Math"/>
                            </a:rPr>
                            <m:t>2</m:t>
                          </m:r>
                        </m:den>
                      </m:f>
                      <m:sSup>
                        <m:sSupPr>
                          <m:ctrlPr>
                            <a:rPr lang="en-US" sz="2400" b="0" i="1" smtClean="0">
                              <a:latin typeface="Cambria Math"/>
                            </a:rPr>
                          </m:ctrlPr>
                        </m:sSupPr>
                        <m:e>
                          <m:r>
                            <a:rPr lang="en-US" sz="2400" b="0" i="1" smtClean="0">
                              <a:latin typeface="Cambria Math"/>
                            </a:rPr>
                            <m:t>𝑟</m:t>
                          </m:r>
                        </m:e>
                        <m:sup>
                          <m:r>
                            <a:rPr lang="en-US" sz="2400" b="0" i="1" smtClean="0">
                              <a:latin typeface="Cambria Math"/>
                            </a:rPr>
                            <m:t>2</m:t>
                          </m:r>
                        </m:sup>
                      </m:sSup>
                    </m:oMath>
                  </m:oMathPara>
                </a14:m>
                <a:endParaRPr lang="en-US" sz="2400" dirty="0"/>
              </a:p>
            </p:txBody>
          </p:sp>
        </mc:Choice>
        <mc:Fallback>
          <p:sp>
            <p:nvSpPr>
              <p:cNvPr id="23" name="TextBox 22"/>
              <p:cNvSpPr txBox="1">
                <a:spLocks noRot="1" noChangeAspect="1" noMove="1" noResize="1" noEditPoints="1" noAdjustHandles="1" noChangeArrowheads="1" noChangeShapeType="1" noTextEdit="1"/>
              </p:cNvSpPr>
              <p:nvPr/>
            </p:nvSpPr>
            <p:spPr>
              <a:xfrm>
                <a:off x="6879715" y="5619432"/>
                <a:ext cx="2035685" cy="781368"/>
              </a:xfrm>
              <a:prstGeom prst="rect">
                <a:avLst/>
              </a:prstGeom>
              <a:blipFill rotWithShape="1">
                <a:blip r:embed="rId7"/>
                <a:stretch>
                  <a:fillRect/>
                </a:stretch>
              </a:blipFill>
            </p:spPr>
            <p:txBody>
              <a:bodyPr/>
              <a:lstStyle/>
              <a:p>
                <a:r>
                  <a:rPr lang="en-US">
                    <a:noFill/>
                  </a:rPr>
                  <a:t> </a:t>
                </a:r>
              </a:p>
            </p:txBody>
          </p:sp>
        </mc:Fallback>
      </mc:AlternateContent>
      <p:sp>
        <p:nvSpPr>
          <p:cNvPr id="24" name="Date Placeholder 23"/>
          <p:cNvSpPr>
            <a:spLocks noGrp="1"/>
          </p:cNvSpPr>
          <p:nvPr>
            <p:ph type="dt" sz="half" idx="10"/>
          </p:nvPr>
        </p:nvSpPr>
        <p:spPr/>
        <p:txBody>
          <a:bodyPr/>
          <a:lstStyle/>
          <a:p>
            <a:r>
              <a:rPr lang="en-US" smtClean="0"/>
              <a:t>18-19/04/2013</a:t>
            </a:r>
            <a:endParaRPr lang="en-US"/>
          </a:p>
        </p:txBody>
      </p:sp>
      <p:sp>
        <p:nvSpPr>
          <p:cNvPr id="25" name="Footer Placeholder 24"/>
          <p:cNvSpPr>
            <a:spLocks noGrp="1"/>
          </p:cNvSpPr>
          <p:nvPr>
            <p:ph type="ftr" sz="quarter" idx="11"/>
          </p:nvPr>
        </p:nvSpPr>
        <p:spPr/>
        <p:txBody>
          <a:bodyPr/>
          <a:lstStyle/>
          <a:p>
            <a:r>
              <a:rPr lang="en-US" smtClean="0"/>
              <a:t>7-th Gulf Coast Gravity Meeting     University of Missisipi, Oxford</a:t>
            </a:r>
            <a:endParaRPr lang="en-US"/>
          </a:p>
        </p:txBody>
      </p:sp>
      <p:sp>
        <p:nvSpPr>
          <p:cNvPr id="26" name="Slide Number Placeholder 25"/>
          <p:cNvSpPr>
            <a:spLocks noGrp="1"/>
          </p:cNvSpPr>
          <p:nvPr>
            <p:ph type="sldNum" sz="quarter" idx="12"/>
          </p:nvPr>
        </p:nvSpPr>
        <p:spPr/>
        <p:txBody>
          <a:bodyPr/>
          <a:lstStyle/>
          <a:p>
            <a:fld id="{BE265F99-3B38-41D6-BF42-DF8A4110C4EE}" type="slidenum">
              <a:rPr lang="en-US" smtClean="0"/>
              <a:t>8</a:t>
            </a:fld>
            <a:endParaRPr lang="en-US"/>
          </a:p>
        </p:txBody>
      </p:sp>
    </p:spTree>
    <p:extLst>
      <p:ext uri="{BB962C8B-B14F-4D97-AF65-F5344CB8AC3E}">
        <p14:creationId xmlns:p14="http://schemas.microsoft.com/office/powerpoint/2010/main" val="2605700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ctrTitle"/>
              </p:nvPr>
            </p:nvSpPr>
            <p:spPr>
              <a:xfrm>
                <a:off x="76200" y="838200"/>
                <a:ext cx="8991600" cy="5051425"/>
              </a:xfrm>
            </p:spPr>
            <p:txBody>
              <a:bodyPr>
                <a:noAutofit/>
              </a:bodyPr>
              <a:lstStyle/>
              <a:p>
                <a:pPr algn="l"/>
                <a:r>
                  <a:rPr lang="en-US" sz="2600" dirty="0" smtClean="0"/>
                  <a:t>Doppler Effect (static observers)</a:t>
                </a:r>
                <a:br>
                  <a:rPr lang="en-US" sz="2600" dirty="0" smtClean="0"/>
                </a:br>
                <a:r>
                  <a:rPr lang="en-US" sz="2600" dirty="0"/>
                  <a:t/>
                </a:r>
                <a:br>
                  <a:rPr lang="en-US" sz="2600" dirty="0"/>
                </a:br>
                <a14:m>
                  <m:oMath xmlns:m="http://schemas.openxmlformats.org/officeDocument/2006/math">
                    <m:r>
                      <a:rPr lang="en-US" sz="2600" b="0" i="1" smtClean="0">
                        <a:latin typeface="Cambria Math"/>
                      </a:rPr>
                      <m:t>𝜔</m:t>
                    </m:r>
                    <m:r>
                      <a:rPr lang="en-US" sz="2600" b="0" i="1" smtClean="0">
                        <a:latin typeface="Cambria Math"/>
                      </a:rPr>
                      <m:t>=−</m:t>
                    </m:r>
                    <m:sSub>
                      <m:sSubPr>
                        <m:ctrlPr>
                          <a:rPr lang="en-US" sz="2600" b="0" i="1" smtClean="0">
                            <a:latin typeface="Cambria Math"/>
                          </a:rPr>
                        </m:ctrlPr>
                      </m:sSubPr>
                      <m:e>
                        <m:r>
                          <a:rPr lang="en-US" sz="2600" b="0" i="1" smtClean="0">
                            <a:latin typeface="Cambria Math"/>
                          </a:rPr>
                          <m:t>𝑘</m:t>
                        </m:r>
                      </m:e>
                      <m:sub>
                        <m:r>
                          <a:rPr lang="en-US" sz="2600" b="0" i="1" smtClean="0">
                            <a:latin typeface="Cambria Math"/>
                          </a:rPr>
                          <m:t>𝛼</m:t>
                        </m:r>
                      </m:sub>
                    </m:sSub>
                    <m:sSup>
                      <m:sSupPr>
                        <m:ctrlPr>
                          <a:rPr lang="en-US" sz="2600" b="0" i="1" smtClean="0">
                            <a:latin typeface="Cambria Math"/>
                          </a:rPr>
                        </m:ctrlPr>
                      </m:sSupPr>
                      <m:e>
                        <m:r>
                          <a:rPr lang="en-US" sz="2600" b="0" i="1" smtClean="0">
                            <a:latin typeface="Cambria Math"/>
                          </a:rPr>
                          <m:t>𝑢</m:t>
                        </m:r>
                      </m:e>
                      <m:sup>
                        <m:r>
                          <a:rPr lang="en-US" sz="2600" b="0" i="1" smtClean="0">
                            <a:latin typeface="Cambria Math"/>
                          </a:rPr>
                          <m:t>𝛼</m:t>
                        </m:r>
                      </m:sup>
                    </m:sSup>
                  </m:oMath>
                </a14:m>
                <a:r>
                  <a:rPr lang="en-US" sz="2600" dirty="0" smtClean="0"/>
                  <a:t>             frequency of light</a:t>
                </a:r>
                <a:br>
                  <a:rPr lang="en-US" sz="2600" dirty="0" smtClean="0"/>
                </a:br>
                <a:r>
                  <a:rPr lang="en-US" sz="2600" dirty="0"/>
                  <a:t/>
                </a:r>
                <a:br>
                  <a:rPr lang="en-US" sz="2600" dirty="0"/>
                </a:br>
                <a14:m>
                  <m:oMath xmlns:m="http://schemas.openxmlformats.org/officeDocument/2006/math">
                    <m:f>
                      <m:fPr>
                        <m:ctrlPr>
                          <a:rPr lang="en-US" sz="2600" i="1" smtClean="0">
                            <a:latin typeface="Cambria Math"/>
                          </a:rPr>
                        </m:ctrlPr>
                      </m:fPr>
                      <m:num>
                        <m:sSub>
                          <m:sSubPr>
                            <m:ctrlPr>
                              <a:rPr lang="en-US" sz="2600" b="0" i="1" smtClean="0">
                                <a:latin typeface="Cambria Math"/>
                              </a:rPr>
                            </m:ctrlPr>
                          </m:sSubPr>
                          <m:e>
                            <m:r>
                              <a:rPr lang="en-US" sz="2600" b="0" i="1" smtClean="0">
                                <a:latin typeface="Cambria Math"/>
                              </a:rPr>
                              <m:t>𝜔</m:t>
                            </m:r>
                          </m:e>
                          <m:sub>
                            <m:r>
                              <a:rPr lang="en-US" sz="2600" b="0" i="1" smtClean="0">
                                <a:latin typeface="Cambria Math"/>
                              </a:rPr>
                              <m:t>2</m:t>
                            </m:r>
                          </m:sub>
                        </m:sSub>
                      </m:num>
                      <m:den>
                        <m:sSub>
                          <m:sSubPr>
                            <m:ctrlPr>
                              <a:rPr lang="en-US" sz="2600" b="0" i="1" smtClean="0">
                                <a:latin typeface="Cambria Math"/>
                              </a:rPr>
                            </m:ctrlPr>
                          </m:sSubPr>
                          <m:e>
                            <m:r>
                              <a:rPr lang="en-US" sz="2600" b="0" i="1" smtClean="0">
                                <a:latin typeface="Cambria Math"/>
                              </a:rPr>
                              <m:t>𝜔</m:t>
                            </m:r>
                          </m:e>
                          <m:sub>
                            <m:r>
                              <a:rPr lang="en-US" sz="2600" b="0" i="1" smtClean="0">
                                <a:latin typeface="Cambria Math"/>
                              </a:rPr>
                              <m:t>1</m:t>
                            </m:r>
                          </m:sub>
                        </m:sSub>
                      </m:den>
                    </m:f>
                    <m:r>
                      <a:rPr lang="en-US" sz="2600" b="0" i="1" smtClean="0">
                        <a:latin typeface="Cambria Math"/>
                      </a:rPr>
                      <m:t>=</m:t>
                    </m:r>
                    <m:f>
                      <m:fPr>
                        <m:ctrlPr>
                          <a:rPr lang="en-US" sz="2600" b="0" i="1" smtClean="0">
                            <a:latin typeface="Cambria Math"/>
                          </a:rPr>
                        </m:ctrlPr>
                      </m:fPr>
                      <m:num>
                        <m:sSub>
                          <m:sSubPr>
                            <m:ctrlPr>
                              <a:rPr lang="en-US" sz="2600" b="0" i="1" smtClean="0">
                                <a:latin typeface="Cambria Math"/>
                              </a:rPr>
                            </m:ctrlPr>
                          </m:sSubPr>
                          <m:e>
                            <m:r>
                              <a:rPr lang="en-US" sz="2600" b="0" i="1" smtClean="0">
                                <a:latin typeface="Cambria Math"/>
                              </a:rPr>
                              <m:t>𝑘</m:t>
                            </m:r>
                          </m:e>
                          <m:sub>
                            <m:r>
                              <a:rPr lang="en-US" sz="2600" b="0" i="1" smtClean="0">
                                <a:latin typeface="Cambria Math"/>
                              </a:rPr>
                              <m:t>0</m:t>
                            </m:r>
                          </m:sub>
                        </m:sSub>
                        <m:r>
                          <a:rPr lang="en-US" sz="2600" b="0" i="1" smtClean="0">
                            <a:latin typeface="Cambria Math"/>
                          </a:rPr>
                          <m:t>(</m:t>
                        </m:r>
                        <m:sSub>
                          <m:sSubPr>
                            <m:ctrlPr>
                              <a:rPr lang="en-US" sz="2600" b="0" i="1" smtClean="0">
                                <a:latin typeface="Cambria Math"/>
                              </a:rPr>
                            </m:ctrlPr>
                          </m:sSubPr>
                          <m:e>
                            <m:r>
                              <a:rPr lang="en-US" sz="2600" b="0" i="1" smtClean="0">
                                <a:latin typeface="Cambria Math"/>
                              </a:rPr>
                              <m:t>𝜏</m:t>
                            </m:r>
                          </m:e>
                          <m:sub>
                            <m:r>
                              <a:rPr lang="en-US" sz="2600" b="0" i="1" smtClean="0">
                                <a:latin typeface="Cambria Math"/>
                              </a:rPr>
                              <m:t>2</m:t>
                            </m:r>
                          </m:sub>
                        </m:sSub>
                        <m:r>
                          <a:rPr lang="en-US" sz="2600" b="0" i="1" smtClean="0">
                            <a:latin typeface="Cambria Math"/>
                          </a:rPr>
                          <m:t>)</m:t>
                        </m:r>
                      </m:num>
                      <m:den>
                        <m:sSub>
                          <m:sSubPr>
                            <m:ctrlPr>
                              <a:rPr lang="en-US" sz="2600" b="0" i="1" smtClean="0">
                                <a:latin typeface="Cambria Math"/>
                              </a:rPr>
                            </m:ctrlPr>
                          </m:sSubPr>
                          <m:e>
                            <m:r>
                              <a:rPr lang="en-US" sz="2600" b="0" i="1" smtClean="0">
                                <a:latin typeface="Cambria Math"/>
                              </a:rPr>
                              <m:t>𝑘</m:t>
                            </m:r>
                          </m:e>
                          <m:sub>
                            <m:r>
                              <a:rPr lang="en-US" sz="2600" b="0" i="1" smtClean="0">
                                <a:latin typeface="Cambria Math"/>
                              </a:rPr>
                              <m:t>0</m:t>
                            </m:r>
                          </m:sub>
                        </m:sSub>
                        <m:d>
                          <m:dPr>
                            <m:ctrlPr>
                              <a:rPr lang="en-US" sz="2600" b="0" i="1" smtClean="0">
                                <a:latin typeface="Cambria Math"/>
                              </a:rPr>
                            </m:ctrlPr>
                          </m:dPr>
                          <m:e>
                            <m:sSub>
                              <m:sSubPr>
                                <m:ctrlPr>
                                  <a:rPr lang="en-US" sz="2600" b="0" i="1" smtClean="0">
                                    <a:latin typeface="Cambria Math"/>
                                  </a:rPr>
                                </m:ctrlPr>
                              </m:sSubPr>
                              <m:e>
                                <m:r>
                                  <a:rPr lang="en-US" sz="2600" b="0" i="1" smtClean="0">
                                    <a:latin typeface="Cambria Math"/>
                                  </a:rPr>
                                  <m:t>𝜏</m:t>
                                </m:r>
                              </m:e>
                              <m:sub>
                                <m:r>
                                  <a:rPr lang="en-US" sz="2600" b="0" i="1" smtClean="0">
                                    <a:latin typeface="Cambria Math"/>
                                  </a:rPr>
                                  <m:t>1</m:t>
                                </m:r>
                              </m:sub>
                            </m:sSub>
                          </m:e>
                        </m:d>
                      </m:den>
                    </m:f>
                  </m:oMath>
                </a14:m>
                <a:r>
                  <a:rPr lang="en-US" sz="2600" dirty="0" smtClean="0"/>
                  <a:t>             </a:t>
                </a:r>
                <a14:m>
                  <m:oMath xmlns:m="http://schemas.openxmlformats.org/officeDocument/2006/math">
                    <m:f>
                      <m:fPr>
                        <m:ctrlPr>
                          <a:rPr lang="en-US" sz="2600" i="1" dirty="0" smtClean="0">
                            <a:latin typeface="Cambria Math"/>
                          </a:rPr>
                        </m:ctrlPr>
                      </m:fPr>
                      <m:num>
                        <m:r>
                          <a:rPr lang="en-US" sz="2600" b="0" i="1" dirty="0" smtClean="0">
                            <a:latin typeface="Cambria Math"/>
                          </a:rPr>
                          <m:t>𝑑</m:t>
                        </m:r>
                        <m:sSub>
                          <m:sSubPr>
                            <m:ctrlPr>
                              <a:rPr lang="en-US" sz="2600" b="0" i="1" dirty="0" smtClean="0">
                                <a:latin typeface="Cambria Math"/>
                              </a:rPr>
                            </m:ctrlPr>
                          </m:sSubPr>
                          <m:e>
                            <m:r>
                              <a:rPr lang="en-US" sz="2600" b="0" i="1" dirty="0" smtClean="0">
                                <a:latin typeface="Cambria Math"/>
                              </a:rPr>
                              <m:t>𝑘</m:t>
                            </m:r>
                          </m:e>
                          <m:sub>
                            <m:r>
                              <a:rPr lang="en-US" sz="2600" b="0" i="1" dirty="0" smtClean="0">
                                <a:latin typeface="Cambria Math"/>
                              </a:rPr>
                              <m:t>𝛼</m:t>
                            </m:r>
                          </m:sub>
                        </m:sSub>
                      </m:num>
                      <m:den>
                        <m:r>
                          <a:rPr lang="en-US" sz="2600" b="0" i="1" dirty="0" smtClean="0">
                            <a:latin typeface="Cambria Math"/>
                          </a:rPr>
                          <m:t>𝑑</m:t>
                        </m:r>
                        <m:r>
                          <a:rPr lang="en-US" sz="2600" b="0" i="1" dirty="0" smtClean="0">
                            <a:latin typeface="Cambria Math"/>
                          </a:rPr>
                          <m:t>𝜆</m:t>
                        </m:r>
                      </m:den>
                    </m:f>
                    <m:r>
                      <a:rPr lang="en-US" sz="2600" b="0" i="1" dirty="0" smtClean="0">
                        <a:latin typeface="Cambria Math"/>
                      </a:rPr>
                      <m:t>=−</m:t>
                    </m:r>
                    <m:f>
                      <m:fPr>
                        <m:ctrlPr>
                          <a:rPr lang="en-US" sz="2600" b="0" i="1" dirty="0" smtClean="0">
                            <a:latin typeface="Cambria Math"/>
                          </a:rPr>
                        </m:ctrlPr>
                      </m:fPr>
                      <m:num>
                        <m:r>
                          <a:rPr lang="en-US" sz="2600" b="0" i="1" dirty="0" smtClean="0">
                            <a:latin typeface="Cambria Math"/>
                          </a:rPr>
                          <m:t>1</m:t>
                        </m:r>
                      </m:num>
                      <m:den>
                        <m:r>
                          <a:rPr lang="en-US" sz="2600" b="0" i="1" dirty="0" smtClean="0">
                            <a:latin typeface="Cambria Math"/>
                          </a:rPr>
                          <m:t>2</m:t>
                        </m:r>
                      </m:den>
                    </m:f>
                    <m:f>
                      <m:fPr>
                        <m:ctrlPr>
                          <a:rPr lang="en-US" sz="2600" b="0" i="1" dirty="0" smtClean="0">
                            <a:latin typeface="Cambria Math"/>
                          </a:rPr>
                        </m:ctrlPr>
                      </m:fPr>
                      <m:num>
                        <m:r>
                          <a:rPr lang="en-US" sz="2600" b="0" i="1" dirty="0" smtClean="0">
                            <a:latin typeface="Cambria Math"/>
                          </a:rPr>
                          <m:t>𝜕</m:t>
                        </m:r>
                        <m:sSup>
                          <m:sSupPr>
                            <m:ctrlPr>
                              <a:rPr lang="en-US" sz="2600" b="0" i="1" dirty="0" smtClean="0">
                                <a:latin typeface="Cambria Math"/>
                              </a:rPr>
                            </m:ctrlPr>
                          </m:sSupPr>
                          <m:e>
                            <m:r>
                              <a:rPr lang="en-US" sz="2600" b="0" i="1" dirty="0" smtClean="0">
                                <a:latin typeface="Cambria Math"/>
                              </a:rPr>
                              <m:t>𝑔</m:t>
                            </m:r>
                          </m:e>
                          <m:sup>
                            <m:r>
                              <a:rPr lang="en-US" sz="2600" b="0" i="1" dirty="0" smtClean="0">
                                <a:latin typeface="Cambria Math"/>
                              </a:rPr>
                              <m:t>𝜇𝜈</m:t>
                            </m:r>
                          </m:sup>
                        </m:sSup>
                      </m:num>
                      <m:den>
                        <m:r>
                          <a:rPr lang="en-US" sz="2600" b="0" i="1" dirty="0" smtClean="0">
                            <a:latin typeface="Cambria Math"/>
                          </a:rPr>
                          <m:t>𝜕</m:t>
                        </m:r>
                        <m:sSup>
                          <m:sSupPr>
                            <m:ctrlPr>
                              <a:rPr lang="en-US" sz="2600" b="0" i="1" dirty="0" smtClean="0">
                                <a:latin typeface="Cambria Math"/>
                              </a:rPr>
                            </m:ctrlPr>
                          </m:sSupPr>
                          <m:e>
                            <m:r>
                              <a:rPr lang="en-US" sz="2600" b="0" i="1" dirty="0" smtClean="0">
                                <a:latin typeface="Cambria Math"/>
                              </a:rPr>
                              <m:t>𝑥</m:t>
                            </m:r>
                          </m:e>
                          <m:sup>
                            <m:r>
                              <a:rPr lang="en-US" sz="2600" b="0" i="1" dirty="0" smtClean="0">
                                <a:latin typeface="Cambria Math"/>
                              </a:rPr>
                              <m:t>𝛼</m:t>
                            </m:r>
                          </m:sup>
                        </m:sSup>
                      </m:den>
                    </m:f>
                    <m:sSub>
                      <m:sSubPr>
                        <m:ctrlPr>
                          <a:rPr lang="en-US" sz="2600" b="0" i="1" dirty="0" smtClean="0">
                            <a:latin typeface="Cambria Math"/>
                          </a:rPr>
                        </m:ctrlPr>
                      </m:sSubPr>
                      <m:e>
                        <m:r>
                          <a:rPr lang="en-US" sz="2600" b="0" i="1" dirty="0" smtClean="0">
                            <a:latin typeface="Cambria Math"/>
                          </a:rPr>
                          <m:t>𝑘</m:t>
                        </m:r>
                      </m:e>
                      <m:sub>
                        <m:r>
                          <a:rPr lang="en-US" sz="2600" b="0" i="1" dirty="0" smtClean="0">
                            <a:latin typeface="Cambria Math"/>
                          </a:rPr>
                          <m:t>𝜇</m:t>
                        </m:r>
                      </m:sub>
                    </m:sSub>
                    <m:sSub>
                      <m:sSubPr>
                        <m:ctrlPr>
                          <a:rPr lang="en-US" sz="2600" b="0" i="1" dirty="0" smtClean="0">
                            <a:latin typeface="Cambria Math"/>
                          </a:rPr>
                        </m:ctrlPr>
                      </m:sSubPr>
                      <m:e>
                        <m:r>
                          <a:rPr lang="en-US" sz="2600" b="0" i="1" dirty="0" smtClean="0">
                            <a:latin typeface="Cambria Math"/>
                          </a:rPr>
                          <m:t>𝑘</m:t>
                        </m:r>
                      </m:e>
                      <m:sub>
                        <m:r>
                          <a:rPr lang="en-US" sz="2600" b="0" i="1" dirty="0" smtClean="0">
                            <a:latin typeface="Cambria Math"/>
                          </a:rPr>
                          <m:t>𝜈</m:t>
                        </m:r>
                      </m:sub>
                    </m:sSub>
                    <m:r>
                      <a:rPr lang="en-US" sz="2600" b="0" i="1" dirty="0" smtClean="0">
                        <a:latin typeface="Cambria Math"/>
                      </a:rPr>
                      <m:t> </m:t>
                    </m:r>
                  </m:oMath>
                </a14:m>
                <a:r>
                  <a:rPr lang="en-US" sz="2600" dirty="0" smtClean="0"/>
                  <a:t/>
                </a:r>
                <a:br>
                  <a:rPr lang="en-US" sz="2600" dirty="0" smtClean="0"/>
                </a:br>
                <a:r>
                  <a:rPr lang="en-US" sz="2600" dirty="0"/>
                  <a:t/>
                </a:r>
                <a:br>
                  <a:rPr lang="en-US" sz="2600" dirty="0"/>
                </a:br>
                <a14:m>
                  <m:oMathPara xmlns:m="http://schemas.openxmlformats.org/officeDocument/2006/math">
                    <m:oMathParaPr>
                      <m:jc m:val="left"/>
                    </m:oMathParaPr>
                    <m:oMath xmlns:m="http://schemas.openxmlformats.org/officeDocument/2006/math">
                      <m:f>
                        <m:fPr>
                          <m:ctrlPr>
                            <a:rPr lang="en-US" sz="2600" i="1" smtClean="0">
                              <a:latin typeface="Cambria Math"/>
                            </a:rPr>
                          </m:ctrlPr>
                        </m:fPr>
                        <m:num>
                          <m:sSub>
                            <m:sSubPr>
                              <m:ctrlPr>
                                <a:rPr lang="en-US" sz="2600" b="0" i="1" smtClean="0">
                                  <a:latin typeface="Cambria Math"/>
                                </a:rPr>
                              </m:ctrlPr>
                            </m:sSubPr>
                            <m:e>
                              <m:r>
                                <a:rPr lang="en-US" sz="2600" b="0" i="1" smtClean="0">
                                  <a:latin typeface="Cambria Math"/>
                                </a:rPr>
                                <m:t>𝑘</m:t>
                              </m:r>
                            </m:e>
                            <m:sub>
                              <m:r>
                                <a:rPr lang="en-US" sz="2600" b="0" i="1" smtClean="0">
                                  <a:latin typeface="Cambria Math"/>
                                </a:rPr>
                                <m:t>0</m:t>
                              </m:r>
                            </m:sub>
                          </m:sSub>
                          <m:r>
                            <a:rPr lang="en-US" sz="2600" b="0" i="1" smtClean="0">
                              <a:latin typeface="Cambria Math"/>
                            </a:rPr>
                            <m:t>(</m:t>
                          </m:r>
                          <m:r>
                            <a:rPr lang="en-US" sz="2600" b="0" i="1" smtClean="0">
                              <a:latin typeface="Cambria Math"/>
                            </a:rPr>
                            <m:t>𝜏</m:t>
                          </m:r>
                          <m:r>
                            <a:rPr lang="en-US" sz="2600" b="0" i="1" smtClean="0">
                              <a:latin typeface="Cambria Math"/>
                            </a:rPr>
                            <m:t>)</m:t>
                          </m:r>
                        </m:num>
                        <m:den>
                          <m:r>
                            <a:rPr lang="en-US" sz="2600" b="0" i="1" smtClean="0">
                              <a:latin typeface="Cambria Math"/>
                            </a:rPr>
                            <m:t>𝑎</m:t>
                          </m:r>
                          <m:r>
                            <a:rPr lang="en-US" sz="2600" b="0" i="1" smtClean="0">
                              <a:latin typeface="Cambria Math"/>
                            </a:rPr>
                            <m:t>(</m:t>
                          </m:r>
                          <m:r>
                            <a:rPr lang="en-US" sz="2600" b="0" i="1" smtClean="0">
                              <a:latin typeface="Cambria Math"/>
                            </a:rPr>
                            <m:t>𝜏</m:t>
                          </m:r>
                          <m:r>
                            <a:rPr lang="en-US" sz="2600" b="0" i="1" smtClean="0">
                              <a:latin typeface="Cambria Math"/>
                            </a:rPr>
                            <m:t>)</m:t>
                          </m:r>
                        </m:den>
                      </m:f>
                      <m:r>
                        <a:rPr lang="en-US" sz="2600" b="0" i="1" smtClean="0">
                          <a:latin typeface="Cambria Math"/>
                        </a:rPr>
                        <m:t>=</m:t>
                      </m:r>
                      <m:r>
                        <m:rPr>
                          <m:sty m:val="p"/>
                        </m:rPr>
                        <a:rPr lang="en-US" sz="2600" b="0" i="0" smtClean="0">
                          <a:latin typeface="Cambria Math"/>
                        </a:rPr>
                        <m:t>const</m:t>
                      </m:r>
                      <m:r>
                        <a:rPr lang="en-US" sz="2600" b="0" i="0" smtClean="0">
                          <a:latin typeface="Cambria Math"/>
                        </a:rPr>
                        <m:t>.</m:t>
                      </m:r>
                    </m:oMath>
                  </m:oMathPara>
                </a14:m>
                <a:r>
                  <a:rPr lang="en-US" sz="2600" dirty="0" smtClean="0"/>
                  <a:t/>
                </a:r>
                <a:br>
                  <a:rPr lang="en-US" sz="2600" dirty="0" smtClean="0"/>
                </a:br>
                <a:r>
                  <a:rPr lang="en-US" sz="2600" dirty="0"/>
                  <a:t/>
                </a:r>
                <a:br>
                  <a:rPr lang="en-US" sz="2600" dirty="0"/>
                </a:br>
                <a14:m>
                  <m:oMath xmlns:m="http://schemas.openxmlformats.org/officeDocument/2006/math">
                    <m:f>
                      <m:fPr>
                        <m:ctrlPr>
                          <a:rPr lang="en-US" sz="2600" i="1" smtClean="0">
                            <a:latin typeface="Cambria Math"/>
                          </a:rPr>
                        </m:ctrlPr>
                      </m:fPr>
                      <m:num>
                        <m:sSub>
                          <m:sSubPr>
                            <m:ctrlPr>
                              <a:rPr lang="en-US" sz="2600" b="0" i="1" smtClean="0">
                                <a:latin typeface="Cambria Math"/>
                              </a:rPr>
                            </m:ctrlPr>
                          </m:sSubPr>
                          <m:e>
                            <m:r>
                              <a:rPr lang="en-US" sz="2600" b="0" i="1" smtClean="0">
                                <a:latin typeface="Cambria Math"/>
                              </a:rPr>
                              <m:t>𝜔</m:t>
                            </m:r>
                          </m:e>
                          <m:sub>
                            <m:r>
                              <a:rPr lang="en-US" sz="2600" b="0" i="1" smtClean="0">
                                <a:latin typeface="Cambria Math"/>
                              </a:rPr>
                              <m:t>2</m:t>
                            </m:r>
                          </m:sub>
                        </m:sSub>
                      </m:num>
                      <m:den>
                        <m:sSub>
                          <m:sSubPr>
                            <m:ctrlPr>
                              <a:rPr lang="en-US" sz="2600" b="0" i="1" smtClean="0">
                                <a:latin typeface="Cambria Math"/>
                              </a:rPr>
                            </m:ctrlPr>
                          </m:sSubPr>
                          <m:e>
                            <m:r>
                              <a:rPr lang="en-US" sz="2600" b="0" i="1" smtClean="0">
                                <a:latin typeface="Cambria Math"/>
                              </a:rPr>
                              <m:t>𝜔</m:t>
                            </m:r>
                          </m:e>
                          <m:sub>
                            <m:r>
                              <a:rPr lang="en-US" sz="2600" b="0" i="1" smtClean="0">
                                <a:latin typeface="Cambria Math"/>
                              </a:rPr>
                              <m:t>1</m:t>
                            </m:r>
                          </m:sub>
                        </m:sSub>
                      </m:den>
                    </m:f>
                    <m:r>
                      <a:rPr lang="en-US" sz="2600" b="0" i="1" smtClean="0">
                        <a:latin typeface="Cambria Math"/>
                      </a:rPr>
                      <m:t>=</m:t>
                    </m:r>
                    <m:f>
                      <m:fPr>
                        <m:ctrlPr>
                          <a:rPr lang="en-US" sz="2600" b="0" i="1" smtClean="0">
                            <a:latin typeface="Cambria Math"/>
                          </a:rPr>
                        </m:ctrlPr>
                      </m:fPr>
                      <m:num>
                        <m:r>
                          <a:rPr lang="en-US" sz="2600" b="0" i="1" smtClean="0">
                            <a:latin typeface="Cambria Math"/>
                          </a:rPr>
                          <m:t>𝑎</m:t>
                        </m:r>
                        <m:r>
                          <a:rPr lang="en-US" sz="2600" b="0" i="1" smtClean="0">
                            <a:latin typeface="Cambria Math"/>
                          </a:rPr>
                          <m:t>(</m:t>
                        </m:r>
                        <m:sSub>
                          <m:sSubPr>
                            <m:ctrlPr>
                              <a:rPr lang="en-US" sz="2600" b="0" i="1" smtClean="0">
                                <a:latin typeface="Cambria Math"/>
                              </a:rPr>
                            </m:ctrlPr>
                          </m:sSubPr>
                          <m:e>
                            <m:r>
                              <a:rPr lang="en-US" sz="2600" b="0" i="1" smtClean="0">
                                <a:latin typeface="Cambria Math"/>
                              </a:rPr>
                              <m:t>𝜏</m:t>
                            </m:r>
                          </m:e>
                          <m:sub>
                            <m:r>
                              <a:rPr lang="en-US" sz="2600" b="0" i="1" smtClean="0">
                                <a:latin typeface="Cambria Math"/>
                              </a:rPr>
                              <m:t>2</m:t>
                            </m:r>
                          </m:sub>
                        </m:sSub>
                        <m:r>
                          <a:rPr lang="en-US" sz="2600" b="0" i="1" smtClean="0">
                            <a:latin typeface="Cambria Math"/>
                          </a:rPr>
                          <m:t>)</m:t>
                        </m:r>
                      </m:num>
                      <m:den>
                        <m:r>
                          <a:rPr lang="en-US" sz="2600" b="0" i="1" smtClean="0">
                            <a:latin typeface="Cambria Math"/>
                          </a:rPr>
                          <m:t>𝑎</m:t>
                        </m:r>
                        <m:r>
                          <a:rPr lang="en-US" sz="2600" b="0" i="1" smtClean="0">
                            <a:latin typeface="Cambria Math"/>
                          </a:rPr>
                          <m:t>(</m:t>
                        </m:r>
                        <m:sSub>
                          <m:sSubPr>
                            <m:ctrlPr>
                              <a:rPr lang="en-US" sz="2600" b="0" i="1" smtClean="0">
                                <a:latin typeface="Cambria Math"/>
                              </a:rPr>
                            </m:ctrlPr>
                          </m:sSubPr>
                          <m:e>
                            <m:r>
                              <a:rPr lang="en-US" sz="2600" b="0" i="1" smtClean="0">
                                <a:latin typeface="Cambria Math"/>
                              </a:rPr>
                              <m:t>𝜏</m:t>
                            </m:r>
                          </m:e>
                          <m:sub>
                            <m:r>
                              <a:rPr lang="en-US" sz="2600" b="0" i="1" smtClean="0">
                                <a:latin typeface="Cambria Math"/>
                              </a:rPr>
                              <m:t>1</m:t>
                            </m:r>
                          </m:sub>
                        </m:sSub>
                        <m:r>
                          <a:rPr lang="en-US" sz="2600" b="0" i="1" smtClean="0">
                            <a:latin typeface="Cambria Math"/>
                          </a:rPr>
                          <m:t>)</m:t>
                        </m:r>
                      </m:den>
                    </m:f>
                  </m:oMath>
                </a14:m>
                <a:r>
                  <a:rPr lang="en-US" sz="2600" dirty="0" smtClean="0"/>
                  <a:t>       blue shift </a:t>
                </a:r>
                <a:br>
                  <a:rPr lang="en-US" sz="2600" dirty="0" smtClean="0"/>
                </a:br>
                <a:r>
                  <a:rPr lang="en-US" sz="2600" dirty="0"/>
                  <a:t/>
                </a:r>
                <a:br>
                  <a:rPr lang="en-US" sz="2600" dirty="0"/>
                </a:br>
                <a14:m>
                  <m:oMathPara xmlns:m="http://schemas.openxmlformats.org/officeDocument/2006/math">
                    <m:oMathParaPr>
                      <m:jc m:val="left"/>
                    </m:oMathParaPr>
                    <m:oMath xmlns:m="http://schemas.openxmlformats.org/officeDocument/2006/math">
                      <m:f>
                        <m:fPr>
                          <m:ctrlPr>
                            <a:rPr lang="en-US" sz="2600" i="1" smtClean="0">
                              <a:latin typeface="Cambria Math"/>
                            </a:rPr>
                          </m:ctrlPr>
                        </m:fPr>
                        <m:num>
                          <m:sSub>
                            <m:sSubPr>
                              <m:ctrlPr>
                                <a:rPr lang="en-US" sz="2600" b="0" i="1" smtClean="0">
                                  <a:latin typeface="Cambria Math"/>
                                </a:rPr>
                              </m:ctrlPr>
                            </m:sSubPr>
                            <m:e>
                              <m:r>
                                <a:rPr lang="en-US" sz="2600" b="0" i="1" smtClean="0">
                                  <a:latin typeface="Cambria Math"/>
                                </a:rPr>
                                <m:t>𝜔</m:t>
                              </m:r>
                            </m:e>
                            <m:sub>
                              <m:r>
                                <a:rPr lang="en-US" sz="2600" b="0" i="1" smtClean="0">
                                  <a:latin typeface="Cambria Math"/>
                                </a:rPr>
                                <m:t>2</m:t>
                              </m:r>
                            </m:sub>
                          </m:sSub>
                        </m:num>
                        <m:den>
                          <m:sSub>
                            <m:sSubPr>
                              <m:ctrlPr>
                                <a:rPr lang="en-US" sz="2600" b="0" i="1" smtClean="0">
                                  <a:latin typeface="Cambria Math"/>
                                </a:rPr>
                              </m:ctrlPr>
                            </m:sSubPr>
                            <m:e>
                              <m:r>
                                <a:rPr lang="en-US" sz="2600" b="0" i="1" smtClean="0">
                                  <a:latin typeface="Cambria Math"/>
                                </a:rPr>
                                <m:t>𝜔</m:t>
                              </m:r>
                            </m:e>
                            <m:sub>
                              <m:r>
                                <a:rPr lang="en-US" sz="2600" b="0" i="1" smtClean="0">
                                  <a:latin typeface="Cambria Math"/>
                                </a:rPr>
                                <m:t>1</m:t>
                              </m:r>
                            </m:sub>
                          </m:sSub>
                        </m:den>
                      </m:f>
                      <m:r>
                        <a:rPr lang="en-US" sz="2600" b="0" i="1" smtClean="0">
                          <a:latin typeface="Cambria Math"/>
                        </a:rPr>
                        <m:t>=</m:t>
                      </m:r>
                      <m:r>
                        <a:rPr lang="en-US" sz="2600" b="0" i="1" smtClean="0">
                          <a:latin typeface="Cambria Math"/>
                        </a:rPr>
                        <m:t>1+</m:t>
                      </m:r>
                      <m:r>
                        <a:rPr lang="en-US" sz="2600" b="0" i="1" smtClean="0">
                          <a:latin typeface="Cambria Math"/>
                        </a:rPr>
                        <m:t>𝐻</m:t>
                      </m:r>
                      <m:d>
                        <m:dPr>
                          <m:ctrlPr>
                            <a:rPr lang="en-US" sz="2600" b="0" i="1" smtClean="0">
                              <a:latin typeface="Cambria Math"/>
                            </a:rPr>
                          </m:ctrlPr>
                        </m:dPr>
                        <m:e>
                          <m:sSub>
                            <m:sSubPr>
                              <m:ctrlPr>
                                <a:rPr lang="en-US" sz="2600" b="0" i="1" smtClean="0">
                                  <a:latin typeface="Cambria Math"/>
                                </a:rPr>
                              </m:ctrlPr>
                            </m:sSubPr>
                            <m:e>
                              <m:r>
                                <a:rPr lang="en-US" sz="2600" b="0" i="1" smtClean="0">
                                  <a:latin typeface="Cambria Math"/>
                                </a:rPr>
                                <m:t>𝜏</m:t>
                              </m:r>
                            </m:e>
                            <m:sub>
                              <m:r>
                                <a:rPr lang="en-US" sz="2600" b="0" i="1" smtClean="0">
                                  <a:latin typeface="Cambria Math"/>
                                </a:rPr>
                                <m:t>2</m:t>
                              </m:r>
                            </m:sub>
                          </m:sSub>
                          <m:r>
                            <a:rPr lang="en-US" sz="2600" b="0" i="1" smtClean="0">
                              <a:latin typeface="Cambria Math"/>
                            </a:rPr>
                            <m:t>−</m:t>
                          </m:r>
                          <m:sSub>
                            <m:sSubPr>
                              <m:ctrlPr>
                                <a:rPr lang="en-US" sz="2600" b="0" i="1" smtClean="0">
                                  <a:latin typeface="Cambria Math"/>
                                </a:rPr>
                              </m:ctrlPr>
                            </m:sSubPr>
                            <m:e>
                              <m:r>
                                <a:rPr lang="en-US" sz="2600" b="0" i="1" smtClean="0">
                                  <a:latin typeface="Cambria Math"/>
                                </a:rPr>
                                <m:t>𝜏</m:t>
                              </m:r>
                            </m:e>
                            <m:sub>
                              <m:r>
                                <a:rPr lang="en-US" sz="2600" b="0" i="1" smtClean="0">
                                  <a:latin typeface="Cambria Math"/>
                                </a:rPr>
                                <m:t>1</m:t>
                              </m:r>
                            </m:sub>
                          </m:sSub>
                        </m:e>
                      </m:d>
                      <m:r>
                        <a:rPr lang="en-US" sz="2600" b="0" i="1" smtClean="0">
                          <a:latin typeface="Cambria Math"/>
                        </a:rPr>
                        <m:t> </m:t>
                      </m:r>
                    </m:oMath>
                  </m:oMathPara>
                </a14:m>
                <a:endParaRPr lang="en-US" sz="2600" dirty="0"/>
              </a:p>
            </p:txBody>
          </p:sp>
        </mc:Choice>
        <mc:Fallback>
          <p:sp>
            <p:nvSpPr>
              <p:cNvPr id="2" name="Title 1"/>
              <p:cNvSpPr>
                <a:spLocks noGrp="1" noRot="1" noChangeAspect="1" noMove="1" noResize="1" noEditPoints="1" noAdjustHandles="1" noChangeArrowheads="1" noChangeShapeType="1" noTextEdit="1"/>
              </p:cNvSpPr>
              <p:nvPr>
                <p:ph type="ctrTitle"/>
              </p:nvPr>
            </p:nvSpPr>
            <p:spPr>
              <a:xfrm>
                <a:off x="76200" y="838200"/>
                <a:ext cx="8991600" cy="5051425"/>
              </a:xfrm>
              <a:blipFill rotWithShape="1">
                <a:blip r:embed="rId2"/>
                <a:stretch>
                  <a:fillRect l="-1220" t="-7367" b="-5556"/>
                </a:stretch>
              </a:blipFill>
            </p:spPr>
            <p:txBody>
              <a:bodyPr/>
              <a:lstStyle/>
              <a:p>
                <a:r>
                  <a:rPr lang="en-US">
                    <a:noFill/>
                  </a:rPr>
                  <a:t> </a:t>
                </a:r>
              </a:p>
            </p:txBody>
          </p:sp>
        </mc:Fallback>
      </mc:AlternateContent>
      <p:cxnSp>
        <p:nvCxnSpPr>
          <p:cNvPr id="5" name="Straight Arrow Connector 4"/>
          <p:cNvCxnSpPr/>
          <p:nvPr/>
        </p:nvCxnSpPr>
        <p:spPr>
          <a:xfrm flipV="1">
            <a:off x="6629400" y="3714750"/>
            <a:ext cx="1295400" cy="1028700"/>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3" name="TextBox 2"/>
              <p:cNvSpPr txBox="1"/>
              <p:nvPr/>
            </p:nvSpPr>
            <p:spPr>
              <a:xfrm>
                <a:off x="5867400" y="4558784"/>
                <a:ext cx="823109" cy="36933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US" b="0" i="1" smtClean="0">
                              <a:latin typeface="Cambria Math"/>
                            </a:rPr>
                          </m:ctrlPr>
                        </m:sSubPr>
                        <m:e>
                          <m:r>
                            <a:rPr lang="en-US" b="0" i="1" smtClean="0">
                              <a:latin typeface="Cambria Math"/>
                            </a:rPr>
                            <m:t>𝜔</m:t>
                          </m:r>
                        </m:e>
                        <m:sub>
                          <m:r>
                            <a:rPr lang="en-US" b="0" i="1" smtClean="0">
                              <a:latin typeface="Cambria Math"/>
                            </a:rPr>
                            <m:t>1</m:t>
                          </m:r>
                        </m:sub>
                      </m:sSub>
                      <m:r>
                        <a:rPr lang="en-US" b="0" i="0" smtClean="0">
                          <a:latin typeface="Cambria Math"/>
                        </a:rPr>
                        <m:t>, </m:t>
                      </m:r>
                      <m:sSub>
                        <m:sSubPr>
                          <m:ctrlPr>
                            <a:rPr lang="en-US" b="0" i="1" smtClean="0">
                              <a:latin typeface="Cambria Math"/>
                            </a:rPr>
                          </m:ctrlPr>
                        </m:sSubPr>
                        <m:e>
                          <m:r>
                            <a:rPr lang="en-US" b="0" i="1" smtClean="0">
                              <a:latin typeface="Cambria Math"/>
                            </a:rPr>
                            <m:t>𝑎</m:t>
                          </m:r>
                        </m:e>
                        <m:sub>
                          <m:r>
                            <a:rPr lang="en-US" b="0" i="0" smtClean="0">
                              <a:latin typeface="Cambria Math"/>
                            </a:rPr>
                            <m:t>1</m:t>
                          </m:r>
                        </m:sub>
                      </m:sSub>
                    </m:oMath>
                  </m:oMathPara>
                </a14:m>
                <a:endParaRPr lang="en-US" dirty="0"/>
              </a:p>
            </p:txBody>
          </p:sp>
        </mc:Choice>
        <mc:Fallback>
          <p:sp>
            <p:nvSpPr>
              <p:cNvPr id="3" name="TextBox 2"/>
              <p:cNvSpPr txBox="1">
                <a:spLocks noRot="1" noChangeAspect="1" noMove="1" noResize="1" noEditPoints="1" noAdjustHandles="1" noChangeArrowheads="1" noChangeShapeType="1" noTextEdit="1"/>
              </p:cNvSpPr>
              <p:nvPr/>
            </p:nvSpPr>
            <p:spPr>
              <a:xfrm>
                <a:off x="5867400" y="4558784"/>
                <a:ext cx="823109" cy="369332"/>
              </a:xfrm>
              <a:prstGeom prst="rect">
                <a:avLst/>
              </a:prstGeom>
              <a:blipFill rotWithShape="1">
                <a:blip r:embed="rId3"/>
                <a:stretch>
                  <a:fillRect/>
                </a:stretch>
              </a:blipFill>
            </p:spPr>
            <p:txBody>
              <a:bodyPr/>
              <a:lstStyle/>
              <a:p>
                <a:r>
                  <a:rPr lang="en-US">
                    <a:noFill/>
                  </a:rPr>
                  <a:t> </a:t>
                </a:r>
              </a:p>
            </p:txBody>
          </p:sp>
        </mc:Fallback>
      </mc:AlternateContent>
      <p:cxnSp>
        <p:nvCxnSpPr>
          <p:cNvPr id="8" name="Straight Connector 7"/>
          <p:cNvCxnSpPr/>
          <p:nvPr/>
        </p:nvCxnSpPr>
        <p:spPr>
          <a:xfrm flipV="1">
            <a:off x="6629400" y="3352800"/>
            <a:ext cx="0" cy="1828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7924800" y="3352800"/>
            <a:ext cx="0" cy="182880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0" name="TextBox 9"/>
              <p:cNvSpPr txBox="1"/>
              <p:nvPr/>
            </p:nvSpPr>
            <p:spPr>
              <a:xfrm>
                <a:off x="7924800" y="3429000"/>
                <a:ext cx="833754" cy="36933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US" b="0" i="1" smtClean="0">
                              <a:latin typeface="Cambria Math"/>
                            </a:rPr>
                          </m:ctrlPr>
                        </m:sSubPr>
                        <m:e>
                          <m:r>
                            <a:rPr lang="en-US" b="0" i="1" smtClean="0">
                              <a:latin typeface="Cambria Math"/>
                            </a:rPr>
                            <m:t>𝜔</m:t>
                          </m:r>
                        </m:e>
                        <m:sub>
                          <m:r>
                            <a:rPr lang="en-US" b="0" i="1" smtClean="0">
                              <a:latin typeface="Cambria Math"/>
                            </a:rPr>
                            <m:t>2</m:t>
                          </m:r>
                        </m:sub>
                      </m:sSub>
                      <m:r>
                        <a:rPr lang="en-US" b="0" i="0" smtClean="0">
                          <a:latin typeface="Cambria Math"/>
                        </a:rPr>
                        <m:t>, </m:t>
                      </m:r>
                      <m:sSub>
                        <m:sSubPr>
                          <m:ctrlPr>
                            <a:rPr lang="en-US" b="0" i="0" smtClean="0">
                              <a:latin typeface="Cambria Math"/>
                            </a:rPr>
                          </m:ctrlPr>
                        </m:sSubPr>
                        <m:e>
                          <m:r>
                            <a:rPr lang="en-US" b="0" i="1" smtClean="0">
                              <a:latin typeface="Cambria Math"/>
                            </a:rPr>
                            <m:t>𝑎</m:t>
                          </m:r>
                        </m:e>
                        <m:sub>
                          <m:r>
                            <a:rPr lang="en-US" b="0" i="0" smtClean="0">
                              <a:latin typeface="Cambria Math"/>
                            </a:rPr>
                            <m:t>2</m:t>
                          </m:r>
                        </m:sub>
                      </m:sSub>
                    </m:oMath>
                  </m:oMathPara>
                </a14:m>
                <a:endParaRPr lang="en-US" dirty="0"/>
              </a:p>
            </p:txBody>
          </p:sp>
        </mc:Choice>
        <mc:Fallback>
          <p:sp>
            <p:nvSpPr>
              <p:cNvPr id="10" name="TextBox 9"/>
              <p:cNvSpPr txBox="1">
                <a:spLocks noRot="1" noChangeAspect="1" noMove="1" noResize="1" noEditPoints="1" noAdjustHandles="1" noChangeArrowheads="1" noChangeShapeType="1" noTextEdit="1"/>
              </p:cNvSpPr>
              <p:nvPr/>
            </p:nvSpPr>
            <p:spPr>
              <a:xfrm>
                <a:off x="7924800" y="3429000"/>
                <a:ext cx="833754" cy="369332"/>
              </a:xfrm>
              <a:prstGeom prst="rect">
                <a:avLst/>
              </a:prstGeom>
              <a:blipFill rotWithShape="1">
                <a:blip r:embed="rId4"/>
                <a:stretch>
                  <a:fillRect/>
                </a:stretch>
              </a:blipFill>
            </p:spPr>
            <p:txBody>
              <a:bodyPr/>
              <a:lstStyle/>
              <a:p>
                <a:r>
                  <a:rPr lang="en-US">
                    <a:noFill/>
                  </a:rPr>
                  <a:t> </a:t>
                </a:r>
              </a:p>
            </p:txBody>
          </p:sp>
        </mc:Fallback>
      </mc:AlternateContent>
      <p:sp>
        <p:nvSpPr>
          <p:cNvPr id="11" name="Date Placeholder 10"/>
          <p:cNvSpPr>
            <a:spLocks noGrp="1"/>
          </p:cNvSpPr>
          <p:nvPr>
            <p:ph type="dt" sz="half" idx="10"/>
          </p:nvPr>
        </p:nvSpPr>
        <p:spPr/>
        <p:txBody>
          <a:bodyPr/>
          <a:lstStyle/>
          <a:p>
            <a:r>
              <a:rPr lang="en-US" smtClean="0"/>
              <a:t>18-19/04/2013</a:t>
            </a:r>
            <a:endParaRPr lang="en-US"/>
          </a:p>
        </p:txBody>
      </p:sp>
      <p:sp>
        <p:nvSpPr>
          <p:cNvPr id="12" name="Footer Placeholder 11"/>
          <p:cNvSpPr>
            <a:spLocks noGrp="1"/>
          </p:cNvSpPr>
          <p:nvPr>
            <p:ph type="ftr" sz="quarter" idx="11"/>
          </p:nvPr>
        </p:nvSpPr>
        <p:spPr/>
        <p:txBody>
          <a:bodyPr/>
          <a:lstStyle/>
          <a:p>
            <a:r>
              <a:rPr lang="en-US" smtClean="0"/>
              <a:t>7-th Gulf Coast Gravity Meeting     University of Missisipi, Oxford</a:t>
            </a:r>
            <a:endParaRPr lang="en-US"/>
          </a:p>
        </p:txBody>
      </p:sp>
      <p:sp>
        <p:nvSpPr>
          <p:cNvPr id="13" name="Slide Number Placeholder 12"/>
          <p:cNvSpPr>
            <a:spLocks noGrp="1"/>
          </p:cNvSpPr>
          <p:nvPr>
            <p:ph type="sldNum" sz="quarter" idx="12"/>
          </p:nvPr>
        </p:nvSpPr>
        <p:spPr/>
        <p:txBody>
          <a:bodyPr/>
          <a:lstStyle/>
          <a:p>
            <a:fld id="{BE265F99-3B38-41D6-BF42-DF8A4110C4EE}" type="slidenum">
              <a:rPr lang="en-US" smtClean="0"/>
              <a:t>9</a:t>
            </a:fld>
            <a:endParaRPr lang="en-US"/>
          </a:p>
        </p:txBody>
      </p:sp>
    </p:spTree>
    <p:extLst>
      <p:ext uri="{BB962C8B-B14F-4D97-AF65-F5344CB8AC3E}">
        <p14:creationId xmlns:p14="http://schemas.microsoft.com/office/powerpoint/2010/main" val="2374540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TotalTime>
  <Words>490</Words>
  <Application>Microsoft Office PowerPoint</Application>
  <PresentationFormat>On-screen Show (4:3)</PresentationFormat>
  <Paragraphs>66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Equations of Motion in  an Expanding Universe </vt:lpstr>
      <vt:lpstr>Expanding Universe = Conformally-flat Manifold</vt:lpstr>
      <vt:lpstr>We are interested in studying the laws of local physics on the conformally-flat manifold.  Focus on the (Einstein) equivalence principle.  It states that there exists a diffeomorphism y=y(x) from global, y^α, to local inertial coordinates, x^α=(τ,x^i), such that  ds^2=f_αβ dx^α dx^β      and         Γ_βγ^α=0  and local equations of motion for test particles:   (d^2 x^α)/(dτ^2 )=0 </vt:lpstr>
      <vt:lpstr>We simplify theory by sticking to the linearized Hubble approximation in all equations.  Local diffeomorphism:          〖〖                 a〗^2 (η)f〗_μν  (∂y^μ)/(∂x^α )  (∂y^ν)/(∂x^β )=f_αβ  Special conformal transformation:     〖Ω^2 (x)f〗_μν  (∂y^μ)/(∂x^α )  (∂y^ν)/(∂x^β )=f_αβ  Ω(x)=1-2b_α x^α+b^2 x^2  y^α=(x^α-b^α x^2)/Ω(x)   Matching:      b^α=H/2 u^α ;             Ω(x)=a(τ)=1+Hτ</vt:lpstr>
      <vt:lpstr>Local inertial metric:   ds^2=-dτ^2+δ_ij dx^i dx^j  Local inertial frame: τ -proper time of static observers x^i  -normal Gaussian coordinates   Static observers with fixed x^i  move with respect to the Hubble observers which have fixed y^i,  and vice versa </vt:lpstr>
      <vt:lpstr>Focus on motion of photons  (light).  Equations of motion of light in global coordinates:  (d^2 y^α)/(dη^2 )=0  We expect in local (Gaussian) coordinates:                 (d^2 x^α)/(dτ^2 )=0  Coordinate transformation:    τ=a(η)η            x^i=a(η) y^i    However, operationally   τ=t.  Hence,  we  conclude        t=a(η)η=η+Hη^2+O(H^2)  But the cosmic and conformal times are related by  t=∫a(η)dη=η+H/2 η^2+O(H^2) Contradiction!   Something  is wrong with our postulates. </vt:lpstr>
      <vt:lpstr>We cannot postulate that the affine parameter on light geodesic is the proper time of static observers. It must differ from τ  Conformal transformation:    λ=a(η)η            x^i=a(η) y^i    λ=a(η)η=η+Hη^2+O(H^2) t=∫a(η)dη=η+H/2 η^2+O(H^2)  No contradiction!   But the price to pay is that the local inertial metric differs from the optical metric on light cone (Synge, Perlick)  ds^2=-dλ^2+δ_ij dx^i dx^j                    ds^2=-a^2 (τ)dτ^2+δ_ij dx^i dx^j   (d^2 x^α)/(dτ^2 )=H((dx^α)/dτ-u^α "  " )                   local equations of motion for photons   </vt:lpstr>
      <vt:lpstr>Radar and laser ranging:  solving  ds=0  Radial geodesics, observer at the origin of the local coordinates  dr=±a(±τ)dτ       + outgoing ray,      - incoming ray  r=r_0±τ+H/2 τ^2    r=r_0±(τ-τ_0 )+H/2 〖(τ-τ_0)〗^2    r_1=r_0±(τ_1-τ)+H/2 〖(τ_1-τ)〗^2  ℓ=1/2 (τ_1-τ_0 )               For central observer:  ℓ=r   ;</vt:lpstr>
      <vt:lpstr>Doppler Effect (static observers)  ω=-k_α u^α             frequency of light  ω_2/ω_1 =(k_0 (τ_2))/(k_0 (τ_1 ) )             (dk_α)/dλ=-1/2  (∂g^μν)/(∂x^α ) k_μ k_ν    (k_0 (τ))/(a(τ))=const.  ω_2/ω_1 =(a(τ_2))/(a(τ_1))       blue shift   ω_2/ω_1 =1+H(τ_2-τ_1 )  </vt:lpstr>
      <vt:lpstr>Do static observers exist in an expanding universe?  The answer is affirmative.  Scrutiny analysis of electromagnetic and gravitational forces reveals that they are not subject to the Hubble expansion in the linearized Hubble approximation.   Atomic and planetary orbits are stable and can be used to materialize the reference frame of static observers. Hence, the local cosmological expansion (in the theoretical model proposed) can be detected, at least, in principle.  Pioneer anomaly effect is naturally explained by the property of the conformal invariance of light geodesics as contrasted with time-like geodesics which are not conformally-invariant.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Equations of Motion in  an Expanding Universe</dc:title>
  <dc:creator>Professor Sergei Kopeikin</dc:creator>
  <cp:lastModifiedBy>Professor Sergei Kopeikin</cp:lastModifiedBy>
  <cp:revision>22</cp:revision>
  <dcterms:created xsi:type="dcterms:W3CDTF">2013-04-19T05:41:02Z</dcterms:created>
  <dcterms:modified xsi:type="dcterms:W3CDTF">2013-04-19T09:39:09Z</dcterms:modified>
</cp:coreProperties>
</file>